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3" r:id="rId2"/>
    <p:sldId id="261" r:id="rId3"/>
    <p:sldId id="389" r:id="rId4"/>
    <p:sldId id="387" r:id="rId5"/>
    <p:sldId id="388" r:id="rId6"/>
    <p:sldId id="302" r:id="rId7"/>
  </p:sldIdLst>
  <p:sldSz cx="7939088" cy="5483225"/>
  <p:notesSz cx="6669088" cy="9872663"/>
  <p:defaultTextStyle>
    <a:defPPr>
      <a:defRPr lang="en-US"/>
    </a:defPPr>
    <a:lvl1pPr marL="0" algn="l" defTabSz="8259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2989" algn="l" defTabSz="8259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5978" algn="l" defTabSz="8259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38966" algn="l" defTabSz="8259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1955" algn="l" defTabSz="8259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64944" algn="l" defTabSz="8259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77933" algn="l" defTabSz="8259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90921" algn="l" defTabSz="8259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03910" algn="l" defTabSz="8259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6E29"/>
    <a:srgbClr val="FAA519"/>
    <a:srgbClr val="0000FF"/>
    <a:srgbClr val="F9C112"/>
    <a:srgbClr val="7A7C7F"/>
    <a:srgbClr val="595959"/>
    <a:srgbClr val="FFD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71" autoAdjust="0"/>
    <p:restoredTop sz="94651" autoAdjust="0"/>
  </p:normalViewPr>
  <p:slideViewPr>
    <p:cSldViewPr>
      <p:cViewPr>
        <p:scale>
          <a:sx n="151" d="100"/>
          <a:sy n="151" d="100"/>
        </p:scale>
        <p:origin x="-822" y="-30"/>
      </p:cViewPr>
      <p:guideLst>
        <p:guide orient="horz" pos="1727"/>
        <p:guide pos="25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01" d="100"/>
          <a:sy n="101" d="100"/>
        </p:scale>
        <p:origin x="-3576" y="-90"/>
      </p:cViewPr>
      <p:guideLst>
        <p:guide orient="horz" pos="3110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5.wmf"/><Relationship Id="rId4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FF68E-8742-437C-A93A-788FD588D124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3A837-0B4A-4E88-AB34-E750EED85E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58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336A6-E37D-445A-ADA5-60070BD0B738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739775"/>
            <a:ext cx="536098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BB183C-B623-4577-84E5-259D4799AE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97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B183C-B623-4577-84E5-259D4799AE0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57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B183C-B623-4577-84E5-259D4799AE0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57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B183C-B623-4577-84E5-259D4799AE0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57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B183C-B623-4577-84E5-259D4799AE0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57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5432" y="1703355"/>
            <a:ext cx="6748225" cy="11753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0863" y="3107161"/>
            <a:ext cx="5557362" cy="14012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2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8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1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64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77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90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0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87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41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55839" y="219585"/>
            <a:ext cx="1786295" cy="46785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955" y="219585"/>
            <a:ext cx="5226566" cy="46785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52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605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133" y="3523481"/>
            <a:ext cx="6748225" cy="1089029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133" y="2324025"/>
            <a:ext cx="6748225" cy="1199455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29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896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519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6494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7793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9092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0391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56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6954" y="1279420"/>
            <a:ext cx="3506431" cy="361867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5703" y="1279420"/>
            <a:ext cx="3506431" cy="361867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53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955" y="1227380"/>
            <a:ext cx="3507809" cy="511514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2989" indent="0">
              <a:buNone/>
              <a:defRPr sz="1800" b="1"/>
            </a:lvl2pPr>
            <a:lvl3pPr marL="825978" indent="0">
              <a:buNone/>
              <a:defRPr sz="1600" b="1"/>
            </a:lvl3pPr>
            <a:lvl4pPr marL="1238966" indent="0">
              <a:buNone/>
              <a:defRPr sz="1400" b="1"/>
            </a:lvl4pPr>
            <a:lvl5pPr marL="1651955" indent="0">
              <a:buNone/>
              <a:defRPr sz="1400" b="1"/>
            </a:lvl5pPr>
            <a:lvl6pPr marL="2064944" indent="0">
              <a:buNone/>
              <a:defRPr sz="1400" b="1"/>
            </a:lvl6pPr>
            <a:lvl7pPr marL="2477933" indent="0">
              <a:buNone/>
              <a:defRPr sz="1400" b="1"/>
            </a:lvl7pPr>
            <a:lvl8pPr marL="2890921" indent="0">
              <a:buNone/>
              <a:defRPr sz="1400" b="1"/>
            </a:lvl8pPr>
            <a:lvl9pPr marL="3303910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955" y="1738893"/>
            <a:ext cx="3507809" cy="315920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32949" y="1227380"/>
            <a:ext cx="3509187" cy="511514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2989" indent="0">
              <a:buNone/>
              <a:defRPr sz="1800" b="1"/>
            </a:lvl2pPr>
            <a:lvl3pPr marL="825978" indent="0">
              <a:buNone/>
              <a:defRPr sz="1600" b="1"/>
            </a:lvl3pPr>
            <a:lvl4pPr marL="1238966" indent="0">
              <a:buNone/>
              <a:defRPr sz="1400" b="1"/>
            </a:lvl4pPr>
            <a:lvl5pPr marL="1651955" indent="0">
              <a:buNone/>
              <a:defRPr sz="1400" b="1"/>
            </a:lvl5pPr>
            <a:lvl6pPr marL="2064944" indent="0">
              <a:buNone/>
              <a:defRPr sz="1400" b="1"/>
            </a:lvl6pPr>
            <a:lvl7pPr marL="2477933" indent="0">
              <a:buNone/>
              <a:defRPr sz="1400" b="1"/>
            </a:lvl7pPr>
            <a:lvl8pPr marL="2890921" indent="0">
              <a:buNone/>
              <a:defRPr sz="1400" b="1"/>
            </a:lvl8pPr>
            <a:lvl9pPr marL="3303910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32949" y="1738893"/>
            <a:ext cx="3509187" cy="315920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394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6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4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957" y="218313"/>
            <a:ext cx="2611905" cy="92910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3963" y="218315"/>
            <a:ext cx="4438171" cy="467978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6957" y="1147418"/>
            <a:ext cx="2611905" cy="3750678"/>
          </a:xfrm>
        </p:spPr>
        <p:txBody>
          <a:bodyPr/>
          <a:lstStyle>
            <a:lvl1pPr marL="0" indent="0">
              <a:buNone/>
              <a:defRPr sz="1300"/>
            </a:lvl1pPr>
            <a:lvl2pPr marL="412989" indent="0">
              <a:buNone/>
              <a:defRPr sz="1100"/>
            </a:lvl2pPr>
            <a:lvl3pPr marL="825978" indent="0">
              <a:buNone/>
              <a:defRPr sz="900"/>
            </a:lvl3pPr>
            <a:lvl4pPr marL="1238966" indent="0">
              <a:buNone/>
              <a:defRPr sz="800"/>
            </a:lvl4pPr>
            <a:lvl5pPr marL="1651955" indent="0">
              <a:buNone/>
              <a:defRPr sz="800"/>
            </a:lvl5pPr>
            <a:lvl6pPr marL="2064944" indent="0">
              <a:buNone/>
              <a:defRPr sz="800"/>
            </a:lvl6pPr>
            <a:lvl7pPr marL="2477933" indent="0">
              <a:buNone/>
              <a:defRPr sz="800"/>
            </a:lvl7pPr>
            <a:lvl8pPr marL="2890921" indent="0">
              <a:buNone/>
              <a:defRPr sz="800"/>
            </a:lvl8pPr>
            <a:lvl9pPr marL="330391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718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6117" y="3838258"/>
            <a:ext cx="4763453" cy="45312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6117" y="489936"/>
            <a:ext cx="4763453" cy="3289935"/>
          </a:xfrm>
        </p:spPr>
        <p:txBody>
          <a:bodyPr/>
          <a:lstStyle>
            <a:lvl1pPr marL="0" indent="0">
              <a:buNone/>
              <a:defRPr sz="2900"/>
            </a:lvl1pPr>
            <a:lvl2pPr marL="412989" indent="0">
              <a:buNone/>
              <a:defRPr sz="2500"/>
            </a:lvl2pPr>
            <a:lvl3pPr marL="825978" indent="0">
              <a:buNone/>
              <a:defRPr sz="2200"/>
            </a:lvl3pPr>
            <a:lvl4pPr marL="1238966" indent="0">
              <a:buNone/>
              <a:defRPr sz="1800"/>
            </a:lvl4pPr>
            <a:lvl5pPr marL="1651955" indent="0">
              <a:buNone/>
              <a:defRPr sz="1800"/>
            </a:lvl5pPr>
            <a:lvl6pPr marL="2064944" indent="0">
              <a:buNone/>
              <a:defRPr sz="1800"/>
            </a:lvl6pPr>
            <a:lvl7pPr marL="2477933" indent="0">
              <a:buNone/>
              <a:defRPr sz="1800"/>
            </a:lvl7pPr>
            <a:lvl8pPr marL="2890921" indent="0">
              <a:buNone/>
              <a:defRPr sz="1800"/>
            </a:lvl8pPr>
            <a:lvl9pPr marL="3303910" indent="0">
              <a:buNone/>
              <a:defRPr sz="18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6117" y="4291386"/>
            <a:ext cx="4763453" cy="643518"/>
          </a:xfrm>
        </p:spPr>
        <p:txBody>
          <a:bodyPr/>
          <a:lstStyle>
            <a:lvl1pPr marL="0" indent="0">
              <a:buNone/>
              <a:defRPr sz="1300"/>
            </a:lvl1pPr>
            <a:lvl2pPr marL="412989" indent="0">
              <a:buNone/>
              <a:defRPr sz="1100"/>
            </a:lvl2pPr>
            <a:lvl3pPr marL="825978" indent="0">
              <a:buNone/>
              <a:defRPr sz="900"/>
            </a:lvl3pPr>
            <a:lvl4pPr marL="1238966" indent="0">
              <a:buNone/>
              <a:defRPr sz="800"/>
            </a:lvl4pPr>
            <a:lvl5pPr marL="1651955" indent="0">
              <a:buNone/>
              <a:defRPr sz="800"/>
            </a:lvl5pPr>
            <a:lvl6pPr marL="2064944" indent="0">
              <a:buNone/>
              <a:defRPr sz="800"/>
            </a:lvl6pPr>
            <a:lvl7pPr marL="2477933" indent="0">
              <a:buNone/>
              <a:defRPr sz="800"/>
            </a:lvl7pPr>
            <a:lvl8pPr marL="2890921" indent="0">
              <a:buNone/>
              <a:defRPr sz="800"/>
            </a:lvl8pPr>
            <a:lvl9pPr marL="330391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19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6955" y="219584"/>
            <a:ext cx="7145179" cy="913871"/>
          </a:xfrm>
          <a:prstGeom prst="rect">
            <a:avLst/>
          </a:prstGeom>
        </p:spPr>
        <p:txBody>
          <a:bodyPr vert="horz" lIns="82598" tIns="41299" rIns="82598" bIns="4129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955" y="1279420"/>
            <a:ext cx="7145179" cy="3618675"/>
          </a:xfrm>
          <a:prstGeom prst="rect">
            <a:avLst/>
          </a:prstGeom>
        </p:spPr>
        <p:txBody>
          <a:bodyPr vert="horz" lIns="82598" tIns="41299" rIns="82598" bIns="4129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9144" y="5117876"/>
            <a:ext cx="980302" cy="291931"/>
          </a:xfrm>
          <a:prstGeom prst="rect">
            <a:avLst/>
          </a:prstGeom>
        </p:spPr>
        <p:txBody>
          <a:bodyPr vert="horz" lIns="82598" tIns="41299" rIns="82598" bIns="41299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21.9.2018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77256" y="5117876"/>
            <a:ext cx="3960440" cy="291931"/>
          </a:xfrm>
          <a:prstGeom prst="rect">
            <a:avLst/>
          </a:prstGeom>
        </p:spPr>
        <p:txBody>
          <a:bodyPr vert="horz" lIns="82598" tIns="41299" rIns="82598" bIns="41299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Vaasan yliopisto | Sähkötekniikka | SATE2180 Gradientti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97736" y="5117876"/>
            <a:ext cx="1852454" cy="291931"/>
          </a:xfrm>
          <a:prstGeom prst="rect">
            <a:avLst/>
          </a:prstGeom>
        </p:spPr>
        <p:txBody>
          <a:bodyPr vert="horz" lIns="82598" tIns="41299" rIns="82598" bIns="4129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6BDE3F6-2DE8-49E8-899E-07578C74E9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62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825978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9742" indent="-309742" algn="l" defTabSz="8259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71107" indent="-258118" algn="l" defTabSz="825978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032472" indent="-206494" algn="l" defTabSz="825978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45461" indent="-206494" algn="l" defTabSz="825978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58449" indent="-206494" algn="l" defTabSz="825978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71438" indent="-206494" algn="l" defTabSz="8259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84427" indent="-206494" algn="l" defTabSz="8259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97416" indent="-206494" algn="l" defTabSz="8259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10404" indent="-206494" algn="l" defTabSz="8259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59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2989" algn="l" defTabSz="8259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5978" algn="l" defTabSz="8259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8966" algn="l" defTabSz="8259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1955" algn="l" defTabSz="8259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64944" algn="l" defTabSz="8259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77933" algn="l" defTabSz="8259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90921" algn="l" defTabSz="8259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910" algn="l" defTabSz="8259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microsoft.com/office/2007/relationships/hdphoto" Target="../media/hdphoto1.wdp"/><Relationship Id="rId10" Type="http://schemas.openxmlformats.org/officeDocument/2006/relationships/oleObject" Target="../embeddings/oleObject5.bin"/><Relationship Id="rId4" Type="http://schemas.openxmlformats.org/officeDocument/2006/relationships/image" Target="../media/image3.png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microsoft.com/office/2007/relationships/hdphoto" Target="../media/hdphoto1.wdp"/><Relationship Id="rId10" Type="http://schemas.openxmlformats.org/officeDocument/2006/relationships/oleObject" Target="../embeddings/oleObject9.bin"/><Relationship Id="rId4" Type="http://schemas.openxmlformats.org/officeDocument/2006/relationships/image" Target="../media/image3.png"/><Relationship Id="rId9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-7820" y="5349768"/>
            <a:ext cx="7953139" cy="144016"/>
          </a:xfrm>
          <a:prstGeom prst="rect">
            <a:avLst/>
          </a:prstGeom>
          <a:solidFill>
            <a:srgbClr val="F9C1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8198" y="509364"/>
            <a:ext cx="7953138" cy="76813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C:\Users\JTAPAN\Desktop\MUUT PROJEKTIT\UVA PREZI &amp; PP\LOGO_Ensisijainen FIN-ENG\Solid_White\Ensisijainen logo_fi-eng_solid_whi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37" y="509364"/>
            <a:ext cx="3016003" cy="768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9"/>
          <p:cNvSpPr>
            <a:spLocks noGrp="1" noChangeArrowheads="1"/>
          </p:cNvSpPr>
          <p:nvPr>
            <p:ph type="ctrTitle"/>
          </p:nvPr>
        </p:nvSpPr>
        <p:spPr>
          <a:xfrm>
            <a:off x="441145" y="1661492"/>
            <a:ext cx="7056785" cy="3429000"/>
          </a:xfrm>
        </p:spPr>
        <p:txBody>
          <a:bodyPr/>
          <a:lstStyle/>
          <a:p>
            <a:r>
              <a:rPr lang="fi-FI" sz="2400" dirty="0" smtClean="0"/>
              <a:t>SATE2180</a:t>
            </a:r>
            <a:r>
              <a:rPr lang="fi-FI" dirty="0"/>
              <a:t/>
            </a:r>
            <a:br>
              <a:rPr lang="fi-FI" dirty="0"/>
            </a:br>
            <a:r>
              <a:rPr lang="fi-FI" sz="3200" dirty="0" smtClean="0"/>
              <a:t>Kenttäteorian perusteet</a:t>
            </a:r>
            <a:r>
              <a:rPr lang="fi-FI" dirty="0"/>
              <a:t/>
            </a:r>
            <a:br>
              <a:rPr lang="fi-FI" dirty="0"/>
            </a:br>
            <a:r>
              <a:rPr lang="fi-FI" sz="2400" dirty="0" smtClean="0"/>
              <a:t>Gradientti</a:t>
            </a:r>
            <a:r>
              <a:rPr lang="fi-FI" sz="2400" dirty="0"/>
              <a:t/>
            </a:r>
            <a:br>
              <a:rPr lang="fi-FI" sz="2400" dirty="0"/>
            </a:br>
            <a:r>
              <a:rPr lang="fi-FI" sz="2400" dirty="0" smtClean="0"/>
              <a:t>Sähkötekniikka/MV</a:t>
            </a:r>
            <a:r>
              <a:rPr lang="fi-FI" sz="2400" dirty="0"/>
              <a:t/>
            </a:r>
            <a:br>
              <a:rPr lang="fi-FI" sz="2400" dirty="0"/>
            </a:b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31587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377256" y="5117876"/>
            <a:ext cx="4824536" cy="291931"/>
          </a:xfrm>
        </p:spPr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 dirty="0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396955" y="219584"/>
            <a:ext cx="5228773" cy="913871"/>
          </a:xfrm>
        </p:spPr>
        <p:txBody>
          <a:bodyPr>
            <a:normAutofit fontScale="90000"/>
          </a:bodyPr>
          <a:lstStyle/>
          <a:p>
            <a:r>
              <a:rPr lang="fi-FI" alt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Pisteiden (</a:t>
            </a:r>
            <a:r>
              <a:rPr lang="fi-FI" altLang="fi-FI" i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fi-FI" alt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ja </a:t>
            </a:r>
            <a:r>
              <a:rPr lang="fi-FI" altLang="fi-FI" i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fi-FI" alt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fi-FI" altLang="fi-FI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välinen etäisyys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4" descr="C:\Users\JTAPAN\Desktop\MUUT PROJEKTIT\UVA PREZI &amp; PP\UVA_PP_yläkolmiot_GIF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479" y="293340"/>
            <a:ext cx="1954530" cy="4089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4"/>
          <p:cNvSpPr txBox="1">
            <a:spLocks/>
          </p:cNvSpPr>
          <p:nvPr/>
        </p:nvSpPr>
        <p:spPr>
          <a:xfrm>
            <a:off x="441152" y="3245668"/>
            <a:ext cx="6236885" cy="983123"/>
          </a:xfrm>
          <a:prstGeom prst="rect">
            <a:avLst/>
          </a:prstGeom>
        </p:spPr>
        <p:txBody>
          <a:bodyPr vert="horz" lIns="82598" tIns="41299" rIns="82598" bIns="41299" rtlCol="0">
            <a:normAutofit/>
          </a:bodyPr>
          <a:lstStyle>
            <a:lvl1pPr marL="309742" indent="-309742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1107" indent="-258118" algn="l" defTabSz="82597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2472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5461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58449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1438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84427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97416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10404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" name="Group 35"/>
          <p:cNvGrpSpPr>
            <a:grpSpLocks/>
          </p:cNvGrpSpPr>
          <p:nvPr/>
        </p:nvGrpSpPr>
        <p:grpSpPr bwMode="auto">
          <a:xfrm>
            <a:off x="1443187" y="2010122"/>
            <a:ext cx="698500" cy="1608137"/>
            <a:chOff x="1880" y="1675"/>
            <a:chExt cx="440" cy="1013"/>
          </a:xfrm>
        </p:grpSpPr>
        <p:sp>
          <p:nvSpPr>
            <p:cNvPr id="35" name="Line 11"/>
            <p:cNvSpPr>
              <a:spLocks noChangeShapeType="1"/>
            </p:cNvSpPr>
            <p:nvPr/>
          </p:nvSpPr>
          <p:spPr bwMode="auto">
            <a:xfrm flipV="1">
              <a:off x="1880" y="1675"/>
              <a:ext cx="440" cy="101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 Box 22"/>
            <p:cNvSpPr txBox="1">
              <a:spLocks noChangeArrowheads="1"/>
            </p:cNvSpPr>
            <p:nvPr/>
          </p:nvSpPr>
          <p:spPr bwMode="auto">
            <a:xfrm>
              <a:off x="1981" y="1869"/>
              <a:ext cx="196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b="1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</p:grpSp>
      <p:grpSp>
        <p:nvGrpSpPr>
          <p:cNvPr id="37" name="Group 34"/>
          <p:cNvGrpSpPr>
            <a:grpSpLocks/>
          </p:cNvGrpSpPr>
          <p:nvPr/>
        </p:nvGrpSpPr>
        <p:grpSpPr bwMode="auto">
          <a:xfrm>
            <a:off x="1443187" y="2313334"/>
            <a:ext cx="1487488" cy="1323975"/>
            <a:chOff x="1880" y="1866"/>
            <a:chExt cx="937" cy="834"/>
          </a:xfrm>
        </p:grpSpPr>
        <p:sp>
          <p:nvSpPr>
            <p:cNvPr id="38" name="Line 15"/>
            <p:cNvSpPr>
              <a:spLocks noChangeShapeType="1"/>
            </p:cNvSpPr>
            <p:nvPr/>
          </p:nvSpPr>
          <p:spPr bwMode="auto">
            <a:xfrm flipV="1">
              <a:off x="1880" y="1866"/>
              <a:ext cx="881" cy="83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23"/>
            <p:cNvSpPr txBox="1">
              <a:spLocks noChangeArrowheads="1"/>
            </p:cNvSpPr>
            <p:nvPr/>
          </p:nvSpPr>
          <p:spPr bwMode="auto">
            <a:xfrm>
              <a:off x="2186" y="2319"/>
              <a:ext cx="631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b="1" i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fi-FI" sz="24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+ </a:t>
              </a:r>
              <a:r>
                <a:rPr lang="en-US" altLang="fi-FI" sz="2400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altLang="fi-FI" sz="2400" b="1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endParaRPr lang="en-US" altLang="fi-FI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" name="Group 36"/>
          <p:cNvGrpSpPr>
            <a:grpSpLocks/>
          </p:cNvGrpSpPr>
          <p:nvPr/>
        </p:nvGrpSpPr>
        <p:grpSpPr bwMode="auto">
          <a:xfrm>
            <a:off x="2181375" y="1933922"/>
            <a:ext cx="639762" cy="511175"/>
            <a:chOff x="2345" y="1627"/>
            <a:chExt cx="403" cy="322"/>
          </a:xfrm>
        </p:grpSpPr>
        <p:sp>
          <p:nvSpPr>
            <p:cNvPr id="41" name="Line 16"/>
            <p:cNvSpPr>
              <a:spLocks noChangeShapeType="1"/>
            </p:cNvSpPr>
            <p:nvPr/>
          </p:nvSpPr>
          <p:spPr bwMode="auto">
            <a:xfrm>
              <a:off x="2345" y="1627"/>
              <a:ext cx="403" cy="17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 Box 24"/>
            <p:cNvSpPr txBox="1">
              <a:spLocks noChangeArrowheads="1"/>
            </p:cNvSpPr>
            <p:nvPr/>
          </p:nvSpPr>
          <p:spPr bwMode="auto">
            <a:xfrm>
              <a:off x="2345" y="1687"/>
              <a:ext cx="33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dirty="0" err="1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altLang="fi-FI" sz="2400" b="1" i="1" dirty="0" err="1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endParaRPr lang="en-US" altLang="fi-FI" sz="2400" b="1" i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32"/>
          <p:cNvGrpSpPr>
            <a:grpSpLocks/>
          </p:cNvGrpSpPr>
          <p:nvPr/>
        </p:nvGrpSpPr>
        <p:grpSpPr bwMode="auto">
          <a:xfrm>
            <a:off x="1881337" y="1329084"/>
            <a:ext cx="1528763" cy="666750"/>
            <a:chOff x="2156" y="1246"/>
            <a:chExt cx="963" cy="420"/>
          </a:xfrm>
        </p:grpSpPr>
        <p:sp>
          <p:nvSpPr>
            <p:cNvPr id="44" name="Oval 17"/>
            <p:cNvSpPr>
              <a:spLocks noChangeArrowheads="1"/>
            </p:cNvSpPr>
            <p:nvPr/>
          </p:nvSpPr>
          <p:spPr bwMode="auto">
            <a:xfrm>
              <a:off x="2320" y="1591"/>
              <a:ext cx="75" cy="7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fi-FI" altLang="fi-FI" sz="2400"/>
            </a:p>
          </p:txBody>
        </p:sp>
        <p:sp>
          <p:nvSpPr>
            <p:cNvPr id="45" name="Text Box 25"/>
            <p:cNvSpPr txBox="1">
              <a:spLocks noChangeArrowheads="1"/>
            </p:cNvSpPr>
            <p:nvPr/>
          </p:nvSpPr>
          <p:spPr bwMode="auto">
            <a:xfrm>
              <a:off x="2156" y="1246"/>
              <a:ext cx="963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altLang="fi-FI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altLang="fi-FI" sz="2400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fi-FI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fi-FI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fi-FI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</p:grpSp>
      <p:grpSp>
        <p:nvGrpSpPr>
          <p:cNvPr id="46" name="Group 31"/>
          <p:cNvGrpSpPr>
            <a:grpSpLocks/>
          </p:cNvGrpSpPr>
          <p:nvPr/>
        </p:nvGrpSpPr>
        <p:grpSpPr bwMode="auto">
          <a:xfrm>
            <a:off x="108894" y="968646"/>
            <a:ext cx="4337050" cy="4211637"/>
            <a:chOff x="1022" y="1025"/>
            <a:chExt cx="2732" cy="2653"/>
          </a:xfrm>
        </p:grpSpPr>
        <p:sp>
          <p:nvSpPr>
            <p:cNvPr id="47" name="Line 12"/>
            <p:cNvSpPr>
              <a:spLocks noChangeShapeType="1"/>
            </p:cNvSpPr>
            <p:nvPr/>
          </p:nvSpPr>
          <p:spPr bwMode="auto">
            <a:xfrm flipH="1">
              <a:off x="1219" y="2700"/>
              <a:ext cx="661" cy="8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13"/>
            <p:cNvSpPr>
              <a:spLocks noChangeShapeType="1"/>
            </p:cNvSpPr>
            <p:nvPr/>
          </p:nvSpPr>
          <p:spPr bwMode="auto">
            <a:xfrm>
              <a:off x="1880" y="2700"/>
              <a:ext cx="16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14"/>
            <p:cNvSpPr>
              <a:spLocks noChangeShapeType="1"/>
            </p:cNvSpPr>
            <p:nvPr/>
          </p:nvSpPr>
          <p:spPr bwMode="auto">
            <a:xfrm flipV="1">
              <a:off x="1880" y="1234"/>
              <a:ext cx="0" cy="14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 Box 21"/>
            <p:cNvSpPr txBox="1">
              <a:spLocks noChangeArrowheads="1"/>
            </p:cNvSpPr>
            <p:nvPr/>
          </p:nvSpPr>
          <p:spPr bwMode="auto">
            <a:xfrm>
              <a:off x="1022" y="3378"/>
              <a:ext cx="23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1" name="Text Box 28"/>
            <p:cNvSpPr txBox="1">
              <a:spLocks noChangeArrowheads="1"/>
            </p:cNvSpPr>
            <p:nvPr/>
          </p:nvSpPr>
          <p:spPr bwMode="auto">
            <a:xfrm>
              <a:off x="3461" y="2576"/>
              <a:ext cx="29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52" name="Text Box 29"/>
            <p:cNvSpPr txBox="1">
              <a:spLocks noChangeArrowheads="1"/>
            </p:cNvSpPr>
            <p:nvPr/>
          </p:nvSpPr>
          <p:spPr bwMode="auto">
            <a:xfrm>
              <a:off x="1672" y="1025"/>
              <a:ext cx="23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</p:grpSp>
      <p:grpSp>
        <p:nvGrpSpPr>
          <p:cNvPr id="53" name="Group 33"/>
          <p:cNvGrpSpPr>
            <a:grpSpLocks/>
          </p:cNvGrpSpPr>
          <p:nvPr/>
        </p:nvGrpSpPr>
        <p:grpSpPr bwMode="auto">
          <a:xfrm>
            <a:off x="2830663" y="1859309"/>
            <a:ext cx="3227388" cy="447675"/>
            <a:chOff x="2754" y="1580"/>
            <a:chExt cx="2033" cy="282"/>
          </a:xfrm>
        </p:grpSpPr>
        <p:sp>
          <p:nvSpPr>
            <p:cNvPr id="54" name="Text Box 26"/>
            <p:cNvSpPr txBox="1">
              <a:spLocks noChangeArrowheads="1"/>
            </p:cNvSpPr>
            <p:nvPr/>
          </p:nvSpPr>
          <p:spPr bwMode="auto">
            <a:xfrm>
              <a:off x="2871" y="1580"/>
              <a:ext cx="1916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altLang="fi-FI" sz="24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fi-FI" sz="2400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+d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fi-FI" sz="24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fi-FI" sz="2400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+d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fi-FI" sz="24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fi-FI" sz="2400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+d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fi-FI" sz="24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55" name="Oval 30"/>
            <p:cNvSpPr>
              <a:spLocks noChangeArrowheads="1"/>
            </p:cNvSpPr>
            <p:nvPr/>
          </p:nvSpPr>
          <p:spPr bwMode="auto">
            <a:xfrm>
              <a:off x="2754" y="1787"/>
              <a:ext cx="75" cy="7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fi-FI" altLang="fi-FI" sz="2400"/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930677"/>
              </p:ext>
            </p:extLst>
          </p:nvPr>
        </p:nvGraphicFramePr>
        <p:xfrm>
          <a:off x="2741613" y="4257675"/>
          <a:ext cx="28956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8" name="Equation" r:id="rId6" imgW="1091880" imgH="190440" progId="Equation.DSMT4">
                  <p:embed/>
                </p:oleObj>
              </mc:Choice>
              <mc:Fallback>
                <p:oleObj name="Equation" r:id="rId6" imgW="1091880" imgH="190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4257675"/>
                        <a:ext cx="28956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306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377256" y="5117876"/>
            <a:ext cx="4824536" cy="291931"/>
          </a:xfrm>
        </p:spPr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 dirty="0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396955" y="219584"/>
            <a:ext cx="5228773" cy="913871"/>
          </a:xfrm>
        </p:spPr>
        <p:txBody>
          <a:bodyPr>
            <a:normAutofit/>
          </a:bodyPr>
          <a:lstStyle/>
          <a:p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Skalaarifunktio </a:t>
            </a:r>
            <a:r>
              <a:rPr lang="fi-FI" altLang="fi-FI" i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4" descr="C:\Users\JTAPAN\Desktop\MUUT PROJEKTIT\UVA PREZI &amp; PP\UVA_PP_yläkolmiot_GIF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479" y="293340"/>
            <a:ext cx="1954530" cy="4089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4"/>
          <p:cNvSpPr txBox="1">
            <a:spLocks/>
          </p:cNvSpPr>
          <p:nvPr/>
        </p:nvSpPr>
        <p:spPr>
          <a:xfrm>
            <a:off x="441152" y="3245668"/>
            <a:ext cx="6236885" cy="983123"/>
          </a:xfrm>
          <a:prstGeom prst="rect">
            <a:avLst/>
          </a:prstGeom>
        </p:spPr>
        <p:txBody>
          <a:bodyPr vert="horz" lIns="82598" tIns="41299" rIns="82598" bIns="41299" rtlCol="0">
            <a:normAutofit/>
          </a:bodyPr>
          <a:lstStyle>
            <a:lvl1pPr marL="309742" indent="-309742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1107" indent="-258118" algn="l" defTabSz="82597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2472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5461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58449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1438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84427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97416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10404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" name="Group 35"/>
          <p:cNvGrpSpPr>
            <a:grpSpLocks/>
          </p:cNvGrpSpPr>
          <p:nvPr/>
        </p:nvGrpSpPr>
        <p:grpSpPr bwMode="auto">
          <a:xfrm>
            <a:off x="1443187" y="2010122"/>
            <a:ext cx="698500" cy="1608137"/>
            <a:chOff x="1880" y="1675"/>
            <a:chExt cx="440" cy="1013"/>
          </a:xfrm>
        </p:grpSpPr>
        <p:sp>
          <p:nvSpPr>
            <p:cNvPr id="35" name="Line 11"/>
            <p:cNvSpPr>
              <a:spLocks noChangeShapeType="1"/>
            </p:cNvSpPr>
            <p:nvPr/>
          </p:nvSpPr>
          <p:spPr bwMode="auto">
            <a:xfrm flipV="1">
              <a:off x="1880" y="1675"/>
              <a:ext cx="440" cy="101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 Box 22"/>
            <p:cNvSpPr txBox="1">
              <a:spLocks noChangeArrowheads="1"/>
            </p:cNvSpPr>
            <p:nvPr/>
          </p:nvSpPr>
          <p:spPr bwMode="auto">
            <a:xfrm>
              <a:off x="1981" y="1869"/>
              <a:ext cx="196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b="1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</p:grpSp>
      <p:grpSp>
        <p:nvGrpSpPr>
          <p:cNvPr id="37" name="Group 34"/>
          <p:cNvGrpSpPr>
            <a:grpSpLocks/>
          </p:cNvGrpSpPr>
          <p:nvPr/>
        </p:nvGrpSpPr>
        <p:grpSpPr bwMode="auto">
          <a:xfrm>
            <a:off x="1443187" y="2313334"/>
            <a:ext cx="1487488" cy="1323975"/>
            <a:chOff x="1880" y="1866"/>
            <a:chExt cx="937" cy="834"/>
          </a:xfrm>
        </p:grpSpPr>
        <p:sp>
          <p:nvSpPr>
            <p:cNvPr id="38" name="Line 15"/>
            <p:cNvSpPr>
              <a:spLocks noChangeShapeType="1"/>
            </p:cNvSpPr>
            <p:nvPr/>
          </p:nvSpPr>
          <p:spPr bwMode="auto">
            <a:xfrm flipV="1">
              <a:off x="1880" y="1866"/>
              <a:ext cx="881" cy="83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23"/>
            <p:cNvSpPr txBox="1">
              <a:spLocks noChangeArrowheads="1"/>
            </p:cNvSpPr>
            <p:nvPr/>
          </p:nvSpPr>
          <p:spPr bwMode="auto">
            <a:xfrm>
              <a:off x="2186" y="2319"/>
              <a:ext cx="631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b="1" i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altLang="fi-FI" sz="24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+ </a:t>
              </a:r>
              <a:r>
                <a:rPr lang="en-US" altLang="fi-FI" sz="2400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altLang="fi-FI" sz="2400" b="1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endParaRPr lang="en-US" altLang="fi-FI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" name="Group 36"/>
          <p:cNvGrpSpPr>
            <a:grpSpLocks/>
          </p:cNvGrpSpPr>
          <p:nvPr/>
        </p:nvGrpSpPr>
        <p:grpSpPr bwMode="auto">
          <a:xfrm>
            <a:off x="2181375" y="1933922"/>
            <a:ext cx="639762" cy="511175"/>
            <a:chOff x="2345" y="1627"/>
            <a:chExt cx="403" cy="322"/>
          </a:xfrm>
        </p:grpSpPr>
        <p:sp>
          <p:nvSpPr>
            <p:cNvPr id="41" name="Line 16"/>
            <p:cNvSpPr>
              <a:spLocks noChangeShapeType="1"/>
            </p:cNvSpPr>
            <p:nvPr/>
          </p:nvSpPr>
          <p:spPr bwMode="auto">
            <a:xfrm>
              <a:off x="2345" y="1627"/>
              <a:ext cx="403" cy="179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 Box 24"/>
            <p:cNvSpPr txBox="1">
              <a:spLocks noChangeArrowheads="1"/>
            </p:cNvSpPr>
            <p:nvPr/>
          </p:nvSpPr>
          <p:spPr bwMode="auto">
            <a:xfrm>
              <a:off x="2345" y="1687"/>
              <a:ext cx="33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dirty="0" err="1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altLang="fi-FI" sz="2400" b="1" i="1" dirty="0" err="1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endParaRPr lang="en-US" altLang="fi-FI" sz="2400" b="1" i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32"/>
          <p:cNvGrpSpPr>
            <a:grpSpLocks/>
          </p:cNvGrpSpPr>
          <p:nvPr/>
        </p:nvGrpSpPr>
        <p:grpSpPr bwMode="auto">
          <a:xfrm>
            <a:off x="1881337" y="1329084"/>
            <a:ext cx="1528763" cy="666750"/>
            <a:chOff x="2156" y="1246"/>
            <a:chExt cx="963" cy="420"/>
          </a:xfrm>
        </p:grpSpPr>
        <p:sp>
          <p:nvSpPr>
            <p:cNvPr id="44" name="Oval 17"/>
            <p:cNvSpPr>
              <a:spLocks noChangeArrowheads="1"/>
            </p:cNvSpPr>
            <p:nvPr/>
          </p:nvSpPr>
          <p:spPr bwMode="auto">
            <a:xfrm>
              <a:off x="2320" y="1591"/>
              <a:ext cx="75" cy="7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fi-FI" altLang="fi-FI" sz="2400"/>
            </a:p>
          </p:txBody>
        </p:sp>
        <p:sp>
          <p:nvSpPr>
            <p:cNvPr id="45" name="Text Box 25"/>
            <p:cNvSpPr txBox="1">
              <a:spLocks noChangeArrowheads="1"/>
            </p:cNvSpPr>
            <p:nvPr/>
          </p:nvSpPr>
          <p:spPr bwMode="auto">
            <a:xfrm>
              <a:off x="2156" y="1246"/>
              <a:ext cx="963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altLang="fi-FI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altLang="fi-FI" sz="2400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fi-FI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fi-FI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fi-FI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</p:grpSp>
      <p:grpSp>
        <p:nvGrpSpPr>
          <p:cNvPr id="46" name="Group 31"/>
          <p:cNvGrpSpPr>
            <a:grpSpLocks/>
          </p:cNvGrpSpPr>
          <p:nvPr/>
        </p:nvGrpSpPr>
        <p:grpSpPr bwMode="auto">
          <a:xfrm>
            <a:off x="108894" y="968646"/>
            <a:ext cx="4337050" cy="4211637"/>
            <a:chOff x="1022" y="1025"/>
            <a:chExt cx="2732" cy="2653"/>
          </a:xfrm>
        </p:grpSpPr>
        <p:sp>
          <p:nvSpPr>
            <p:cNvPr id="47" name="Line 12"/>
            <p:cNvSpPr>
              <a:spLocks noChangeShapeType="1"/>
            </p:cNvSpPr>
            <p:nvPr/>
          </p:nvSpPr>
          <p:spPr bwMode="auto">
            <a:xfrm flipH="1">
              <a:off x="1219" y="2700"/>
              <a:ext cx="661" cy="8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13"/>
            <p:cNvSpPr>
              <a:spLocks noChangeShapeType="1"/>
            </p:cNvSpPr>
            <p:nvPr/>
          </p:nvSpPr>
          <p:spPr bwMode="auto">
            <a:xfrm>
              <a:off x="1880" y="2700"/>
              <a:ext cx="160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14"/>
            <p:cNvSpPr>
              <a:spLocks noChangeShapeType="1"/>
            </p:cNvSpPr>
            <p:nvPr/>
          </p:nvSpPr>
          <p:spPr bwMode="auto">
            <a:xfrm flipV="1">
              <a:off x="1880" y="1234"/>
              <a:ext cx="0" cy="14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 Box 21"/>
            <p:cNvSpPr txBox="1">
              <a:spLocks noChangeArrowheads="1"/>
            </p:cNvSpPr>
            <p:nvPr/>
          </p:nvSpPr>
          <p:spPr bwMode="auto">
            <a:xfrm>
              <a:off x="1022" y="3378"/>
              <a:ext cx="23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1" name="Text Box 28"/>
            <p:cNvSpPr txBox="1">
              <a:spLocks noChangeArrowheads="1"/>
            </p:cNvSpPr>
            <p:nvPr/>
          </p:nvSpPr>
          <p:spPr bwMode="auto">
            <a:xfrm>
              <a:off x="3461" y="2576"/>
              <a:ext cx="29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52" name="Text Box 29"/>
            <p:cNvSpPr txBox="1">
              <a:spLocks noChangeArrowheads="1"/>
            </p:cNvSpPr>
            <p:nvPr/>
          </p:nvSpPr>
          <p:spPr bwMode="auto">
            <a:xfrm>
              <a:off x="1672" y="1025"/>
              <a:ext cx="23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</p:grpSp>
      <p:grpSp>
        <p:nvGrpSpPr>
          <p:cNvPr id="53" name="Group 33"/>
          <p:cNvGrpSpPr>
            <a:grpSpLocks/>
          </p:cNvGrpSpPr>
          <p:nvPr/>
        </p:nvGrpSpPr>
        <p:grpSpPr bwMode="auto">
          <a:xfrm>
            <a:off x="2830663" y="1859309"/>
            <a:ext cx="3227388" cy="447675"/>
            <a:chOff x="2754" y="1580"/>
            <a:chExt cx="2033" cy="282"/>
          </a:xfrm>
        </p:grpSpPr>
        <p:sp>
          <p:nvSpPr>
            <p:cNvPr id="54" name="Text Box 26"/>
            <p:cNvSpPr txBox="1">
              <a:spLocks noChangeArrowheads="1"/>
            </p:cNvSpPr>
            <p:nvPr/>
          </p:nvSpPr>
          <p:spPr bwMode="auto">
            <a:xfrm>
              <a:off x="2871" y="1580"/>
              <a:ext cx="1916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altLang="fi-FI" sz="24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fi-FI" sz="2400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+d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fi-FI" sz="24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fi-FI" sz="2400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+d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fi-FI" sz="24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fi-FI" sz="2400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+d</a:t>
              </a:r>
              <a:r>
                <a:rPr lang="en-US" altLang="fi-FI" sz="2400" i="1" dirty="0" err="1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fi-FI" sz="2400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55" name="Oval 30"/>
            <p:cNvSpPr>
              <a:spLocks noChangeArrowheads="1"/>
            </p:cNvSpPr>
            <p:nvPr/>
          </p:nvSpPr>
          <p:spPr bwMode="auto">
            <a:xfrm>
              <a:off x="2754" y="1787"/>
              <a:ext cx="75" cy="7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fi-FI" altLang="fi-FI" sz="2400"/>
            </a:p>
          </p:txBody>
        </p:sp>
      </p:grpSp>
      <p:sp>
        <p:nvSpPr>
          <p:cNvPr id="32" name="Rectangle 3"/>
          <p:cNvSpPr txBox="1">
            <a:spLocks noChangeArrowheads="1"/>
          </p:cNvSpPr>
          <p:nvPr/>
        </p:nvSpPr>
        <p:spPr>
          <a:xfrm>
            <a:off x="1441355" y="3900089"/>
            <a:ext cx="5236681" cy="641723"/>
          </a:xfrm>
          <a:prstGeom prst="rect">
            <a:avLst/>
          </a:prstGeom>
        </p:spPr>
        <p:txBody>
          <a:bodyPr vert="horz" lIns="82598" tIns="41299" rIns="82598" bIns="41299" rtlCol="0">
            <a:normAutofit/>
          </a:bodyPr>
          <a:lstStyle>
            <a:lvl1pPr marL="309742" indent="-309742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1107" indent="-258118" algn="l" defTabSz="82597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2472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5461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58449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1438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84427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97416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10404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fi-FI" altLang="fi-F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Funktion </a:t>
            </a:r>
            <a:r>
              <a:rPr lang="fi-FI" altLang="fi-FI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fi-FI" altLang="fi-F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muutos </a:t>
            </a:r>
            <a:r>
              <a:rPr lang="fi-FI" altLang="fi-FI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i-FI" altLang="fi-FI" sz="1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fi-FI" altLang="fi-F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siirryttäessä pisteestä </a:t>
            </a:r>
            <a:r>
              <a:rPr lang="fi-FI" altLang="fi-FI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fi-FI" altLang="fi-F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pisteeseen </a:t>
            </a:r>
            <a:r>
              <a:rPr lang="fi-FI" altLang="fi-FI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137821"/>
              </p:ext>
            </p:extLst>
          </p:nvPr>
        </p:nvGraphicFramePr>
        <p:xfrm>
          <a:off x="3105448" y="4253780"/>
          <a:ext cx="3497262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8" name="Equation" r:id="rId6" imgW="1320480" imgH="304560" progId="Equation.DSMT4">
                  <p:embed/>
                </p:oleObj>
              </mc:Choice>
              <mc:Fallback>
                <p:oleObj name="Equation" r:id="rId6" imgW="1320480" imgH="304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448" y="4253780"/>
                        <a:ext cx="3497262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386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377256" y="5117876"/>
            <a:ext cx="4824536" cy="291931"/>
          </a:xfrm>
        </p:spPr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 dirty="0"/>
          </a:p>
        </p:txBody>
      </p:sp>
      <p:pic>
        <p:nvPicPr>
          <p:cNvPr id="10" name="Picture 4" descr="C:\Users\JTAPAN\Desktop\MUUT PROJEKTIT\UVA PREZI &amp; PP\UVA_PP_yläkolmiot_GIF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479" y="293340"/>
            <a:ext cx="1954530" cy="4089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515170"/>
              </p:ext>
            </p:extLst>
          </p:nvPr>
        </p:nvGraphicFramePr>
        <p:xfrm>
          <a:off x="1717675" y="193675"/>
          <a:ext cx="287337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5" name="Equation" r:id="rId6" imgW="812520" imgH="203040" progId="Equation.DSMT4">
                  <p:embed/>
                </p:oleObj>
              </mc:Choice>
              <mc:Fallback>
                <p:oleObj name="Equation" r:id="rId6" imgW="812520" imgH="203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193675"/>
                        <a:ext cx="2873375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61"/>
          <p:cNvGrpSpPr>
            <a:grpSpLocks/>
          </p:cNvGrpSpPr>
          <p:nvPr/>
        </p:nvGrpSpPr>
        <p:grpSpPr bwMode="auto">
          <a:xfrm>
            <a:off x="4557440" y="1858987"/>
            <a:ext cx="3300412" cy="995362"/>
            <a:chOff x="3733" y="1751"/>
            <a:chExt cx="2079" cy="627"/>
          </a:xfrm>
        </p:grpSpPr>
        <p:sp>
          <p:nvSpPr>
            <p:cNvPr id="14" name="AutoShape 50" descr="5%"/>
            <p:cNvSpPr>
              <a:spLocks noChangeArrowheads="1"/>
            </p:cNvSpPr>
            <p:nvPr/>
          </p:nvSpPr>
          <p:spPr bwMode="auto">
            <a:xfrm rot="590972" flipV="1">
              <a:off x="3733" y="1751"/>
              <a:ext cx="852" cy="596"/>
            </a:xfrm>
            <a:prstGeom prst="flowChartPunchedTape">
              <a:avLst/>
            </a:prstGeom>
            <a:pattFill prst="pct5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fi-FI" altLang="fi-FI" sz="2400"/>
            </a:p>
          </p:txBody>
        </p:sp>
        <p:sp>
          <p:nvSpPr>
            <p:cNvPr id="15" name="Text Box 42"/>
            <p:cNvSpPr txBox="1">
              <a:spLocks noChangeArrowheads="1"/>
            </p:cNvSpPr>
            <p:nvPr/>
          </p:nvSpPr>
          <p:spPr bwMode="auto">
            <a:xfrm>
              <a:off x="4521" y="2097"/>
              <a:ext cx="1291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</a:t>
              </a:r>
              <a:r>
                <a:rPr lang="en-US" altLang="fi-FI" sz="24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altLang="fi-FI" sz="2400" i="1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fi-FI" sz="24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fi-FI" sz="24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fi-FI" sz="24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 =</a:t>
              </a:r>
              <a:r>
                <a:rPr lang="en-US" altLang="fi-FI" sz="2400" i="1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</a:t>
              </a:r>
              <a:r>
                <a:rPr lang="en-US" altLang="fi-FI" sz="2400" baseline="-250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altLang="fi-FI" sz="24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grpSp>
        <p:nvGrpSpPr>
          <p:cNvPr id="16" name="Group 65"/>
          <p:cNvGrpSpPr>
            <a:grpSpLocks/>
          </p:cNvGrpSpPr>
          <p:nvPr/>
        </p:nvGrpSpPr>
        <p:grpSpPr bwMode="auto">
          <a:xfrm>
            <a:off x="4930502" y="2120924"/>
            <a:ext cx="577850" cy="442913"/>
            <a:chOff x="3968" y="1916"/>
            <a:chExt cx="364" cy="279"/>
          </a:xfrm>
        </p:grpSpPr>
        <p:sp>
          <p:nvSpPr>
            <p:cNvPr id="17" name="Line 35"/>
            <p:cNvSpPr>
              <a:spLocks noChangeShapeType="1"/>
            </p:cNvSpPr>
            <p:nvPr/>
          </p:nvSpPr>
          <p:spPr bwMode="auto">
            <a:xfrm>
              <a:off x="3968" y="1916"/>
              <a:ext cx="364" cy="15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40"/>
            <p:cNvSpPr txBox="1">
              <a:spLocks noChangeArrowheads="1"/>
            </p:cNvSpPr>
            <p:nvPr/>
          </p:nvSpPr>
          <p:spPr bwMode="auto">
            <a:xfrm>
              <a:off x="3968" y="1968"/>
              <a:ext cx="298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dirty="0" err="1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altLang="fi-FI" sz="2400" b="1" i="1" dirty="0" err="1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endParaRPr lang="en-US" altLang="fi-FI" sz="2400" b="1" i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60"/>
          <p:cNvGrpSpPr>
            <a:grpSpLocks/>
          </p:cNvGrpSpPr>
          <p:nvPr/>
        </p:nvGrpSpPr>
        <p:grpSpPr bwMode="auto">
          <a:xfrm>
            <a:off x="3033440" y="1292249"/>
            <a:ext cx="3917950" cy="3651250"/>
            <a:chOff x="2773" y="1394"/>
            <a:chExt cx="2468" cy="2300"/>
          </a:xfrm>
        </p:grpSpPr>
        <p:sp>
          <p:nvSpPr>
            <p:cNvPr id="20" name="Line 31"/>
            <p:cNvSpPr>
              <a:spLocks noChangeShapeType="1"/>
            </p:cNvSpPr>
            <p:nvPr/>
          </p:nvSpPr>
          <p:spPr bwMode="auto">
            <a:xfrm flipH="1">
              <a:off x="2951" y="2846"/>
              <a:ext cx="597" cy="7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32"/>
            <p:cNvSpPr>
              <a:spLocks noChangeShapeType="1"/>
            </p:cNvSpPr>
            <p:nvPr/>
          </p:nvSpPr>
          <p:spPr bwMode="auto">
            <a:xfrm>
              <a:off x="3548" y="2846"/>
              <a:ext cx="14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33"/>
            <p:cNvSpPr>
              <a:spLocks noChangeShapeType="1"/>
            </p:cNvSpPr>
            <p:nvPr/>
          </p:nvSpPr>
          <p:spPr bwMode="auto">
            <a:xfrm flipV="1">
              <a:off x="3548" y="1575"/>
              <a:ext cx="0" cy="126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 Box 37"/>
            <p:cNvSpPr txBox="1">
              <a:spLocks noChangeArrowheads="1"/>
            </p:cNvSpPr>
            <p:nvPr/>
          </p:nvSpPr>
          <p:spPr bwMode="auto">
            <a:xfrm>
              <a:off x="2773" y="3434"/>
              <a:ext cx="210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US" altLang="fi-FI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 Box 43"/>
            <p:cNvSpPr txBox="1">
              <a:spLocks noChangeArrowheads="1"/>
            </p:cNvSpPr>
            <p:nvPr/>
          </p:nvSpPr>
          <p:spPr bwMode="auto">
            <a:xfrm>
              <a:off x="4976" y="2739"/>
              <a:ext cx="265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25" name="Text Box 44"/>
            <p:cNvSpPr txBox="1">
              <a:spLocks noChangeArrowheads="1"/>
            </p:cNvSpPr>
            <p:nvPr/>
          </p:nvSpPr>
          <p:spPr bwMode="auto">
            <a:xfrm>
              <a:off x="3360" y="1394"/>
              <a:ext cx="210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</p:grpSp>
      <p:grpSp>
        <p:nvGrpSpPr>
          <p:cNvPr id="26" name="Group 62"/>
          <p:cNvGrpSpPr>
            <a:grpSpLocks/>
          </p:cNvGrpSpPr>
          <p:nvPr/>
        </p:nvGrpSpPr>
        <p:grpSpPr bwMode="auto">
          <a:xfrm>
            <a:off x="4833665" y="941412"/>
            <a:ext cx="2941637" cy="617537"/>
            <a:chOff x="3907" y="1173"/>
            <a:chExt cx="1853" cy="389"/>
          </a:xfrm>
        </p:grpSpPr>
        <p:sp>
          <p:nvSpPr>
            <p:cNvPr id="27" name="Text Box 49"/>
            <p:cNvSpPr txBox="1">
              <a:spLocks noChangeArrowheads="1"/>
            </p:cNvSpPr>
            <p:nvPr/>
          </p:nvSpPr>
          <p:spPr bwMode="auto">
            <a:xfrm>
              <a:off x="4451" y="1225"/>
              <a:ext cx="1309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</a:t>
              </a:r>
              <a:r>
                <a:rPr lang="en-US" altLang="fi-FI" sz="24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altLang="fi-FI" sz="2400" i="1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altLang="fi-FI" sz="24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altLang="fi-FI" sz="24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fi-FI" sz="2400" i="1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r>
                <a:rPr lang="en-US" altLang="fi-FI" sz="24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 =</a:t>
              </a:r>
              <a:r>
                <a:rPr lang="en-US" altLang="fi-FI" sz="2400" i="1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</a:t>
              </a:r>
              <a:r>
                <a:rPr lang="en-US" altLang="fi-FI" sz="2400" baseline="-250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altLang="fi-FI" sz="2400" dirty="0">
                  <a:solidFill>
                    <a:srgbClr val="3333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28" name="AutoShape 51" descr="5%"/>
            <p:cNvSpPr>
              <a:spLocks noChangeArrowheads="1"/>
            </p:cNvSpPr>
            <p:nvPr/>
          </p:nvSpPr>
          <p:spPr bwMode="auto">
            <a:xfrm rot="590972" flipV="1">
              <a:off x="3907" y="1173"/>
              <a:ext cx="558" cy="389"/>
            </a:xfrm>
            <a:prstGeom prst="flowChartPunchedTape">
              <a:avLst/>
            </a:prstGeom>
            <a:pattFill prst="pct5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fi-FI" altLang="fi-FI" sz="2400"/>
            </a:p>
          </p:txBody>
        </p:sp>
      </p:grpSp>
      <p:grpSp>
        <p:nvGrpSpPr>
          <p:cNvPr id="29" name="Group 64"/>
          <p:cNvGrpSpPr>
            <a:grpSpLocks/>
          </p:cNvGrpSpPr>
          <p:nvPr/>
        </p:nvGrpSpPr>
        <p:grpSpPr bwMode="auto">
          <a:xfrm>
            <a:off x="5336902" y="2341587"/>
            <a:ext cx="552450" cy="436562"/>
            <a:chOff x="4224" y="2055"/>
            <a:chExt cx="348" cy="275"/>
          </a:xfrm>
        </p:grpSpPr>
        <p:sp>
          <p:nvSpPr>
            <p:cNvPr id="30" name="Oval 45"/>
            <p:cNvSpPr>
              <a:spLocks noChangeArrowheads="1"/>
            </p:cNvSpPr>
            <p:nvPr/>
          </p:nvSpPr>
          <p:spPr bwMode="auto">
            <a:xfrm>
              <a:off x="4337" y="2055"/>
              <a:ext cx="68" cy="6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fi-FI" altLang="fi-FI" sz="2400"/>
            </a:p>
          </p:txBody>
        </p:sp>
        <p:sp>
          <p:nvSpPr>
            <p:cNvPr id="33" name="Text Box 52"/>
            <p:cNvSpPr txBox="1">
              <a:spLocks noChangeArrowheads="1"/>
            </p:cNvSpPr>
            <p:nvPr/>
          </p:nvSpPr>
          <p:spPr bwMode="auto">
            <a:xfrm>
              <a:off x="4224" y="2102"/>
              <a:ext cx="34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endParaRPr lang="en-US" altLang="fi-FI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" name="Rectangle 54"/>
          <p:cNvSpPr>
            <a:spLocks noChangeArrowheads="1"/>
          </p:cNvSpPr>
          <p:nvPr/>
        </p:nvSpPr>
        <p:spPr bwMode="auto">
          <a:xfrm rot="1523561">
            <a:off x="4974952" y="2051074"/>
            <a:ext cx="100013" cy="10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i-FI" altLang="fi-FI" sz="2400"/>
          </a:p>
        </p:txBody>
      </p:sp>
      <p:grpSp>
        <p:nvGrpSpPr>
          <p:cNvPr id="35" name="Group 63"/>
          <p:cNvGrpSpPr>
            <a:grpSpLocks/>
          </p:cNvGrpSpPr>
          <p:nvPr/>
        </p:nvGrpSpPr>
        <p:grpSpPr bwMode="auto">
          <a:xfrm>
            <a:off x="4489177" y="2071712"/>
            <a:ext cx="552450" cy="422275"/>
            <a:chOff x="3690" y="1885"/>
            <a:chExt cx="348" cy="266"/>
          </a:xfrm>
        </p:grpSpPr>
        <p:sp>
          <p:nvSpPr>
            <p:cNvPr id="36" name="Text Box 41"/>
            <p:cNvSpPr txBox="1">
              <a:spLocks noChangeArrowheads="1"/>
            </p:cNvSpPr>
            <p:nvPr/>
          </p:nvSpPr>
          <p:spPr bwMode="auto">
            <a:xfrm>
              <a:off x="3690" y="1923"/>
              <a:ext cx="34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fi-FI" sz="2400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en-US" altLang="fi-FI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36"/>
            <p:cNvSpPr>
              <a:spLocks noChangeArrowheads="1"/>
            </p:cNvSpPr>
            <p:nvPr/>
          </p:nvSpPr>
          <p:spPr bwMode="auto">
            <a:xfrm>
              <a:off x="3945" y="1885"/>
              <a:ext cx="68" cy="6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accent2"/>
                </a:buClr>
                <a:buFont typeface="Wingdings" pitchFamily="2" charset="2"/>
                <a:buChar char="w"/>
                <a:defRPr sz="32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itchFamily="2" charset="2"/>
                <a:buChar char="w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0000"/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fi-FI" altLang="fi-FI" sz="2400"/>
            </a:p>
          </p:txBody>
        </p:sp>
      </p:grpSp>
      <p:grpSp>
        <p:nvGrpSpPr>
          <p:cNvPr id="38" name="Group 66"/>
          <p:cNvGrpSpPr>
            <a:grpSpLocks/>
          </p:cNvGrpSpPr>
          <p:nvPr/>
        </p:nvGrpSpPr>
        <p:grpSpPr bwMode="auto">
          <a:xfrm>
            <a:off x="4722540" y="1473224"/>
            <a:ext cx="487362" cy="641350"/>
            <a:chOff x="3837" y="1508"/>
            <a:chExt cx="307" cy="404"/>
          </a:xfrm>
        </p:grpSpPr>
        <p:sp>
          <p:nvSpPr>
            <p:cNvPr id="39" name="Line 53"/>
            <p:cNvSpPr>
              <a:spLocks noChangeShapeType="1"/>
            </p:cNvSpPr>
            <p:nvPr/>
          </p:nvSpPr>
          <p:spPr bwMode="auto">
            <a:xfrm rot="-5400000">
              <a:off x="3892" y="1660"/>
              <a:ext cx="350" cy="154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40" name="Object 5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6100250"/>
                </p:ext>
              </p:extLst>
            </p:nvPr>
          </p:nvGraphicFramePr>
          <p:xfrm>
            <a:off x="3837" y="1508"/>
            <a:ext cx="251" cy="2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16" name="Equation" r:id="rId8" imgW="253800" imgH="228600" progId="Equation.DSMT4">
                    <p:embed/>
                  </p:oleObj>
                </mc:Choice>
                <mc:Fallback>
                  <p:oleObj name="Equation" r:id="rId8" imgW="2538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37" y="1508"/>
                          <a:ext cx="251" cy="2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" name="Rectangle 3"/>
          <p:cNvSpPr txBox="1">
            <a:spLocks noChangeArrowheads="1"/>
          </p:cNvSpPr>
          <p:nvPr/>
        </p:nvSpPr>
        <p:spPr>
          <a:xfrm>
            <a:off x="530226" y="3328218"/>
            <a:ext cx="3902075" cy="896938"/>
          </a:xfrm>
          <a:prstGeom prst="rect">
            <a:avLst/>
          </a:prstGeom>
        </p:spPr>
        <p:txBody>
          <a:bodyPr vert="horz" lIns="82598" tIns="41299" rIns="82598" bIns="41299" rtlCol="0">
            <a:normAutofit/>
          </a:bodyPr>
          <a:lstStyle>
            <a:lvl1pPr marL="309742" indent="-309742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1107" indent="-258118" algn="l" defTabSz="82597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2472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5461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58449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1438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84427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97416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10404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i-FI" altLang="fi-F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Gradientin suunta: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i-FI" altLang="fi-F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funktion </a:t>
            </a:r>
            <a:r>
              <a:rPr lang="fi-FI" altLang="fi-FI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fi-FI" altLang="fi-F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fi-FI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fi-FI" altLang="fi-F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kasvusuunta</a:t>
            </a:r>
            <a:endParaRPr lang="en-US" altLang="fi-FI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015356"/>
              </p:ext>
            </p:extLst>
          </p:nvPr>
        </p:nvGraphicFramePr>
        <p:xfrm>
          <a:off x="657176" y="2093540"/>
          <a:ext cx="287655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7" name="Equation" r:id="rId10" imgW="1269720" imgH="304560" progId="Equation.DSMT4">
                  <p:embed/>
                </p:oleObj>
              </mc:Choice>
              <mc:Fallback>
                <p:oleObj name="Equation" r:id="rId10" imgW="126972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176" y="2093540"/>
                        <a:ext cx="287655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459752"/>
              </p:ext>
            </p:extLst>
          </p:nvPr>
        </p:nvGraphicFramePr>
        <p:xfrm>
          <a:off x="1017216" y="3965748"/>
          <a:ext cx="18796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8" name="Equation" r:id="rId12" imgW="736560" imgH="177480" progId="Equation.DSMT4">
                  <p:embed/>
                </p:oleObj>
              </mc:Choice>
              <mc:Fallback>
                <p:oleObj name="Equation" r:id="rId12" imgW="7365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216" y="3965748"/>
                        <a:ext cx="18796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58"/>
          <p:cNvSpPr>
            <a:spLocks noChangeArrowheads="1"/>
          </p:cNvSpPr>
          <p:nvPr/>
        </p:nvSpPr>
        <p:spPr bwMode="auto">
          <a:xfrm>
            <a:off x="535608" y="1137419"/>
            <a:ext cx="3577952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65175" indent="-28575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84275" indent="-228600" eaLnBrk="0" hangingPunct="0"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3375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22475" indent="-22860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charset="0"/>
              </a:defRPr>
            </a:lvl5pPr>
            <a:lvl6pPr marL="24796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charset="0"/>
              </a:defRPr>
            </a:lvl6pPr>
            <a:lvl7pPr marL="29368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charset="0"/>
              </a:defRPr>
            </a:lvl7pPr>
            <a:lvl8pPr marL="33940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charset="0"/>
              </a:defRPr>
            </a:lvl8pPr>
            <a:lvl9pPr marL="38512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altLang="fi-FI" sz="1800" dirty="0">
                <a:latin typeface="Arial" panose="020B0604020202020204" pitchFamily="34" charset="0"/>
                <a:cs typeface="Arial" panose="020B0604020202020204" pitchFamily="34" charset="0"/>
              </a:rPr>
              <a:t>Gradientti </a:t>
            </a:r>
            <a:r>
              <a:rPr lang="fi-FI" altLang="fi-F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esittää </a:t>
            </a:r>
            <a:r>
              <a:rPr lang="fi-FI" altLang="fi-FI" sz="1800" dirty="0">
                <a:latin typeface="Arial" panose="020B0604020202020204" pitchFamily="34" charset="0"/>
                <a:cs typeface="Arial" panose="020B0604020202020204" pitchFamily="34" charset="0"/>
              </a:rPr>
              <a:t>skalaarifunktion muutosnopeutta avaruudessa (vrt. derivaatta)</a:t>
            </a:r>
            <a:endParaRPr lang="en-US" altLang="fi-FI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4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1" grpId="0" uiExpand="1" build="p" autoUpdateAnimBg="0" advAuto="0"/>
      <p:bldP spid="4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377256" y="5117876"/>
            <a:ext cx="4824536" cy="291931"/>
          </a:xfrm>
        </p:spPr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 dirty="0"/>
          </a:p>
        </p:txBody>
      </p:sp>
      <p:pic>
        <p:nvPicPr>
          <p:cNvPr id="10" name="Picture 4" descr="C:\Users\JTAPAN\Desktop\MUUT PROJEKTIT\UVA PREZI &amp; PP\UVA_PP_yläkolmiot_GIF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479" y="293340"/>
            <a:ext cx="1954530" cy="4089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288594"/>
              </p:ext>
            </p:extLst>
          </p:nvPr>
        </p:nvGraphicFramePr>
        <p:xfrm>
          <a:off x="1717675" y="193675"/>
          <a:ext cx="287337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1" name="Equation" r:id="rId6" imgW="812520" imgH="203040" progId="Equation.DSMT4">
                  <p:embed/>
                </p:oleObj>
              </mc:Choice>
              <mc:Fallback>
                <p:oleObj name="Equation" r:id="rId6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193675"/>
                        <a:ext cx="2873375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3"/>
          <p:cNvSpPr txBox="1">
            <a:spLocks noChangeArrowheads="1"/>
          </p:cNvSpPr>
          <p:nvPr/>
        </p:nvSpPr>
        <p:spPr>
          <a:xfrm>
            <a:off x="585168" y="1174948"/>
            <a:ext cx="5400600" cy="990600"/>
          </a:xfrm>
          <a:prstGeom prst="rect">
            <a:avLst/>
          </a:prstGeom>
        </p:spPr>
        <p:txBody>
          <a:bodyPr vert="horz" lIns="82598" tIns="41299" rIns="82598" bIns="41299" rtlCol="0">
            <a:normAutofit/>
          </a:bodyPr>
          <a:lstStyle>
            <a:lvl1pPr marL="309742" indent="-309742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1107" indent="-258118" algn="l" defTabSz="82597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2472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5461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58449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1438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84427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97416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10404" indent="-206494" algn="l" defTabSz="8259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fi-FI" altLang="fi-FI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Potentiaalifunktion gradientti on vektorikenttä, joka on kohtisuorassa vakiopotentiaalipintaa vastaan</a:t>
            </a:r>
            <a:endParaRPr lang="fi-FI" altLang="fi-FI" sz="1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65272"/>
              </p:ext>
            </p:extLst>
          </p:nvPr>
        </p:nvGraphicFramePr>
        <p:xfrm>
          <a:off x="945208" y="2957636"/>
          <a:ext cx="4987925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2" name="Equation" r:id="rId8" imgW="2425680" imgH="304560" progId="Equation.DSMT4">
                  <p:embed/>
                </p:oleObj>
              </mc:Choice>
              <mc:Fallback>
                <p:oleObj name="Equation" r:id="rId8" imgW="242568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208" y="2957636"/>
                        <a:ext cx="4987925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723714"/>
              </p:ext>
            </p:extLst>
          </p:nvPr>
        </p:nvGraphicFramePr>
        <p:xfrm>
          <a:off x="945208" y="2203450"/>
          <a:ext cx="543083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3" name="Equation" r:id="rId10" imgW="2641320" imgH="304560" progId="Equation.DSMT4">
                  <p:embed/>
                </p:oleObj>
              </mc:Choice>
              <mc:Fallback>
                <p:oleObj name="Equation" r:id="rId10" imgW="264132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208" y="2203450"/>
                        <a:ext cx="5430837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848811"/>
              </p:ext>
            </p:extLst>
          </p:nvPr>
        </p:nvGraphicFramePr>
        <p:xfrm>
          <a:off x="945208" y="3700313"/>
          <a:ext cx="45450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4" name="Equation" r:id="rId12" imgW="2209680" imgH="304560" progId="Equation.DSMT4">
                  <p:embed/>
                </p:oleObj>
              </mc:Choice>
              <mc:Fallback>
                <p:oleObj name="Equation" r:id="rId12" imgW="220968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208" y="3700313"/>
                        <a:ext cx="4545013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457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JTAPAN\Desktop\MUUT PROJEKTIT\UVA PREZI &amp; PP\Ensisijainen logo_fi-eng_RGB_OFFIC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704" y="2124444"/>
            <a:ext cx="4844091" cy="123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DE3F6-2DE8-49E8-899E-07578C74E94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377256" y="5117876"/>
            <a:ext cx="4320480" cy="291931"/>
          </a:xfrm>
        </p:spPr>
        <p:txBody>
          <a:bodyPr/>
          <a:lstStyle/>
          <a:p>
            <a:r>
              <a:rPr lang="fi-FI" smtClean="0"/>
              <a:t>Vaasan yliopisto | Sähkötekniikka | SATE2180 Gradientti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21.9.2018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1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yleispohja">
  <a:themeElements>
    <a:clrScheme name="UVA THEME 1">
      <a:dk1>
        <a:srgbClr val="000000"/>
      </a:dk1>
      <a:lt1>
        <a:srgbClr val="FFFFFF"/>
      </a:lt1>
      <a:dk2>
        <a:srgbClr val="F6A500"/>
      </a:dk2>
      <a:lt2>
        <a:srgbClr val="FFD900"/>
      </a:lt2>
      <a:accent1>
        <a:srgbClr val="7A7C7F"/>
      </a:accent1>
      <a:accent2>
        <a:srgbClr val="C1431D"/>
      </a:accent2>
      <a:accent3>
        <a:srgbClr val="69A341"/>
      </a:accent3>
      <a:accent4>
        <a:srgbClr val="8F1F76"/>
      </a:accent4>
      <a:accent5>
        <a:srgbClr val="008EC5"/>
      </a:accent5>
      <a:accent6>
        <a:srgbClr val="FCC000"/>
      </a:accent6>
      <a:hlink>
        <a:srgbClr val="0000FF"/>
      </a:hlink>
      <a:folHlink>
        <a:srgbClr val="800080"/>
      </a:folHlink>
    </a:clrScheme>
    <a:fontScheme name="UVA FONTS 1">
      <a:majorFont>
        <a:latin typeface="Lucida San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yleispohja</Template>
  <TotalTime>1741</TotalTime>
  <Words>159</Words>
  <Application>Microsoft Office PowerPoint</Application>
  <PresentationFormat>Custom</PresentationFormat>
  <Paragraphs>51</Paragraphs>
  <Slides>6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yleispohja</vt:lpstr>
      <vt:lpstr>Equation</vt:lpstr>
      <vt:lpstr>SATE2180 Kenttäteorian perusteet Gradientti Sähkötekniikka/MV </vt:lpstr>
      <vt:lpstr>Pisteiden (M ja N) välinen etäisyys</vt:lpstr>
      <vt:lpstr>Skalaarifunktio V</vt:lpstr>
      <vt:lpstr>PowerPoint Presentation</vt:lpstr>
      <vt:lpstr>PowerPoint Presentation</vt:lpstr>
      <vt:lpstr>PowerPoint Presentation</vt:lpstr>
    </vt:vector>
  </TitlesOfParts>
  <Company>University of Vaasa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Esittäjän nimi Esityksen nimi  20.11.2012 Paikka laitoksen nimelle Tiedekunta</dc:title>
  <dc:creator>Maarit</dc:creator>
  <cp:lastModifiedBy>Maarit</cp:lastModifiedBy>
  <cp:revision>215</cp:revision>
  <cp:lastPrinted>2018-08-22T09:38:22Z</cp:lastPrinted>
  <dcterms:created xsi:type="dcterms:W3CDTF">2018-08-21T07:35:50Z</dcterms:created>
  <dcterms:modified xsi:type="dcterms:W3CDTF">2018-09-24T10:43:51Z</dcterms:modified>
</cp:coreProperties>
</file>