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313" r:id="rId2"/>
    <p:sldId id="261" r:id="rId3"/>
    <p:sldId id="390" r:id="rId4"/>
    <p:sldId id="391" r:id="rId5"/>
    <p:sldId id="393" r:id="rId6"/>
    <p:sldId id="394" r:id="rId7"/>
    <p:sldId id="392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302" r:id="rId18"/>
  </p:sldIdLst>
  <p:sldSz cx="7939088" cy="5483225"/>
  <p:notesSz cx="6669088" cy="9872663"/>
  <p:defaultTextStyle>
    <a:defPPr>
      <a:defRPr lang="en-US"/>
    </a:defPPr>
    <a:lvl1pPr marL="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2989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5978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38966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1955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64944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77933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890921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03910" algn="l" defTabSz="825978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6E29"/>
    <a:srgbClr val="FAA519"/>
    <a:srgbClr val="0000FF"/>
    <a:srgbClr val="F9C112"/>
    <a:srgbClr val="7A7C7F"/>
    <a:srgbClr val="595959"/>
    <a:srgbClr val="FFD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51" autoAdjust="0"/>
  </p:normalViewPr>
  <p:slideViewPr>
    <p:cSldViewPr>
      <p:cViewPr varScale="1">
        <p:scale>
          <a:sx n="141" d="100"/>
          <a:sy n="141" d="100"/>
        </p:scale>
        <p:origin x="-156" y="-102"/>
      </p:cViewPr>
      <p:guideLst>
        <p:guide orient="horz" pos="1727"/>
        <p:guide pos="2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101" d="100"/>
          <a:sy n="101" d="100"/>
        </p:scale>
        <p:origin x="-3576" y="-90"/>
      </p:cViewPr>
      <p:guideLst>
        <p:guide orient="horz" pos="3110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Relationship Id="rId5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1FF68E-8742-437C-A93A-788FD588D124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53A837-0B4A-4E88-AB34-E750EED85E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558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4336A6-E37D-445A-ADA5-60070BD0B738}" type="datetimeFigureOut">
              <a:rPr lang="en-US" smtClean="0"/>
              <a:pPr/>
              <a:t>9/27/2018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54050" y="739775"/>
            <a:ext cx="5360988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689515"/>
            <a:ext cx="5335270" cy="444269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377316"/>
            <a:ext cx="2889938" cy="4936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BB183C-B623-4577-84E5-259D4799AE0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97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BB183C-B623-4577-84E5-259D4799AE0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5578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5432" y="1703355"/>
            <a:ext cx="6748225" cy="117534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0863" y="3107161"/>
            <a:ext cx="5557362" cy="140126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129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25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38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519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649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77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909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3039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887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412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55839" y="219585"/>
            <a:ext cx="1786295" cy="467851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955" y="219585"/>
            <a:ext cx="5226566" cy="467851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552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6059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133" y="3523481"/>
            <a:ext cx="6748225" cy="1089029"/>
          </a:xfrm>
        </p:spPr>
        <p:txBody>
          <a:bodyPr anchor="t"/>
          <a:lstStyle>
            <a:lvl1pPr algn="l">
              <a:defRPr sz="36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7133" y="2324025"/>
            <a:ext cx="6748225" cy="1199455"/>
          </a:xfrm>
        </p:spPr>
        <p:txBody>
          <a:bodyPr anchor="b"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129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82597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238966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65195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2064944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477933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890921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330391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0569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6954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35703" y="1279420"/>
            <a:ext cx="3506431" cy="3618675"/>
          </a:xfrm>
        </p:spPr>
        <p:txBody>
          <a:bodyPr/>
          <a:lstStyle>
            <a:lvl1pPr>
              <a:defRPr sz="25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553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27380"/>
            <a:ext cx="3507809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6955" y="1738893"/>
            <a:ext cx="3507809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032949" y="1227380"/>
            <a:ext cx="3509187" cy="511514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2989" indent="0">
              <a:buNone/>
              <a:defRPr sz="1800" b="1"/>
            </a:lvl2pPr>
            <a:lvl3pPr marL="825978" indent="0">
              <a:buNone/>
              <a:defRPr sz="1600" b="1"/>
            </a:lvl3pPr>
            <a:lvl4pPr marL="1238966" indent="0">
              <a:buNone/>
              <a:defRPr sz="1400" b="1"/>
            </a:lvl4pPr>
            <a:lvl5pPr marL="1651955" indent="0">
              <a:buNone/>
              <a:defRPr sz="1400" b="1"/>
            </a:lvl5pPr>
            <a:lvl6pPr marL="2064944" indent="0">
              <a:buNone/>
              <a:defRPr sz="1400" b="1"/>
            </a:lvl6pPr>
            <a:lvl7pPr marL="2477933" indent="0">
              <a:buNone/>
              <a:defRPr sz="1400" b="1"/>
            </a:lvl7pPr>
            <a:lvl8pPr marL="2890921" indent="0">
              <a:buNone/>
              <a:defRPr sz="1400" b="1"/>
            </a:lvl8pPr>
            <a:lvl9pPr marL="3303910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32949" y="1738893"/>
            <a:ext cx="3509187" cy="3159201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942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20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824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957" y="218313"/>
            <a:ext cx="2611905" cy="92910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3963" y="218315"/>
            <a:ext cx="4438171" cy="4679780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96957" y="1147418"/>
            <a:ext cx="2611905" cy="375067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7187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6117" y="3838258"/>
            <a:ext cx="4763453" cy="453128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56117" y="489936"/>
            <a:ext cx="4763453" cy="3289935"/>
          </a:xfrm>
        </p:spPr>
        <p:txBody>
          <a:bodyPr/>
          <a:lstStyle>
            <a:lvl1pPr marL="0" indent="0">
              <a:buNone/>
              <a:defRPr sz="2900"/>
            </a:lvl1pPr>
            <a:lvl2pPr marL="412989" indent="0">
              <a:buNone/>
              <a:defRPr sz="2500"/>
            </a:lvl2pPr>
            <a:lvl3pPr marL="825978" indent="0">
              <a:buNone/>
              <a:defRPr sz="2200"/>
            </a:lvl3pPr>
            <a:lvl4pPr marL="1238966" indent="0">
              <a:buNone/>
              <a:defRPr sz="1800"/>
            </a:lvl4pPr>
            <a:lvl5pPr marL="1651955" indent="0">
              <a:buNone/>
              <a:defRPr sz="1800"/>
            </a:lvl5pPr>
            <a:lvl6pPr marL="2064944" indent="0">
              <a:buNone/>
              <a:defRPr sz="1800"/>
            </a:lvl6pPr>
            <a:lvl7pPr marL="2477933" indent="0">
              <a:buNone/>
              <a:defRPr sz="1800"/>
            </a:lvl7pPr>
            <a:lvl8pPr marL="2890921" indent="0">
              <a:buNone/>
              <a:defRPr sz="1800"/>
            </a:lvl8pPr>
            <a:lvl9pPr marL="3303910" indent="0">
              <a:buNone/>
              <a:defRPr sz="18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56117" y="4291386"/>
            <a:ext cx="4763453" cy="643518"/>
          </a:xfrm>
        </p:spPr>
        <p:txBody>
          <a:bodyPr/>
          <a:lstStyle>
            <a:lvl1pPr marL="0" indent="0">
              <a:buNone/>
              <a:defRPr sz="1300"/>
            </a:lvl1pPr>
            <a:lvl2pPr marL="412989" indent="0">
              <a:buNone/>
              <a:defRPr sz="1100"/>
            </a:lvl2pPr>
            <a:lvl3pPr marL="825978" indent="0">
              <a:buNone/>
              <a:defRPr sz="900"/>
            </a:lvl3pPr>
            <a:lvl4pPr marL="1238966" indent="0">
              <a:buNone/>
              <a:defRPr sz="800"/>
            </a:lvl4pPr>
            <a:lvl5pPr marL="1651955" indent="0">
              <a:buNone/>
              <a:defRPr sz="800"/>
            </a:lvl5pPr>
            <a:lvl6pPr marL="2064944" indent="0">
              <a:buNone/>
              <a:defRPr sz="800"/>
            </a:lvl6pPr>
            <a:lvl7pPr marL="2477933" indent="0">
              <a:buNone/>
              <a:defRPr sz="800"/>
            </a:lvl7pPr>
            <a:lvl8pPr marL="2890921" indent="0">
              <a:buNone/>
              <a:defRPr sz="800"/>
            </a:lvl8pPr>
            <a:lvl9pPr marL="3303910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7193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6955" y="219584"/>
            <a:ext cx="7145179" cy="913871"/>
          </a:xfrm>
          <a:prstGeom prst="rect">
            <a:avLst/>
          </a:prstGeom>
        </p:spPr>
        <p:txBody>
          <a:bodyPr vert="horz" lIns="82598" tIns="41299" rIns="82598" bIns="41299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6955" y="1279420"/>
            <a:ext cx="7145179" cy="3618675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9144" y="5117876"/>
            <a:ext cx="980302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27.9.2018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77256" y="5117876"/>
            <a:ext cx="3960440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697736" y="5117876"/>
            <a:ext cx="1852454" cy="291931"/>
          </a:xfrm>
          <a:prstGeom prst="rect">
            <a:avLst/>
          </a:prstGeom>
        </p:spPr>
        <p:txBody>
          <a:bodyPr vert="horz" lIns="82598" tIns="41299" rIns="82598" bIns="41299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E6BDE3F6-2DE8-49E8-899E-07578C74E94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2623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defTabSz="825978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9742" indent="-309742" algn="l" defTabSz="8259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71107" indent="-258118" algn="l" defTabSz="825978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032472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445461" indent="-206494" algn="l" defTabSz="825978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858449" indent="-206494" algn="l" defTabSz="825978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271438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4427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097416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10404" indent="-206494" algn="l" defTabSz="825978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2989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5978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8966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1955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64944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77933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90921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03910" algn="l" defTabSz="825978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7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7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.bin"/><Relationship Id="rId3" Type="http://schemas.openxmlformats.org/officeDocument/2006/relationships/notesSlide" Target="../notesSlides/notesSlide10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8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0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notesSlide" Target="../notesSlides/notesSlide12.xml"/><Relationship Id="rId7" Type="http://schemas.openxmlformats.org/officeDocument/2006/relationships/image" Target="../media/image1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1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15.wmf"/><Relationship Id="rId12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3.bin"/><Relationship Id="rId11" Type="http://schemas.openxmlformats.org/officeDocument/2006/relationships/image" Target="../media/image17.wmf"/><Relationship Id="rId5" Type="http://schemas.microsoft.com/office/2007/relationships/hdphoto" Target="../media/hdphoto1.wdp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2.png"/><Relationship Id="rId9" Type="http://schemas.openxmlformats.org/officeDocument/2006/relationships/image" Target="../media/image1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.bin"/><Relationship Id="rId3" Type="http://schemas.openxmlformats.org/officeDocument/2006/relationships/notesSlide" Target="../notesSlides/notesSlide14.xml"/><Relationship Id="rId7" Type="http://schemas.openxmlformats.org/officeDocument/2006/relationships/image" Target="../media/image1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7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13" Type="http://schemas.openxmlformats.org/officeDocument/2006/relationships/image" Target="../media/image24.wmf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21.wmf"/><Relationship Id="rId12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19.bin"/><Relationship Id="rId11" Type="http://schemas.openxmlformats.org/officeDocument/2006/relationships/image" Target="../media/image23.wmf"/><Relationship Id="rId5" Type="http://schemas.microsoft.com/office/2007/relationships/hdphoto" Target="../media/hdphoto1.wdp"/><Relationship Id="rId15" Type="http://schemas.openxmlformats.org/officeDocument/2006/relationships/image" Target="../media/image25.wmf"/><Relationship Id="rId10" Type="http://schemas.openxmlformats.org/officeDocument/2006/relationships/oleObject" Target="../embeddings/oleObject21.bin"/><Relationship Id="rId4" Type="http://schemas.openxmlformats.org/officeDocument/2006/relationships/image" Target="../media/image2.png"/><Relationship Id="rId9" Type="http://schemas.openxmlformats.org/officeDocument/2006/relationships/image" Target="../media/image22.wmf"/><Relationship Id="rId14" Type="http://schemas.openxmlformats.org/officeDocument/2006/relationships/oleObject" Target="../embeddings/oleObject23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2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6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3.bin"/><Relationship Id="rId5" Type="http://schemas.microsoft.com/office/2007/relationships/hdphoto" Target="../media/hdphoto1.wdp"/><Relationship Id="rId4" Type="http://schemas.openxmlformats.org/officeDocument/2006/relationships/image" Target="../media/image2.png"/><Relationship Id="rId9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5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6.bin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-7820" y="5349768"/>
            <a:ext cx="7953139" cy="144016"/>
          </a:xfrm>
          <a:prstGeom prst="rect">
            <a:avLst/>
          </a:prstGeom>
          <a:solidFill>
            <a:srgbClr val="F9C1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8198" y="509364"/>
            <a:ext cx="7953138" cy="76813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" descr="C:\Users\JTAPAN\Desktop\MUUT PROJEKTIT\UVA PREZI &amp; PP\LOGO_Ensisijainen FIN-ENG\Solid_White\Ensisijainen logo_fi-eng_solid_whit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437" y="509364"/>
            <a:ext cx="3016003" cy="768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Rectangle 9"/>
          <p:cNvSpPr>
            <a:spLocks noGrp="1" noChangeArrowheads="1"/>
          </p:cNvSpPr>
          <p:nvPr>
            <p:ph type="ctrTitle"/>
          </p:nvPr>
        </p:nvSpPr>
        <p:spPr>
          <a:xfrm>
            <a:off x="441145" y="1661492"/>
            <a:ext cx="7056785" cy="3429000"/>
          </a:xfrm>
        </p:spPr>
        <p:txBody>
          <a:bodyPr/>
          <a:lstStyle/>
          <a:p>
            <a:r>
              <a:rPr lang="fi-FI" sz="2400" dirty="0" smtClean="0"/>
              <a:t>SATE2180</a:t>
            </a:r>
            <a:r>
              <a:rPr lang="fi-FI" dirty="0"/>
              <a:t/>
            </a:r>
            <a:br>
              <a:rPr lang="fi-FI" dirty="0"/>
            </a:br>
            <a:r>
              <a:rPr lang="fi-FI" sz="3200" dirty="0" smtClean="0"/>
              <a:t>Kenttäteorian perusteet</a:t>
            </a:r>
            <a:r>
              <a:rPr lang="fi-FI" dirty="0"/>
              <a:t/>
            </a:r>
            <a:br>
              <a:rPr lang="fi-FI" dirty="0"/>
            </a:br>
            <a:r>
              <a:rPr lang="fi-FI" sz="2400" dirty="0" smtClean="0"/>
              <a:t>Virta, Virtatiheys ja johteet</a:t>
            </a:r>
            <a:r>
              <a:rPr lang="fi-FI" sz="2400" dirty="0"/>
              <a:t/>
            </a:r>
            <a:br>
              <a:rPr lang="fi-FI" sz="2400" dirty="0"/>
            </a:br>
            <a:r>
              <a:rPr lang="fi-FI" sz="2400" dirty="0" smtClean="0"/>
              <a:t>Sähkötekniikka/MV</a:t>
            </a:r>
            <a:r>
              <a:rPr lang="fi-FI" sz="2400" dirty="0"/>
              <a:t/>
            </a:r>
            <a:br>
              <a:rPr lang="fi-FI" sz="2400" dirty="0"/>
            </a:b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331587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Johtavuus </a:t>
            </a:r>
            <a:r>
              <a:rPr lang="fi-FI" altLang="fi-FI" i="1" dirty="0" smtClean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puolijohteissa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2" name="Rectangle 1027"/>
          <p:cNvSpPr txBox="1">
            <a:spLocks noChangeArrowheads="1"/>
          </p:cNvSpPr>
          <p:nvPr/>
        </p:nvSpPr>
        <p:spPr>
          <a:xfrm>
            <a:off x="1087784" y="1267916"/>
            <a:ext cx="5330032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Aiheuttajina elektroni-aukko -parit: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3" name="Object 10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6858674"/>
              </p:ext>
            </p:extLst>
          </p:nvPr>
        </p:nvGraphicFramePr>
        <p:xfrm>
          <a:off x="2599333" y="4431952"/>
          <a:ext cx="1946275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99" name="Equation" r:id="rId6" imgW="736560" imgH="177480" progId="Equation.DSMT4">
                  <p:embed/>
                </p:oleObj>
              </mc:Choice>
              <mc:Fallback>
                <p:oleObj name="Equation" r:id="rId6" imgW="736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9333" y="4431952"/>
                        <a:ext cx="1946275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Freeform 1032"/>
          <p:cNvSpPr>
            <a:spLocks/>
          </p:cNvSpPr>
          <p:nvPr/>
        </p:nvSpPr>
        <p:spPr bwMode="auto">
          <a:xfrm>
            <a:off x="1703612" y="1914674"/>
            <a:ext cx="4119562" cy="2360612"/>
          </a:xfrm>
          <a:custGeom>
            <a:avLst/>
            <a:gdLst>
              <a:gd name="T0" fmla="*/ 2147483647 w 193"/>
              <a:gd name="T1" fmla="*/ 2147483647 h 97"/>
              <a:gd name="T2" fmla="*/ 2147483647 w 193"/>
              <a:gd name="T3" fmla="*/ 0 h 97"/>
              <a:gd name="T4" fmla="*/ 2147483647 w 193"/>
              <a:gd name="T5" fmla="*/ 2147483647 h 97"/>
              <a:gd name="T6" fmla="*/ 2147483647 w 193"/>
              <a:gd name="T7" fmla="*/ 2147483647 h 97"/>
              <a:gd name="T8" fmla="*/ 2147483647 w 193"/>
              <a:gd name="T9" fmla="*/ 2147483647 h 97"/>
              <a:gd name="T10" fmla="*/ 2147483647 w 193"/>
              <a:gd name="T11" fmla="*/ 2147483647 h 97"/>
              <a:gd name="T12" fmla="*/ 2147483647 w 193"/>
              <a:gd name="T13" fmla="*/ 2147483647 h 97"/>
              <a:gd name="T14" fmla="*/ 2147483647 w 193"/>
              <a:gd name="T15" fmla="*/ 2147483647 h 97"/>
              <a:gd name="T16" fmla="*/ 2147483647 w 193"/>
              <a:gd name="T17" fmla="*/ 2147483647 h 97"/>
              <a:gd name="T18" fmla="*/ 2147483647 w 193"/>
              <a:gd name="T19" fmla="*/ 2147483647 h 97"/>
              <a:gd name="T20" fmla="*/ 2147483647 w 193"/>
              <a:gd name="T21" fmla="*/ 2147483647 h 97"/>
              <a:gd name="T22" fmla="*/ 2147483647 w 193"/>
              <a:gd name="T23" fmla="*/ 2147483647 h 97"/>
              <a:gd name="T24" fmla="*/ 2147483647 w 193"/>
              <a:gd name="T25" fmla="*/ 2147483647 h 97"/>
              <a:gd name="T26" fmla="*/ 2147483647 w 193"/>
              <a:gd name="T27" fmla="*/ 2147483647 h 97"/>
              <a:gd name="T28" fmla="*/ 2147483647 w 193"/>
              <a:gd name="T29" fmla="*/ 2147483647 h 97"/>
              <a:gd name="T30" fmla="*/ 2147483647 w 193"/>
              <a:gd name="T31" fmla="*/ 2147483647 h 97"/>
              <a:gd name="T32" fmla="*/ 0 w 193"/>
              <a:gd name="T33" fmla="*/ 2147483647 h 97"/>
              <a:gd name="T34" fmla="*/ 2147483647 w 193"/>
              <a:gd name="T35" fmla="*/ 2147483647 h 97"/>
              <a:gd name="T36" fmla="*/ 0 w 193"/>
              <a:gd name="T37" fmla="*/ 2147483647 h 97"/>
              <a:gd name="T38" fmla="*/ 2147483647 w 193"/>
              <a:gd name="T39" fmla="*/ 2147483647 h 97"/>
              <a:gd name="T40" fmla="*/ 2147483647 w 193"/>
              <a:gd name="T41" fmla="*/ 2147483647 h 97"/>
              <a:gd name="T42" fmla="*/ 0 w 193"/>
              <a:gd name="T43" fmla="*/ 2147483647 h 97"/>
              <a:gd name="T44" fmla="*/ 2147483647 w 193"/>
              <a:gd name="T45" fmla="*/ 2147483647 h 97"/>
              <a:gd name="T46" fmla="*/ 2147483647 w 193"/>
              <a:gd name="T47" fmla="*/ 2147483647 h 97"/>
              <a:gd name="T48" fmla="*/ 2147483647 w 193"/>
              <a:gd name="T49" fmla="*/ 2147483647 h 97"/>
              <a:gd name="T50" fmla="*/ 2147483647 w 193"/>
              <a:gd name="T51" fmla="*/ 2147483647 h 9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93" h="97">
                <a:moveTo>
                  <a:pt x="20" y="3"/>
                </a:moveTo>
                <a:cubicBezTo>
                  <a:pt x="24" y="4"/>
                  <a:pt x="26" y="2"/>
                  <a:pt x="30" y="0"/>
                </a:cubicBezTo>
                <a:cubicBezTo>
                  <a:pt x="36" y="1"/>
                  <a:pt x="40" y="4"/>
                  <a:pt x="46" y="5"/>
                </a:cubicBezTo>
                <a:cubicBezTo>
                  <a:pt x="55" y="5"/>
                  <a:pt x="65" y="5"/>
                  <a:pt x="74" y="4"/>
                </a:cubicBezTo>
                <a:cubicBezTo>
                  <a:pt x="76" y="4"/>
                  <a:pt x="80" y="2"/>
                  <a:pt x="80" y="2"/>
                </a:cubicBezTo>
                <a:cubicBezTo>
                  <a:pt x="158" y="4"/>
                  <a:pt x="92" y="2"/>
                  <a:pt x="132" y="4"/>
                </a:cubicBezTo>
                <a:cubicBezTo>
                  <a:pt x="145" y="5"/>
                  <a:pt x="171" y="6"/>
                  <a:pt x="171" y="6"/>
                </a:cubicBezTo>
                <a:cubicBezTo>
                  <a:pt x="176" y="8"/>
                  <a:pt x="180" y="8"/>
                  <a:pt x="184" y="11"/>
                </a:cubicBezTo>
                <a:cubicBezTo>
                  <a:pt x="186" y="18"/>
                  <a:pt x="187" y="16"/>
                  <a:pt x="185" y="24"/>
                </a:cubicBezTo>
                <a:cubicBezTo>
                  <a:pt x="185" y="26"/>
                  <a:pt x="183" y="30"/>
                  <a:pt x="183" y="30"/>
                </a:cubicBezTo>
                <a:cubicBezTo>
                  <a:pt x="184" y="37"/>
                  <a:pt x="182" y="42"/>
                  <a:pt x="189" y="44"/>
                </a:cubicBezTo>
                <a:cubicBezTo>
                  <a:pt x="193" y="50"/>
                  <a:pt x="192" y="49"/>
                  <a:pt x="188" y="56"/>
                </a:cubicBezTo>
                <a:cubicBezTo>
                  <a:pt x="187" y="58"/>
                  <a:pt x="184" y="62"/>
                  <a:pt x="184" y="62"/>
                </a:cubicBezTo>
                <a:cubicBezTo>
                  <a:pt x="184" y="68"/>
                  <a:pt x="187" y="81"/>
                  <a:pt x="187" y="81"/>
                </a:cubicBezTo>
                <a:cubicBezTo>
                  <a:pt x="185" y="91"/>
                  <a:pt x="170" y="95"/>
                  <a:pt x="161" y="97"/>
                </a:cubicBezTo>
                <a:cubicBezTo>
                  <a:pt x="152" y="96"/>
                  <a:pt x="145" y="94"/>
                  <a:pt x="136" y="92"/>
                </a:cubicBezTo>
                <a:cubicBezTo>
                  <a:pt x="90" y="94"/>
                  <a:pt x="46" y="94"/>
                  <a:pt x="0" y="93"/>
                </a:cubicBezTo>
                <a:cubicBezTo>
                  <a:pt x="1" y="86"/>
                  <a:pt x="1" y="83"/>
                  <a:pt x="6" y="78"/>
                </a:cubicBezTo>
                <a:cubicBezTo>
                  <a:pt x="5" y="68"/>
                  <a:pt x="3" y="66"/>
                  <a:pt x="0" y="57"/>
                </a:cubicBezTo>
                <a:cubicBezTo>
                  <a:pt x="1" y="52"/>
                  <a:pt x="4" y="46"/>
                  <a:pt x="7" y="41"/>
                </a:cubicBezTo>
                <a:cubicBezTo>
                  <a:pt x="6" y="37"/>
                  <a:pt x="4" y="34"/>
                  <a:pt x="2" y="31"/>
                </a:cubicBezTo>
                <a:cubicBezTo>
                  <a:pt x="1" y="29"/>
                  <a:pt x="0" y="25"/>
                  <a:pt x="0" y="25"/>
                </a:cubicBezTo>
                <a:cubicBezTo>
                  <a:pt x="2" y="20"/>
                  <a:pt x="5" y="21"/>
                  <a:pt x="10" y="20"/>
                </a:cubicBezTo>
                <a:cubicBezTo>
                  <a:pt x="12" y="18"/>
                  <a:pt x="14" y="18"/>
                  <a:pt x="15" y="15"/>
                </a:cubicBezTo>
                <a:cubicBezTo>
                  <a:pt x="16" y="12"/>
                  <a:pt x="14" y="7"/>
                  <a:pt x="17" y="7"/>
                </a:cubicBezTo>
                <a:cubicBezTo>
                  <a:pt x="24" y="6"/>
                  <a:pt x="24" y="7"/>
                  <a:pt x="20" y="3"/>
                </a:cubicBezTo>
                <a:close/>
              </a:path>
            </a:pathLst>
          </a:custGeom>
          <a:gradFill rotWithShape="1">
            <a:gsLst>
              <a:gs pos="0">
                <a:srgbClr val="767676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5" name="Group 1083"/>
          <p:cNvGrpSpPr>
            <a:grpSpLocks/>
          </p:cNvGrpSpPr>
          <p:nvPr/>
        </p:nvGrpSpPr>
        <p:grpSpPr bwMode="auto">
          <a:xfrm>
            <a:off x="763812" y="2571899"/>
            <a:ext cx="1409700" cy="900112"/>
            <a:chOff x="1361" y="2331"/>
            <a:chExt cx="888" cy="567"/>
          </a:xfrm>
        </p:grpSpPr>
        <p:sp>
          <p:nvSpPr>
            <p:cNvPr id="56" name="Line 1038"/>
            <p:cNvSpPr>
              <a:spLocks noChangeShapeType="1"/>
            </p:cNvSpPr>
            <p:nvPr/>
          </p:nvSpPr>
          <p:spPr bwMode="auto">
            <a:xfrm>
              <a:off x="1711" y="2423"/>
              <a:ext cx="5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Line 1040"/>
            <p:cNvSpPr>
              <a:spLocks noChangeShapeType="1"/>
            </p:cNvSpPr>
            <p:nvPr/>
          </p:nvSpPr>
          <p:spPr bwMode="auto">
            <a:xfrm>
              <a:off x="1711" y="2898"/>
              <a:ext cx="5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" name="Text Box 1042"/>
            <p:cNvSpPr txBox="1">
              <a:spLocks noChangeArrowheads="1"/>
            </p:cNvSpPr>
            <p:nvPr/>
          </p:nvSpPr>
          <p:spPr bwMode="auto">
            <a:xfrm>
              <a:off x="1361" y="2331"/>
              <a:ext cx="215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altLang="fi-FI" sz="24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9" name="Group 1081"/>
          <p:cNvGrpSpPr>
            <a:grpSpLocks/>
          </p:cNvGrpSpPr>
          <p:nvPr/>
        </p:nvGrpSpPr>
        <p:grpSpPr bwMode="auto">
          <a:xfrm>
            <a:off x="813024" y="2329011"/>
            <a:ext cx="1381125" cy="1508125"/>
            <a:chOff x="1392" y="2178"/>
            <a:chExt cx="870" cy="950"/>
          </a:xfrm>
        </p:grpSpPr>
        <p:sp>
          <p:nvSpPr>
            <p:cNvPr id="60" name="Line 1037"/>
            <p:cNvSpPr>
              <a:spLocks noChangeShapeType="1"/>
            </p:cNvSpPr>
            <p:nvPr/>
          </p:nvSpPr>
          <p:spPr bwMode="auto">
            <a:xfrm>
              <a:off x="1684" y="2178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039"/>
            <p:cNvSpPr>
              <a:spLocks noChangeShapeType="1"/>
            </p:cNvSpPr>
            <p:nvPr/>
          </p:nvSpPr>
          <p:spPr bwMode="auto">
            <a:xfrm>
              <a:off x="1711" y="2653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2" name="Line 1041"/>
            <p:cNvSpPr>
              <a:spLocks noChangeShapeType="1"/>
            </p:cNvSpPr>
            <p:nvPr/>
          </p:nvSpPr>
          <p:spPr bwMode="auto">
            <a:xfrm>
              <a:off x="1724" y="3128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1043"/>
            <p:cNvSpPr txBox="1">
              <a:spLocks noChangeArrowheads="1"/>
            </p:cNvSpPr>
            <p:nvPr/>
          </p:nvSpPr>
          <p:spPr bwMode="auto">
            <a:xfrm>
              <a:off x="1392" y="2673"/>
              <a:ext cx="21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64" name="Group 1082"/>
          <p:cNvGrpSpPr>
            <a:grpSpLocks/>
          </p:cNvGrpSpPr>
          <p:nvPr/>
        </p:nvGrpSpPr>
        <p:grpSpPr bwMode="auto">
          <a:xfrm>
            <a:off x="2492599" y="2255986"/>
            <a:ext cx="2830513" cy="1711325"/>
            <a:chOff x="2450" y="2132"/>
            <a:chExt cx="1783" cy="1078"/>
          </a:xfrm>
        </p:grpSpPr>
        <p:grpSp>
          <p:nvGrpSpPr>
            <p:cNvPr id="65" name="Group 1033"/>
            <p:cNvGrpSpPr>
              <a:grpSpLocks/>
            </p:cNvGrpSpPr>
            <p:nvPr/>
          </p:nvGrpSpPr>
          <p:grpSpPr bwMode="auto">
            <a:xfrm>
              <a:off x="2450" y="2132"/>
              <a:ext cx="503" cy="230"/>
              <a:chOff x="2450" y="2132"/>
              <a:chExt cx="503" cy="230"/>
            </a:xfrm>
          </p:grpSpPr>
          <p:sp>
            <p:nvSpPr>
              <p:cNvPr id="127" name="Oval 1034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8" name="Line 1035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1036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6" name="Group 1044"/>
            <p:cNvGrpSpPr>
              <a:grpSpLocks/>
            </p:cNvGrpSpPr>
            <p:nvPr/>
          </p:nvGrpSpPr>
          <p:grpSpPr bwMode="auto">
            <a:xfrm>
              <a:off x="2478" y="2884"/>
              <a:ext cx="503" cy="230"/>
              <a:chOff x="2450" y="2132"/>
              <a:chExt cx="503" cy="230"/>
            </a:xfrm>
          </p:grpSpPr>
          <p:sp>
            <p:nvSpPr>
              <p:cNvPr id="124" name="Oval 1045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5" name="Line 1046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1047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7" name="Group 1048"/>
            <p:cNvGrpSpPr>
              <a:grpSpLocks/>
            </p:cNvGrpSpPr>
            <p:nvPr/>
          </p:nvGrpSpPr>
          <p:grpSpPr bwMode="auto">
            <a:xfrm>
              <a:off x="3718" y="2360"/>
              <a:ext cx="503" cy="230"/>
              <a:chOff x="2450" y="2132"/>
              <a:chExt cx="503" cy="230"/>
            </a:xfrm>
          </p:grpSpPr>
          <p:sp>
            <p:nvSpPr>
              <p:cNvPr id="121" name="Oval 1049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2" name="Line 1050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1051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8" name="Group 1052"/>
            <p:cNvGrpSpPr>
              <a:grpSpLocks/>
            </p:cNvGrpSpPr>
            <p:nvPr/>
          </p:nvGrpSpPr>
          <p:grpSpPr bwMode="auto">
            <a:xfrm>
              <a:off x="3730" y="2980"/>
              <a:ext cx="503" cy="230"/>
              <a:chOff x="2450" y="2132"/>
              <a:chExt cx="503" cy="230"/>
            </a:xfrm>
          </p:grpSpPr>
          <p:sp>
            <p:nvSpPr>
              <p:cNvPr id="118" name="Oval 1053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19" name="Line 1054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0" name="Line 1055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9" name="Group 1074"/>
            <p:cNvGrpSpPr>
              <a:grpSpLocks/>
            </p:cNvGrpSpPr>
            <p:nvPr/>
          </p:nvGrpSpPr>
          <p:grpSpPr bwMode="auto">
            <a:xfrm>
              <a:off x="2533" y="2520"/>
              <a:ext cx="508" cy="230"/>
              <a:chOff x="2533" y="2520"/>
              <a:chExt cx="508" cy="230"/>
            </a:xfrm>
          </p:grpSpPr>
          <p:sp>
            <p:nvSpPr>
              <p:cNvPr id="116" name="Oval 1058"/>
              <p:cNvSpPr>
                <a:spLocks noChangeArrowheads="1"/>
              </p:cNvSpPr>
              <p:nvPr/>
            </p:nvSpPr>
            <p:spPr bwMode="auto">
              <a:xfrm>
                <a:off x="2533" y="2520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17" name="Line 1059"/>
              <p:cNvSpPr>
                <a:spLocks noChangeShapeType="1"/>
              </p:cNvSpPr>
              <p:nvPr/>
            </p:nvSpPr>
            <p:spPr bwMode="auto">
              <a:xfrm flipV="1">
                <a:off x="2786" y="2639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70" name="Group 1075"/>
            <p:cNvGrpSpPr>
              <a:grpSpLocks/>
            </p:cNvGrpSpPr>
            <p:nvPr/>
          </p:nvGrpSpPr>
          <p:grpSpPr bwMode="auto">
            <a:xfrm>
              <a:off x="3493" y="2672"/>
              <a:ext cx="508" cy="230"/>
              <a:chOff x="2533" y="2520"/>
              <a:chExt cx="508" cy="230"/>
            </a:xfrm>
          </p:grpSpPr>
          <p:sp>
            <p:nvSpPr>
              <p:cNvPr id="114" name="Oval 1076"/>
              <p:cNvSpPr>
                <a:spLocks noChangeArrowheads="1"/>
              </p:cNvSpPr>
              <p:nvPr/>
            </p:nvSpPr>
            <p:spPr bwMode="auto">
              <a:xfrm>
                <a:off x="2533" y="2520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15" name="Line 1077"/>
              <p:cNvSpPr>
                <a:spLocks noChangeShapeType="1"/>
              </p:cNvSpPr>
              <p:nvPr/>
            </p:nvSpPr>
            <p:spPr bwMode="auto">
              <a:xfrm flipV="1">
                <a:off x="2786" y="2639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11" name="Group 1078"/>
            <p:cNvGrpSpPr>
              <a:grpSpLocks/>
            </p:cNvGrpSpPr>
            <p:nvPr/>
          </p:nvGrpSpPr>
          <p:grpSpPr bwMode="auto">
            <a:xfrm>
              <a:off x="3409" y="2144"/>
              <a:ext cx="508" cy="230"/>
              <a:chOff x="2533" y="2520"/>
              <a:chExt cx="508" cy="230"/>
            </a:xfrm>
          </p:grpSpPr>
          <p:sp>
            <p:nvSpPr>
              <p:cNvPr id="112" name="Oval 1079"/>
              <p:cNvSpPr>
                <a:spLocks noChangeArrowheads="1"/>
              </p:cNvSpPr>
              <p:nvPr/>
            </p:nvSpPr>
            <p:spPr bwMode="auto">
              <a:xfrm>
                <a:off x="2533" y="2520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13" name="Line 1080"/>
              <p:cNvSpPr>
                <a:spLocks noChangeShapeType="1"/>
              </p:cNvSpPr>
              <p:nvPr/>
            </p:nvSpPr>
            <p:spPr bwMode="auto">
              <a:xfrm flipV="1">
                <a:off x="2786" y="2639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793751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" grpId="0" build="p" autoUpdateAnimBg="0"/>
      <p:bldP spid="5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Virran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virtatiheyden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välinen yhteys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5" name="Group 1057"/>
          <p:cNvGrpSpPr>
            <a:grpSpLocks/>
          </p:cNvGrpSpPr>
          <p:nvPr/>
        </p:nvGrpSpPr>
        <p:grpSpPr bwMode="auto">
          <a:xfrm>
            <a:off x="4129385" y="3368700"/>
            <a:ext cx="2784475" cy="1717675"/>
            <a:chOff x="3139" y="2659"/>
            <a:chExt cx="1754" cy="1082"/>
          </a:xfrm>
        </p:grpSpPr>
        <p:sp>
          <p:nvSpPr>
            <p:cNvPr id="46" name="Line 1029"/>
            <p:cNvSpPr>
              <a:spLocks noChangeShapeType="1"/>
            </p:cNvSpPr>
            <p:nvPr/>
          </p:nvSpPr>
          <p:spPr bwMode="auto">
            <a:xfrm flipV="1">
              <a:off x="4608" y="2675"/>
              <a:ext cx="285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7" name="Line 1030"/>
            <p:cNvSpPr>
              <a:spLocks noChangeShapeType="1"/>
            </p:cNvSpPr>
            <p:nvPr/>
          </p:nvSpPr>
          <p:spPr bwMode="auto">
            <a:xfrm flipV="1">
              <a:off x="4229" y="3107"/>
              <a:ext cx="285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8" name="Line 1031"/>
            <p:cNvSpPr>
              <a:spLocks noChangeShapeType="1"/>
            </p:cNvSpPr>
            <p:nvPr/>
          </p:nvSpPr>
          <p:spPr bwMode="auto">
            <a:xfrm flipV="1">
              <a:off x="3696" y="3154"/>
              <a:ext cx="284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1032"/>
            <p:cNvSpPr>
              <a:spLocks noChangeShapeType="1"/>
            </p:cNvSpPr>
            <p:nvPr/>
          </p:nvSpPr>
          <p:spPr bwMode="auto">
            <a:xfrm flipV="1">
              <a:off x="3447" y="3046"/>
              <a:ext cx="285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1033"/>
            <p:cNvSpPr>
              <a:spLocks noChangeShapeType="1"/>
            </p:cNvSpPr>
            <p:nvPr/>
          </p:nvSpPr>
          <p:spPr bwMode="auto">
            <a:xfrm flipV="1">
              <a:off x="3447" y="2675"/>
              <a:ext cx="285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1034"/>
            <p:cNvSpPr>
              <a:spLocks noChangeShapeType="1"/>
            </p:cNvSpPr>
            <p:nvPr/>
          </p:nvSpPr>
          <p:spPr bwMode="auto">
            <a:xfrm flipV="1">
              <a:off x="3163" y="3015"/>
              <a:ext cx="284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" name="Line 1035"/>
            <p:cNvSpPr>
              <a:spLocks noChangeShapeType="1"/>
            </p:cNvSpPr>
            <p:nvPr/>
          </p:nvSpPr>
          <p:spPr bwMode="auto">
            <a:xfrm flipV="1">
              <a:off x="3139" y="2659"/>
              <a:ext cx="284" cy="587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72" name="Group 1061"/>
          <p:cNvGrpSpPr>
            <a:grpSpLocks/>
          </p:cNvGrpSpPr>
          <p:nvPr/>
        </p:nvGrpSpPr>
        <p:grpSpPr bwMode="auto">
          <a:xfrm>
            <a:off x="3884910" y="2952775"/>
            <a:ext cx="3498850" cy="1422400"/>
            <a:chOff x="2985" y="2397"/>
            <a:chExt cx="2204" cy="896"/>
          </a:xfrm>
        </p:grpSpPr>
        <p:sp>
          <p:nvSpPr>
            <p:cNvPr id="73" name="Oval 1036" descr="5%"/>
            <p:cNvSpPr>
              <a:spLocks noChangeArrowheads="1"/>
            </p:cNvSpPr>
            <p:nvPr/>
          </p:nvSpPr>
          <p:spPr bwMode="auto">
            <a:xfrm>
              <a:off x="2985" y="2397"/>
              <a:ext cx="2204" cy="896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4" name="Text Box 1051"/>
            <p:cNvSpPr txBox="1">
              <a:spLocks noChangeArrowheads="1"/>
            </p:cNvSpPr>
            <p:nvPr/>
          </p:nvSpPr>
          <p:spPr bwMode="auto">
            <a:xfrm>
              <a:off x="4206" y="2906"/>
              <a:ext cx="213" cy="29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</p:grpSp>
      <p:graphicFrame>
        <p:nvGraphicFramePr>
          <p:cNvPr id="75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782294"/>
              </p:ext>
            </p:extLst>
          </p:nvPr>
        </p:nvGraphicFramePr>
        <p:xfrm>
          <a:off x="953120" y="2549525"/>
          <a:ext cx="1792288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8" name="Equation" r:id="rId6" imgW="507960" imgH="139680" progId="Equation.DSMT4">
                  <p:embed/>
                </p:oleObj>
              </mc:Choice>
              <mc:Fallback>
                <p:oleObj name="Equation" r:id="rId6" imgW="507960" imgH="1396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3120" y="2549525"/>
                        <a:ext cx="1792288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6" name="Group 1054"/>
          <p:cNvGrpSpPr>
            <a:grpSpLocks/>
          </p:cNvGrpSpPr>
          <p:nvPr/>
        </p:nvGrpSpPr>
        <p:grpSpPr bwMode="auto">
          <a:xfrm>
            <a:off x="3978572" y="1751037"/>
            <a:ext cx="3556000" cy="3457575"/>
            <a:chOff x="3044" y="1640"/>
            <a:chExt cx="2240" cy="2178"/>
          </a:xfrm>
        </p:grpSpPr>
        <p:sp>
          <p:nvSpPr>
            <p:cNvPr id="77" name="Line 1037"/>
            <p:cNvSpPr>
              <a:spLocks noChangeShapeType="1"/>
            </p:cNvSpPr>
            <p:nvPr/>
          </p:nvSpPr>
          <p:spPr bwMode="auto">
            <a:xfrm>
              <a:off x="4087" y="1640"/>
              <a:ext cx="0" cy="120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Line 1038"/>
            <p:cNvSpPr>
              <a:spLocks noChangeShapeType="1"/>
            </p:cNvSpPr>
            <p:nvPr/>
          </p:nvSpPr>
          <p:spPr bwMode="auto">
            <a:xfrm flipH="1" flipV="1">
              <a:off x="4087" y="2845"/>
              <a:ext cx="119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9" name="Line 1039"/>
            <p:cNvSpPr>
              <a:spLocks noChangeShapeType="1"/>
            </p:cNvSpPr>
            <p:nvPr/>
          </p:nvSpPr>
          <p:spPr bwMode="auto">
            <a:xfrm flipH="1">
              <a:off x="3044" y="2845"/>
              <a:ext cx="1031" cy="973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0" name="AutoShape 1040"/>
          <p:cNvSpPr>
            <a:spLocks noChangeArrowheads="1"/>
          </p:cNvSpPr>
          <p:nvPr/>
        </p:nvSpPr>
        <p:spPr bwMode="auto">
          <a:xfrm rot="2986811">
            <a:off x="6105029" y="3185343"/>
            <a:ext cx="319088" cy="244475"/>
          </a:xfrm>
          <a:custGeom>
            <a:avLst/>
            <a:gdLst>
              <a:gd name="T0" fmla="*/ 2147483647 w 21600"/>
              <a:gd name="T1" fmla="*/ 2005974227 h 21600"/>
              <a:gd name="T2" fmla="*/ 2147483647 w 21600"/>
              <a:gd name="T3" fmla="*/ 2147483647 h 21600"/>
              <a:gd name="T4" fmla="*/ 1899536492 w 21600"/>
              <a:gd name="T5" fmla="*/ 2005974227 h 21600"/>
              <a:gd name="T6" fmla="*/ 2147483647 w 21600"/>
              <a:gd name="T7" fmla="*/ 0 h 21600"/>
              <a:gd name="T8" fmla="*/ 0 60000 65536"/>
              <a:gd name="T9" fmla="*/ 0 60000 65536"/>
              <a:gd name="T10" fmla="*/ 0 60000 65536"/>
              <a:gd name="T11" fmla="*/ 0 60000 65536"/>
              <a:gd name="T12" fmla="*/ 4500 w 21600"/>
              <a:gd name="T13" fmla="*/ 4500 h 21600"/>
              <a:gd name="T14" fmla="*/ 17100 w 21600"/>
              <a:gd name="T15" fmla="*/ 171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0" y="0"/>
                </a:moveTo>
                <a:lnTo>
                  <a:pt x="5400" y="21600"/>
                </a:lnTo>
                <a:lnTo>
                  <a:pt x="16200" y="21600"/>
                </a:lnTo>
                <a:lnTo>
                  <a:pt x="21600" y="0"/>
                </a:lnTo>
                <a:lnTo>
                  <a:pt x="0" y="0"/>
                </a:lnTo>
                <a:close/>
              </a:path>
            </a:pathLst>
          </a:custGeom>
          <a:solidFill>
            <a:srgbClr val="C0C0C0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81" name="Group 1055"/>
          <p:cNvGrpSpPr>
            <a:grpSpLocks/>
          </p:cNvGrpSpPr>
          <p:nvPr/>
        </p:nvGrpSpPr>
        <p:grpSpPr bwMode="auto">
          <a:xfrm>
            <a:off x="6067722" y="1554187"/>
            <a:ext cx="639763" cy="1716088"/>
            <a:chOff x="4360" y="1516"/>
            <a:chExt cx="403" cy="1081"/>
          </a:xfrm>
        </p:grpSpPr>
        <p:sp>
          <p:nvSpPr>
            <p:cNvPr id="82" name="Line 1041"/>
            <p:cNvSpPr>
              <a:spLocks noChangeShapeType="1"/>
            </p:cNvSpPr>
            <p:nvPr/>
          </p:nvSpPr>
          <p:spPr bwMode="auto">
            <a:xfrm flipH="1" flipV="1">
              <a:off x="4502" y="1840"/>
              <a:ext cx="0" cy="757"/>
            </a:xfrm>
            <a:prstGeom prst="line">
              <a:avLst/>
            </a:prstGeom>
            <a:noFill/>
            <a:ln w="19050">
              <a:solidFill>
                <a:srgbClr val="FF99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3" name="Text Box 1050"/>
            <p:cNvSpPr txBox="1">
              <a:spLocks noChangeArrowheads="1"/>
            </p:cNvSpPr>
            <p:nvPr/>
          </p:nvSpPr>
          <p:spPr bwMode="auto">
            <a:xfrm>
              <a:off x="4360" y="1516"/>
              <a:ext cx="403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</a:t>
              </a:r>
              <a:r>
                <a:rPr lang="en-GB" altLang="fi-FI" sz="2400" i="1" dirty="0" err="1">
                  <a:solidFill>
                    <a:srgbClr val="FF99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  <a:endParaRPr lang="en-GB" altLang="fi-FI" sz="2400" i="1" dirty="0">
                <a:solidFill>
                  <a:srgbClr val="FF99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4" name="Group 1058"/>
          <p:cNvGrpSpPr>
            <a:grpSpLocks/>
          </p:cNvGrpSpPr>
          <p:nvPr/>
        </p:nvGrpSpPr>
        <p:grpSpPr bwMode="auto">
          <a:xfrm>
            <a:off x="4580235" y="2216175"/>
            <a:ext cx="3133725" cy="1962150"/>
            <a:chOff x="3423" y="1933"/>
            <a:chExt cx="1974" cy="1236"/>
          </a:xfrm>
        </p:grpSpPr>
        <p:sp>
          <p:nvSpPr>
            <p:cNvPr id="85" name="Line 1042"/>
            <p:cNvSpPr>
              <a:spLocks noChangeShapeType="1"/>
            </p:cNvSpPr>
            <p:nvPr/>
          </p:nvSpPr>
          <p:spPr bwMode="auto">
            <a:xfrm flipV="1">
              <a:off x="3423" y="2072"/>
              <a:ext cx="285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Line 1043"/>
            <p:cNvSpPr>
              <a:spLocks noChangeShapeType="1"/>
            </p:cNvSpPr>
            <p:nvPr/>
          </p:nvSpPr>
          <p:spPr bwMode="auto">
            <a:xfrm flipV="1">
              <a:off x="4905" y="2072"/>
              <a:ext cx="284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7" name="Line 1044"/>
            <p:cNvSpPr>
              <a:spLocks noChangeShapeType="1"/>
            </p:cNvSpPr>
            <p:nvPr/>
          </p:nvSpPr>
          <p:spPr bwMode="auto">
            <a:xfrm flipV="1">
              <a:off x="4514" y="2520"/>
              <a:ext cx="284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8" name="Line 1045"/>
            <p:cNvSpPr>
              <a:spLocks noChangeShapeType="1"/>
            </p:cNvSpPr>
            <p:nvPr/>
          </p:nvSpPr>
          <p:spPr bwMode="auto">
            <a:xfrm flipV="1">
              <a:off x="3969" y="2582"/>
              <a:ext cx="302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Line 1046"/>
            <p:cNvSpPr>
              <a:spLocks noChangeShapeType="1"/>
            </p:cNvSpPr>
            <p:nvPr/>
          </p:nvSpPr>
          <p:spPr bwMode="auto">
            <a:xfrm flipV="1">
              <a:off x="4123" y="1933"/>
              <a:ext cx="284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0" name="Line 1047"/>
            <p:cNvSpPr>
              <a:spLocks noChangeShapeType="1"/>
            </p:cNvSpPr>
            <p:nvPr/>
          </p:nvSpPr>
          <p:spPr bwMode="auto">
            <a:xfrm flipV="1">
              <a:off x="3732" y="2072"/>
              <a:ext cx="284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1" name="Line 1048"/>
            <p:cNvSpPr>
              <a:spLocks noChangeShapeType="1"/>
            </p:cNvSpPr>
            <p:nvPr/>
          </p:nvSpPr>
          <p:spPr bwMode="auto">
            <a:xfrm flipV="1">
              <a:off x="3732" y="2458"/>
              <a:ext cx="284" cy="5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2" name="Line 1049"/>
            <p:cNvSpPr>
              <a:spLocks noChangeShapeType="1"/>
            </p:cNvSpPr>
            <p:nvPr/>
          </p:nvSpPr>
          <p:spPr bwMode="auto">
            <a:xfrm flipV="1">
              <a:off x="3435" y="2443"/>
              <a:ext cx="285" cy="587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3" name="Text Box 1052"/>
            <p:cNvSpPr txBox="1">
              <a:spLocks noChangeArrowheads="1"/>
            </p:cNvSpPr>
            <p:nvPr/>
          </p:nvSpPr>
          <p:spPr bwMode="auto">
            <a:xfrm>
              <a:off x="5165" y="2196"/>
              <a:ext cx="232" cy="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</a:p>
          </p:txBody>
        </p:sp>
      </p:grpSp>
      <p:sp>
        <p:nvSpPr>
          <p:cNvPr id="94" name="Rectangle 1059"/>
          <p:cNvSpPr>
            <a:spLocks noChangeArrowheads="1"/>
          </p:cNvSpPr>
          <p:nvPr/>
        </p:nvSpPr>
        <p:spPr bwMode="auto">
          <a:xfrm>
            <a:off x="801192" y="1327348"/>
            <a:ext cx="4813523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3366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ct val="0"/>
              </a:spcBef>
              <a:buClrTx/>
              <a:buFontTx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virrantiheys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kulkee pinta-alan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lävitse</a:t>
            </a:r>
            <a:endParaRPr lang="en-US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95" name="Object 10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9021635"/>
              </p:ext>
            </p:extLst>
          </p:nvPr>
        </p:nvGraphicFramePr>
        <p:xfrm>
          <a:off x="945208" y="3492500"/>
          <a:ext cx="2239963" cy="938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39" name="Equation" r:id="rId8" imgW="634680" imgH="266400" progId="Equation.DSMT4">
                  <p:embed/>
                </p:oleObj>
              </mc:Choice>
              <mc:Fallback>
                <p:oleObj name="Equation" r:id="rId8" imgW="63468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45208" y="3492500"/>
                        <a:ext cx="2239963" cy="9382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325185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" grpId="0" animBg="1"/>
      <p:bldP spid="94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Kokonais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johtimessa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9" name="Object 10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2346492"/>
              </p:ext>
            </p:extLst>
          </p:nvPr>
        </p:nvGraphicFramePr>
        <p:xfrm>
          <a:off x="1246609" y="2381572"/>
          <a:ext cx="207486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41" name="Equation" r:id="rId6" imgW="812520" imgH="291960" progId="Equation.DSMT4">
                  <p:embed/>
                </p:oleObj>
              </mc:Choice>
              <mc:Fallback>
                <p:oleObj name="Equation" r:id="rId6" imgW="8125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6609" y="2381572"/>
                        <a:ext cx="2074863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" name="Rectangle 1028"/>
          <p:cNvSpPr txBox="1">
            <a:spLocks noChangeArrowheads="1"/>
          </p:cNvSpPr>
          <p:nvPr/>
        </p:nvSpPr>
        <p:spPr>
          <a:xfrm>
            <a:off x="729184" y="1188045"/>
            <a:ext cx="5767759" cy="9144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Kun vakio poikkipintaiseen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pituudeltaan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olevan johtimen päiden välillä on potentiaaliero eli jännite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niin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" name="Rectangle 1029"/>
          <p:cNvSpPr>
            <a:spLocks noChangeArrowheads="1"/>
          </p:cNvSpPr>
          <p:nvPr/>
        </p:nvSpPr>
        <p:spPr bwMode="auto">
          <a:xfrm>
            <a:off x="657176" y="3767732"/>
            <a:ext cx="2808312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olettaen, että virta on tasaisesti jakautunut pinta-alalle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42" name="Group 1081"/>
          <p:cNvGrpSpPr>
            <a:grpSpLocks/>
          </p:cNvGrpSpPr>
          <p:nvPr/>
        </p:nvGrpSpPr>
        <p:grpSpPr bwMode="auto">
          <a:xfrm>
            <a:off x="3321472" y="1877516"/>
            <a:ext cx="3324225" cy="2566988"/>
            <a:chOff x="2676" y="1862"/>
            <a:chExt cx="2094" cy="1617"/>
          </a:xfrm>
        </p:grpSpPr>
        <p:sp>
          <p:nvSpPr>
            <p:cNvPr id="43" name="Line 1033"/>
            <p:cNvSpPr>
              <a:spLocks noChangeShapeType="1"/>
            </p:cNvSpPr>
            <p:nvPr/>
          </p:nvSpPr>
          <p:spPr bwMode="auto">
            <a:xfrm flipV="1">
              <a:off x="2676" y="2237"/>
              <a:ext cx="1590" cy="109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AutoShape 1034" descr="5%"/>
            <p:cNvSpPr>
              <a:spLocks noChangeArrowheads="1"/>
            </p:cNvSpPr>
            <p:nvPr/>
          </p:nvSpPr>
          <p:spPr bwMode="auto">
            <a:xfrm rot="-5400000">
              <a:off x="2685" y="2978"/>
              <a:ext cx="498" cy="504"/>
            </a:xfrm>
            <a:prstGeom prst="parallelogram">
              <a:avLst>
                <a:gd name="adj" fmla="val 25000"/>
              </a:avLst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2" name="AutoShape 1035"/>
            <p:cNvSpPr>
              <a:spLocks noChangeArrowheads="1"/>
            </p:cNvSpPr>
            <p:nvPr/>
          </p:nvSpPr>
          <p:spPr bwMode="auto">
            <a:xfrm rot="-5400000">
              <a:off x="3807" y="2187"/>
              <a:ext cx="498" cy="504"/>
            </a:xfrm>
            <a:prstGeom prst="parallelogram">
              <a:avLst>
                <a:gd name="adj" fmla="val 25000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3" name="AutoShape 1036"/>
            <p:cNvSpPr>
              <a:spLocks noChangeArrowheads="1"/>
            </p:cNvSpPr>
            <p:nvPr/>
          </p:nvSpPr>
          <p:spPr bwMode="auto">
            <a:xfrm rot="-5400000">
              <a:off x="4269" y="1859"/>
              <a:ext cx="498" cy="504"/>
            </a:xfrm>
            <a:prstGeom prst="parallelogram">
              <a:avLst>
                <a:gd name="adj" fmla="val 25000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54" name="Line 1037"/>
            <p:cNvSpPr>
              <a:spLocks noChangeShapeType="1"/>
            </p:cNvSpPr>
            <p:nvPr/>
          </p:nvSpPr>
          <p:spPr bwMode="auto">
            <a:xfrm flipV="1">
              <a:off x="2688" y="1862"/>
              <a:ext cx="1584" cy="1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1038"/>
            <p:cNvSpPr>
              <a:spLocks noChangeShapeType="1"/>
            </p:cNvSpPr>
            <p:nvPr/>
          </p:nvSpPr>
          <p:spPr bwMode="auto">
            <a:xfrm flipV="1">
              <a:off x="3180" y="1998"/>
              <a:ext cx="1584" cy="11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1039"/>
            <p:cNvSpPr>
              <a:spLocks noChangeShapeType="1"/>
            </p:cNvSpPr>
            <p:nvPr/>
          </p:nvSpPr>
          <p:spPr bwMode="auto">
            <a:xfrm flipV="1">
              <a:off x="3180" y="2360"/>
              <a:ext cx="1584" cy="1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7" name="Group 1084"/>
          <p:cNvGrpSpPr>
            <a:grpSpLocks/>
          </p:cNvGrpSpPr>
          <p:nvPr/>
        </p:nvGrpSpPr>
        <p:grpSpPr bwMode="auto">
          <a:xfrm>
            <a:off x="4073947" y="2501404"/>
            <a:ext cx="1524000" cy="1260475"/>
            <a:chOff x="3150" y="2255"/>
            <a:chExt cx="960" cy="794"/>
          </a:xfrm>
        </p:grpSpPr>
        <p:sp>
          <p:nvSpPr>
            <p:cNvPr id="58" name="Text Box 1032"/>
            <p:cNvSpPr txBox="1">
              <a:spLocks noChangeArrowheads="1"/>
            </p:cNvSpPr>
            <p:nvPr/>
          </p:nvSpPr>
          <p:spPr bwMode="auto">
            <a:xfrm>
              <a:off x="3558" y="2255"/>
              <a:ext cx="552" cy="2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  <a:r>
                <a:rPr lang="en-GB" altLang="fi-FI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,</a:t>
              </a:r>
              <a:r>
                <a:rPr lang="fi-FI" altLang="fi-FI" sz="2400" b="1" i="1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lang="en-GB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</a:p>
          </p:txBody>
        </p:sp>
        <p:sp>
          <p:nvSpPr>
            <p:cNvPr id="59" name="Line 1043"/>
            <p:cNvSpPr>
              <a:spLocks noChangeShapeType="1"/>
            </p:cNvSpPr>
            <p:nvPr/>
          </p:nvSpPr>
          <p:spPr bwMode="auto">
            <a:xfrm flipV="1">
              <a:off x="3150" y="2578"/>
              <a:ext cx="426" cy="2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" name="Line 1044"/>
            <p:cNvSpPr>
              <a:spLocks noChangeShapeType="1"/>
            </p:cNvSpPr>
            <p:nvPr/>
          </p:nvSpPr>
          <p:spPr bwMode="auto">
            <a:xfrm flipV="1">
              <a:off x="3498" y="2769"/>
              <a:ext cx="420" cy="280"/>
            </a:xfrm>
            <a:prstGeom prst="line">
              <a:avLst/>
            </a:prstGeom>
            <a:noFill/>
            <a:ln w="19050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Line 1045"/>
            <p:cNvSpPr>
              <a:spLocks noChangeShapeType="1"/>
            </p:cNvSpPr>
            <p:nvPr/>
          </p:nvSpPr>
          <p:spPr bwMode="auto">
            <a:xfrm flipV="1">
              <a:off x="3294" y="2558"/>
              <a:ext cx="414" cy="287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2" name="Oval 1046"/>
          <p:cNvSpPr>
            <a:spLocks noChangeArrowheads="1"/>
          </p:cNvSpPr>
          <p:nvPr/>
        </p:nvSpPr>
        <p:spPr bwMode="auto">
          <a:xfrm>
            <a:off x="3683422" y="4011116"/>
            <a:ext cx="47625" cy="53975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fi-FI" altLang="fi-FI" sz="2400"/>
          </a:p>
        </p:txBody>
      </p:sp>
      <p:sp>
        <p:nvSpPr>
          <p:cNvPr id="63" name="Text Box 1049"/>
          <p:cNvSpPr txBox="1">
            <a:spLocks noChangeArrowheads="1"/>
          </p:cNvSpPr>
          <p:nvPr/>
        </p:nvSpPr>
        <p:spPr bwMode="auto">
          <a:xfrm>
            <a:off x="5493172" y="2712541"/>
            <a:ext cx="428625" cy="423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0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</a:p>
        </p:txBody>
      </p:sp>
      <p:grpSp>
        <p:nvGrpSpPr>
          <p:cNvPr id="64" name="Group 1083"/>
          <p:cNvGrpSpPr>
            <a:grpSpLocks/>
          </p:cNvGrpSpPr>
          <p:nvPr/>
        </p:nvGrpSpPr>
        <p:grpSpPr bwMode="auto">
          <a:xfrm>
            <a:off x="3359572" y="2202954"/>
            <a:ext cx="4295775" cy="3043237"/>
            <a:chOff x="2700" y="2067"/>
            <a:chExt cx="2706" cy="1917"/>
          </a:xfrm>
        </p:grpSpPr>
        <p:sp>
          <p:nvSpPr>
            <p:cNvPr id="65" name="Freeform 1031"/>
            <p:cNvSpPr>
              <a:spLocks/>
            </p:cNvSpPr>
            <p:nvPr/>
          </p:nvSpPr>
          <p:spPr bwMode="auto">
            <a:xfrm>
              <a:off x="4470" y="2067"/>
              <a:ext cx="936" cy="1323"/>
            </a:xfrm>
            <a:custGeom>
              <a:avLst/>
              <a:gdLst>
                <a:gd name="T0" fmla="*/ 0 w 146"/>
                <a:gd name="T1" fmla="*/ 3244573 h 188"/>
                <a:gd name="T2" fmla="*/ 1343038 w 146"/>
                <a:gd name="T3" fmla="*/ 1397827 h 188"/>
                <a:gd name="T4" fmla="*/ 1418912 w 146"/>
                <a:gd name="T5" fmla="*/ 205966 h 188"/>
                <a:gd name="T6" fmla="*/ 422386 w 146"/>
                <a:gd name="T7" fmla="*/ 171793 h 188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46" h="188">
                  <a:moveTo>
                    <a:pt x="0" y="188"/>
                  </a:moveTo>
                  <a:cubicBezTo>
                    <a:pt x="51" y="149"/>
                    <a:pt x="102" y="110"/>
                    <a:pt x="124" y="81"/>
                  </a:cubicBezTo>
                  <a:cubicBezTo>
                    <a:pt x="146" y="52"/>
                    <a:pt x="145" y="24"/>
                    <a:pt x="131" y="12"/>
                  </a:cubicBezTo>
                  <a:cubicBezTo>
                    <a:pt x="117" y="0"/>
                    <a:pt x="54" y="10"/>
                    <a:pt x="39" y="10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6" name="Freeform 1047"/>
            <p:cNvSpPr>
              <a:spLocks/>
            </p:cNvSpPr>
            <p:nvPr/>
          </p:nvSpPr>
          <p:spPr bwMode="auto">
            <a:xfrm>
              <a:off x="2700" y="3227"/>
              <a:ext cx="1686" cy="757"/>
            </a:xfrm>
            <a:custGeom>
              <a:avLst/>
              <a:gdLst>
                <a:gd name="T0" fmla="*/ 287712 w 281"/>
                <a:gd name="T1" fmla="*/ 0 h 111"/>
                <a:gd name="T2" fmla="*/ 124416 w 281"/>
                <a:gd name="T3" fmla="*/ 973454 h 111"/>
                <a:gd name="T4" fmla="*/ 1018656 w 281"/>
                <a:gd name="T5" fmla="*/ 1564085 h 111"/>
                <a:gd name="T6" fmla="*/ 2185056 w 281"/>
                <a:gd name="T7" fmla="*/ 486587 h 11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81" h="111">
                  <a:moveTo>
                    <a:pt x="37" y="0"/>
                  </a:moveTo>
                  <a:cubicBezTo>
                    <a:pt x="18" y="24"/>
                    <a:pt x="0" y="48"/>
                    <a:pt x="16" y="66"/>
                  </a:cubicBezTo>
                  <a:cubicBezTo>
                    <a:pt x="32" y="84"/>
                    <a:pt x="87" y="111"/>
                    <a:pt x="131" y="106"/>
                  </a:cubicBezTo>
                  <a:cubicBezTo>
                    <a:pt x="175" y="101"/>
                    <a:pt x="256" y="45"/>
                    <a:pt x="281" y="33"/>
                  </a:cubicBezTo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7" name="Line 1050"/>
            <p:cNvSpPr>
              <a:spLocks noChangeShapeType="1"/>
            </p:cNvSpPr>
            <p:nvPr/>
          </p:nvSpPr>
          <p:spPr bwMode="auto">
            <a:xfrm>
              <a:off x="4368" y="3404"/>
              <a:ext cx="54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Line 1051"/>
            <p:cNvSpPr>
              <a:spLocks noChangeShapeType="1"/>
            </p:cNvSpPr>
            <p:nvPr/>
          </p:nvSpPr>
          <p:spPr bwMode="auto">
            <a:xfrm>
              <a:off x="4404" y="3404"/>
              <a:ext cx="24" cy="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9" name="Line 1052"/>
            <p:cNvSpPr>
              <a:spLocks noChangeShapeType="1"/>
            </p:cNvSpPr>
            <p:nvPr/>
          </p:nvSpPr>
          <p:spPr bwMode="auto">
            <a:xfrm>
              <a:off x="4410" y="3370"/>
              <a:ext cx="54" cy="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0" name="Line 1053"/>
            <p:cNvSpPr>
              <a:spLocks noChangeShapeType="1"/>
            </p:cNvSpPr>
            <p:nvPr/>
          </p:nvSpPr>
          <p:spPr bwMode="auto">
            <a:xfrm>
              <a:off x="4452" y="3377"/>
              <a:ext cx="24" cy="3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6" name="Text Box 1054"/>
            <p:cNvSpPr txBox="1">
              <a:spLocks noChangeArrowheads="1"/>
            </p:cNvSpPr>
            <p:nvPr/>
          </p:nvSpPr>
          <p:spPr bwMode="auto">
            <a:xfrm>
              <a:off x="4362" y="3093"/>
              <a:ext cx="2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400" i="1" dirty="0" smtClean="0">
                  <a:solidFill>
                    <a:schemeClr val="hlin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</a:t>
              </a:r>
              <a:endParaRPr lang="en-GB" altLang="fi-FI" sz="2400" i="1" dirty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97" name="Group 1082"/>
          <p:cNvGrpSpPr>
            <a:grpSpLocks/>
          </p:cNvGrpSpPr>
          <p:nvPr/>
        </p:nvGrpSpPr>
        <p:grpSpPr bwMode="auto">
          <a:xfrm>
            <a:off x="4245397" y="2722066"/>
            <a:ext cx="3067050" cy="1874838"/>
            <a:chOff x="3258" y="2394"/>
            <a:chExt cx="1932" cy="1181"/>
          </a:xfrm>
        </p:grpSpPr>
        <p:sp>
          <p:nvSpPr>
            <p:cNvPr id="98" name="Line 1040"/>
            <p:cNvSpPr>
              <a:spLocks noChangeShapeType="1"/>
            </p:cNvSpPr>
            <p:nvPr/>
          </p:nvSpPr>
          <p:spPr bwMode="auto">
            <a:xfrm>
              <a:off x="3258" y="3493"/>
              <a:ext cx="390" cy="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99" name="Line 1041"/>
            <p:cNvSpPr>
              <a:spLocks noChangeShapeType="1"/>
            </p:cNvSpPr>
            <p:nvPr/>
          </p:nvSpPr>
          <p:spPr bwMode="auto">
            <a:xfrm>
              <a:off x="4800" y="2394"/>
              <a:ext cx="390" cy="8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0" name="Line 1042"/>
            <p:cNvSpPr>
              <a:spLocks noChangeShapeType="1"/>
            </p:cNvSpPr>
            <p:nvPr/>
          </p:nvSpPr>
          <p:spPr bwMode="auto">
            <a:xfrm flipV="1">
              <a:off x="3492" y="2469"/>
              <a:ext cx="1434" cy="105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01" name="Text Box 1080"/>
            <p:cNvSpPr txBox="1">
              <a:spLocks noChangeArrowheads="1"/>
            </p:cNvSpPr>
            <p:nvPr/>
          </p:nvSpPr>
          <p:spPr bwMode="auto">
            <a:xfrm>
              <a:off x="4296" y="2811"/>
              <a:ext cx="285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fi-FI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  <a:endParaRPr lang="en-GB" altLang="fi-FI" sz="2400" i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00053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5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build="p" autoUpdateAnimBg="0"/>
      <p:bldP spid="41" grpId="0" autoUpdateAnimBg="0"/>
      <p:bldP spid="62" grpId="0" animBg="1"/>
      <p:bldP spid="63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Johtimen resistanssi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virtatiheyden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ollessa vakio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8" name="Rectangle 5"/>
          <p:cNvSpPr>
            <a:spLocks noChangeArrowheads="1"/>
          </p:cNvSpPr>
          <p:nvPr/>
        </p:nvSpPr>
        <p:spPr bwMode="auto">
          <a:xfrm>
            <a:off x="729184" y="1373460"/>
            <a:ext cx="561662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Em. tilanteessa kokonaisvirta:</a:t>
            </a:r>
          </a:p>
        </p:txBody>
      </p:sp>
      <p:graphicFrame>
        <p:nvGraphicFramePr>
          <p:cNvPr id="45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8275932"/>
              </p:ext>
            </p:extLst>
          </p:nvPr>
        </p:nvGraphicFramePr>
        <p:xfrm>
          <a:off x="1695450" y="2035175"/>
          <a:ext cx="1685925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4" name="Equation" r:id="rId6" imgW="660240" imgH="291960" progId="Equation.DSMT4">
                  <p:embed/>
                </p:oleObj>
              </mc:Choice>
              <mc:Fallback>
                <p:oleObj name="Equation" r:id="rId6" imgW="66024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5450" y="2035175"/>
                        <a:ext cx="1685925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Rectangle 8"/>
          <p:cNvSpPr>
            <a:spLocks noChangeArrowheads="1"/>
          </p:cNvSpPr>
          <p:nvPr/>
        </p:nvSpPr>
        <p:spPr bwMode="auto">
          <a:xfrm>
            <a:off x="729184" y="3202260"/>
            <a:ext cx="4536504" cy="609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Ohmin lain mukaisesti:</a:t>
            </a:r>
          </a:p>
        </p:txBody>
      </p:sp>
      <p:graphicFrame>
        <p:nvGraphicFramePr>
          <p:cNvPr id="4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32285347"/>
              </p:ext>
            </p:extLst>
          </p:nvPr>
        </p:nvGraphicFramePr>
        <p:xfrm>
          <a:off x="1593280" y="3749724"/>
          <a:ext cx="3206750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8875" name="Equation" r:id="rId8" imgW="1257120" imgH="291960" progId="Equation.DSMT4">
                  <p:embed/>
                </p:oleObj>
              </mc:Choice>
              <mc:Fallback>
                <p:oleObj name="Equation" r:id="rId8" imgW="12571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80" y="3749724"/>
                        <a:ext cx="3206750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3645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utoUpdateAnimBg="0"/>
      <p:bldP spid="46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Johtimen resistanssi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R 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virtatiheyden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ollessa ei-vakio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2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0106344"/>
              </p:ext>
            </p:extLst>
          </p:nvPr>
        </p:nvGraphicFramePr>
        <p:xfrm>
          <a:off x="1444625" y="2101850"/>
          <a:ext cx="842963" cy="744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8" name="Equation" r:id="rId6" imgW="330120" imgH="291960" progId="Equation.DSMT4">
                  <p:embed/>
                </p:oleObj>
              </mc:Choice>
              <mc:Fallback>
                <p:oleObj name="Equation" r:id="rId6" imgW="3301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4625" y="2101850"/>
                        <a:ext cx="842963" cy="744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4"/>
          <p:cNvSpPr txBox="1">
            <a:spLocks noChangeArrowheads="1"/>
          </p:cNvSpPr>
          <p:nvPr/>
        </p:nvSpPr>
        <p:spPr>
          <a:xfrm>
            <a:off x="513160" y="1301452"/>
            <a:ext cx="2880320" cy="5334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Ohmin lain mukaisesti: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7"/>
          <p:cNvSpPr>
            <a:spLocks noChangeArrowheads="1"/>
          </p:cNvSpPr>
          <p:nvPr/>
        </p:nvSpPr>
        <p:spPr bwMode="auto">
          <a:xfrm>
            <a:off x="513160" y="3282652"/>
            <a:ext cx="8153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Jos vain sähkökentän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voimakkuus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on tiedossa:</a:t>
            </a:r>
          </a:p>
        </p:txBody>
      </p:sp>
      <p:graphicFrame>
        <p:nvGraphicFramePr>
          <p:cNvPr id="15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644471"/>
              </p:ext>
            </p:extLst>
          </p:nvPr>
        </p:nvGraphicFramePr>
        <p:xfrm>
          <a:off x="2025328" y="3677716"/>
          <a:ext cx="1652587" cy="1293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19" name="Equation" r:id="rId8" imgW="647640" imgH="507960" progId="Equation.DSMT4">
                  <p:embed/>
                </p:oleObj>
              </mc:Choice>
              <mc:Fallback>
                <p:oleObj name="Equation" r:id="rId8" imgW="647640" imgH="507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328" y="3677716"/>
                        <a:ext cx="1652587" cy="1293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255120"/>
              </p:ext>
            </p:extLst>
          </p:nvPr>
        </p:nvGraphicFramePr>
        <p:xfrm>
          <a:off x="3681512" y="2137023"/>
          <a:ext cx="1392237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0" name="Equation" r:id="rId10" imgW="545760" imgH="406080" progId="Equation.DSMT4">
                  <p:embed/>
                </p:oleObj>
              </mc:Choice>
              <mc:Fallback>
                <p:oleObj name="Equation" r:id="rId10" imgW="54576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81512" y="2137023"/>
                        <a:ext cx="1392237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397917"/>
              </p:ext>
            </p:extLst>
          </p:nvPr>
        </p:nvGraphicFramePr>
        <p:xfrm>
          <a:off x="2385368" y="2093540"/>
          <a:ext cx="1198562" cy="1036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9921" name="Equation" r:id="rId12" imgW="469800" imgH="406080" progId="Equation.DSMT4">
                  <p:embed/>
                </p:oleObj>
              </mc:Choice>
              <mc:Fallback>
                <p:oleObj name="Equation" r:id="rId12" imgW="469800" imgH="406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85368" y="2093540"/>
                        <a:ext cx="1198562" cy="1036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52725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  <p:bldP spid="14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>
                <a:latin typeface="Arial" panose="020B0604020202020204" pitchFamily="34" charset="0"/>
                <a:cs typeface="Arial" panose="020B0604020202020204" pitchFamily="34" charset="0"/>
              </a:rPr>
              <a:t>Virtatason virtatiheys</a:t>
            </a:r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(tai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baseline="-25000" dirty="0" smtClean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095311"/>
              </p:ext>
            </p:extLst>
          </p:nvPr>
        </p:nvGraphicFramePr>
        <p:xfrm>
          <a:off x="1953320" y="2395785"/>
          <a:ext cx="1392237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4" name="Equation" r:id="rId6" imgW="545760" imgH="304560" progId="Equation.DSMT4">
                  <p:embed/>
                </p:oleObj>
              </mc:Choice>
              <mc:Fallback>
                <p:oleObj name="Equation" r:id="rId6" imgW="545760" imgH="304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3320" y="2395785"/>
                        <a:ext cx="1392237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513160" y="1115069"/>
            <a:ext cx="3816771" cy="906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Kun kokonaisvirta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I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kulkee suuntaan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z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sylinterinmuotoista (säde</a:t>
            </a:r>
            <a:r>
              <a:rPr lang="fi-FI" altLang="fi-FI" sz="1800" dirty="0"/>
              <a:t> </a:t>
            </a:r>
            <a:r>
              <a:rPr lang="fi-FI" altLang="fi-FI" sz="1800" i="1" dirty="0">
                <a:latin typeface="Symbol" pitchFamily="18" charset="2"/>
              </a:rPr>
              <a:t>r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) tasoa, niin jokaisessa ko. tason pisteessä</a:t>
            </a:r>
          </a:p>
        </p:txBody>
      </p:sp>
      <p:sp>
        <p:nvSpPr>
          <p:cNvPr id="20" name="Rectangle 7"/>
          <p:cNvSpPr>
            <a:spLocks noChangeArrowheads="1"/>
          </p:cNvSpPr>
          <p:nvPr/>
        </p:nvSpPr>
        <p:spPr bwMode="auto">
          <a:xfrm>
            <a:off x="585167" y="3317676"/>
            <a:ext cx="3744763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Yleisessä muodossa 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integroidaan virtatason virtatiheyden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normaalikomponenttia:</a:t>
            </a:r>
          </a:p>
        </p:txBody>
      </p:sp>
      <p:graphicFrame>
        <p:nvGraphicFramePr>
          <p:cNvPr id="21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9240301"/>
              </p:ext>
            </p:extLst>
          </p:nvPr>
        </p:nvGraphicFramePr>
        <p:xfrm>
          <a:off x="2025328" y="4364831"/>
          <a:ext cx="1135062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0915" name="Equation" r:id="rId8" imgW="444240" imgH="266400" progId="Equation.DSMT4">
                  <p:embed/>
                </p:oleObj>
              </mc:Choice>
              <mc:Fallback>
                <p:oleObj name="Equation" r:id="rId8" imgW="44424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25328" y="4364831"/>
                        <a:ext cx="1135062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2" name="Group 37"/>
          <p:cNvGrpSpPr>
            <a:grpSpLocks/>
          </p:cNvGrpSpPr>
          <p:nvPr/>
        </p:nvGrpSpPr>
        <p:grpSpPr bwMode="auto">
          <a:xfrm>
            <a:off x="4469631" y="1343819"/>
            <a:ext cx="2308225" cy="3595687"/>
            <a:chOff x="3912" y="1723"/>
            <a:chExt cx="1454" cy="2265"/>
          </a:xfrm>
        </p:grpSpPr>
        <p:sp>
          <p:nvSpPr>
            <p:cNvPr id="23" name="AutoShape 12"/>
            <p:cNvSpPr>
              <a:spLocks noChangeArrowheads="1"/>
            </p:cNvSpPr>
            <p:nvPr/>
          </p:nvSpPr>
          <p:spPr bwMode="auto">
            <a:xfrm rot="10800000" flipV="1">
              <a:off x="3912" y="1723"/>
              <a:ext cx="1441" cy="2265"/>
            </a:xfrm>
            <a:prstGeom prst="can">
              <a:avLst>
                <a:gd name="adj" fmla="val 3929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4" name="Oval 13" descr="5%"/>
            <p:cNvSpPr>
              <a:spLocks noChangeArrowheads="1"/>
            </p:cNvSpPr>
            <p:nvPr/>
          </p:nvSpPr>
          <p:spPr bwMode="auto">
            <a:xfrm rot="5400000" flipV="1">
              <a:off x="4360" y="1286"/>
              <a:ext cx="558" cy="1454"/>
            </a:xfrm>
            <a:prstGeom prst="ellipse">
              <a:avLst/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5384031" y="3132931"/>
            <a:ext cx="415925" cy="34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</a:p>
        </p:txBody>
      </p:sp>
      <p:grpSp>
        <p:nvGrpSpPr>
          <p:cNvPr id="26" name="Group 33"/>
          <p:cNvGrpSpPr>
            <a:grpSpLocks/>
          </p:cNvGrpSpPr>
          <p:nvPr/>
        </p:nvGrpSpPr>
        <p:grpSpPr bwMode="auto">
          <a:xfrm>
            <a:off x="4636319" y="1385094"/>
            <a:ext cx="1954212" cy="1493837"/>
            <a:chOff x="4017" y="1781"/>
            <a:chExt cx="1231" cy="941"/>
          </a:xfrm>
        </p:grpSpPr>
        <p:sp>
          <p:nvSpPr>
            <p:cNvPr id="27" name="Line 14"/>
            <p:cNvSpPr>
              <a:spLocks noChangeShapeType="1"/>
            </p:cNvSpPr>
            <p:nvPr/>
          </p:nvSpPr>
          <p:spPr bwMode="auto">
            <a:xfrm rot="-5400000">
              <a:off x="3843" y="2408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" name="Line 17"/>
            <p:cNvSpPr>
              <a:spLocks noChangeShapeType="1"/>
            </p:cNvSpPr>
            <p:nvPr/>
          </p:nvSpPr>
          <p:spPr bwMode="auto">
            <a:xfrm rot="-5400000">
              <a:off x="5074" y="2408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 rot="-5400000">
              <a:off x="4799" y="2536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" name="Line 19"/>
            <p:cNvSpPr>
              <a:spLocks noChangeShapeType="1"/>
            </p:cNvSpPr>
            <p:nvPr/>
          </p:nvSpPr>
          <p:spPr bwMode="auto">
            <a:xfrm rot="-5400000">
              <a:off x="4458" y="2548"/>
              <a:ext cx="3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20"/>
            <p:cNvSpPr>
              <a:spLocks noChangeShapeType="1"/>
            </p:cNvSpPr>
            <p:nvPr/>
          </p:nvSpPr>
          <p:spPr bwMode="auto">
            <a:xfrm rot="-5400000">
              <a:off x="4118" y="2536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Line 21"/>
            <p:cNvSpPr>
              <a:spLocks noChangeShapeType="1"/>
            </p:cNvSpPr>
            <p:nvPr/>
          </p:nvSpPr>
          <p:spPr bwMode="auto">
            <a:xfrm rot="-5400000">
              <a:off x="4288" y="1955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Line 22"/>
            <p:cNvSpPr>
              <a:spLocks noChangeShapeType="1"/>
            </p:cNvSpPr>
            <p:nvPr/>
          </p:nvSpPr>
          <p:spPr bwMode="auto">
            <a:xfrm rot="-5400000">
              <a:off x="4144" y="1990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" name="Line 23"/>
            <p:cNvSpPr>
              <a:spLocks noChangeShapeType="1"/>
            </p:cNvSpPr>
            <p:nvPr/>
          </p:nvSpPr>
          <p:spPr bwMode="auto">
            <a:xfrm rot="-5400000">
              <a:off x="4811" y="1979"/>
              <a:ext cx="3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5" name="Line 24"/>
            <p:cNvSpPr>
              <a:spLocks noChangeShapeType="1"/>
            </p:cNvSpPr>
            <p:nvPr/>
          </p:nvSpPr>
          <p:spPr bwMode="auto">
            <a:xfrm rot="-5400000">
              <a:off x="4000" y="2071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6" name="Line 25"/>
            <p:cNvSpPr>
              <a:spLocks noChangeShapeType="1"/>
            </p:cNvSpPr>
            <p:nvPr/>
          </p:nvSpPr>
          <p:spPr bwMode="auto">
            <a:xfrm rot="-5400000">
              <a:off x="4968" y="2037"/>
              <a:ext cx="3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7" name="Line 27"/>
            <p:cNvSpPr>
              <a:spLocks noChangeShapeType="1"/>
            </p:cNvSpPr>
            <p:nvPr/>
          </p:nvSpPr>
          <p:spPr bwMode="auto">
            <a:xfrm rot="-5400000">
              <a:off x="4668" y="1955"/>
              <a:ext cx="34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8" name="Group 34"/>
          <p:cNvGrpSpPr>
            <a:grpSpLocks/>
          </p:cNvGrpSpPr>
          <p:nvPr/>
        </p:nvGrpSpPr>
        <p:grpSpPr bwMode="auto">
          <a:xfrm>
            <a:off x="4012431" y="1045369"/>
            <a:ext cx="1663700" cy="814387"/>
            <a:chOff x="3624" y="1535"/>
            <a:chExt cx="1048" cy="513"/>
          </a:xfrm>
        </p:grpSpPr>
        <p:sp>
          <p:nvSpPr>
            <p:cNvPr id="39" name="Text Box 16"/>
            <p:cNvSpPr txBox="1">
              <a:spLocks noChangeArrowheads="1"/>
            </p:cNvSpPr>
            <p:nvPr/>
          </p:nvSpPr>
          <p:spPr bwMode="auto">
            <a:xfrm>
              <a:off x="3956" y="1535"/>
              <a:ext cx="262" cy="2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>
                  <a:solidFill>
                    <a:srgbClr val="008000"/>
                  </a:solidFill>
                  <a:latin typeface="Symbol" pitchFamily="18" charset="2"/>
                </a:rPr>
                <a:t>r</a:t>
              </a:r>
            </a:p>
          </p:txBody>
        </p:sp>
        <p:sp>
          <p:nvSpPr>
            <p:cNvPr id="40" name="Line 30"/>
            <p:cNvSpPr>
              <a:spLocks noChangeShapeType="1"/>
            </p:cNvSpPr>
            <p:nvPr/>
          </p:nvSpPr>
          <p:spPr bwMode="auto">
            <a:xfrm>
              <a:off x="3624" y="1630"/>
              <a:ext cx="995" cy="40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1" name="Line 29"/>
            <p:cNvSpPr>
              <a:spLocks noChangeShapeType="1"/>
            </p:cNvSpPr>
            <p:nvPr/>
          </p:nvSpPr>
          <p:spPr bwMode="auto">
            <a:xfrm rot="5400000" flipH="1">
              <a:off x="4268" y="1644"/>
              <a:ext cx="232" cy="576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2" name="Group 36"/>
          <p:cNvGrpSpPr>
            <a:grpSpLocks/>
          </p:cNvGrpSpPr>
          <p:nvPr/>
        </p:nvGrpSpPr>
        <p:grpSpPr bwMode="auto">
          <a:xfrm>
            <a:off x="5499919" y="605631"/>
            <a:ext cx="457200" cy="1273175"/>
            <a:chOff x="4561" y="1258"/>
            <a:chExt cx="288" cy="802"/>
          </a:xfrm>
        </p:grpSpPr>
        <p:sp>
          <p:nvSpPr>
            <p:cNvPr id="43" name="Line 26"/>
            <p:cNvSpPr>
              <a:spLocks noChangeShapeType="1"/>
            </p:cNvSpPr>
            <p:nvPr/>
          </p:nvSpPr>
          <p:spPr bwMode="auto">
            <a:xfrm rot="-5400000">
              <a:off x="4290" y="1659"/>
              <a:ext cx="68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4" name="Oval 28"/>
            <p:cNvSpPr>
              <a:spLocks noChangeArrowheads="1"/>
            </p:cNvSpPr>
            <p:nvPr/>
          </p:nvSpPr>
          <p:spPr bwMode="auto">
            <a:xfrm>
              <a:off x="4606" y="2001"/>
              <a:ext cx="66" cy="5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45" name="Text Box 31"/>
            <p:cNvSpPr txBox="1">
              <a:spLocks noChangeArrowheads="1"/>
            </p:cNvSpPr>
            <p:nvPr/>
          </p:nvSpPr>
          <p:spPr bwMode="auto">
            <a:xfrm flipV="1">
              <a:off x="4561" y="1258"/>
              <a:ext cx="288" cy="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>
                <a:spcBef>
                  <a:spcPct val="0"/>
                </a:spcBef>
                <a:buClrTx/>
                <a:buFontTx/>
                <a:buNone/>
              </a:pPr>
              <a:r>
                <a:rPr lang="en-GB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2586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utoUpdateAnimBg="0"/>
      <p:bldP spid="20" grpId="0" autoUpdateAnimBg="0"/>
      <p:bldP spid="2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Virran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jatkuvuusehto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9633911"/>
              </p:ext>
            </p:extLst>
          </p:nvPr>
        </p:nvGraphicFramePr>
        <p:xfrm>
          <a:off x="1665288" y="2097088"/>
          <a:ext cx="1177925" cy="588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7" name="Equation" r:id="rId6" imgW="533160" imgH="266400" progId="Equation.DSMT4">
                  <p:embed/>
                </p:oleObj>
              </mc:Choice>
              <mc:Fallback>
                <p:oleObj name="Equation" r:id="rId6" imgW="533160" imgH="266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5288" y="2097088"/>
                        <a:ext cx="1177925" cy="588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Rectangle 5"/>
          <p:cNvSpPr>
            <a:spLocks noChangeArrowheads="1"/>
          </p:cNvSpPr>
          <p:nvPr/>
        </p:nvSpPr>
        <p:spPr bwMode="auto">
          <a:xfrm>
            <a:off x="1029493" y="1211857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Suljetulla pinnalla:</a:t>
            </a:r>
          </a:p>
        </p:txBody>
      </p:sp>
      <p:graphicFrame>
        <p:nvGraphicFramePr>
          <p:cNvPr id="4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871528"/>
              </p:ext>
            </p:extLst>
          </p:nvPr>
        </p:nvGraphicFramePr>
        <p:xfrm>
          <a:off x="1089224" y="3040930"/>
          <a:ext cx="3530600" cy="121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8" name="Equation" r:id="rId8" imgW="1549080" imgH="533160" progId="Equation.DSMT4">
                  <p:embed/>
                </p:oleObj>
              </mc:Choice>
              <mc:Fallback>
                <p:oleObj name="Equation" r:id="rId8" imgW="1549080" imgH="533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24" y="3040930"/>
                        <a:ext cx="3530600" cy="1212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0029494"/>
              </p:ext>
            </p:extLst>
          </p:nvPr>
        </p:nvGraphicFramePr>
        <p:xfrm>
          <a:off x="1952625" y="4524722"/>
          <a:ext cx="3297238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9" name="Equation" r:id="rId10" imgW="1447560" imgH="291960" progId="Equation.DSMT4">
                  <p:embed/>
                </p:oleObj>
              </mc:Choice>
              <mc:Fallback>
                <p:oleObj name="Equation" r:id="rId10" imgW="144756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52625" y="4524722"/>
                        <a:ext cx="3297238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8829129"/>
              </p:ext>
            </p:extLst>
          </p:nvPr>
        </p:nvGraphicFramePr>
        <p:xfrm>
          <a:off x="2966120" y="2023491"/>
          <a:ext cx="787400" cy="646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0" name="Equation" r:id="rId12" imgW="355320" imgH="291960" progId="Equation.DSMT4">
                  <p:embed/>
                </p:oleObj>
              </mc:Choice>
              <mc:Fallback>
                <p:oleObj name="Equation" r:id="rId12" imgW="355320" imgH="2919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66120" y="2023491"/>
                        <a:ext cx="787400" cy="646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66514285"/>
              </p:ext>
            </p:extLst>
          </p:nvPr>
        </p:nvGraphicFramePr>
        <p:xfrm>
          <a:off x="3825528" y="2039937"/>
          <a:ext cx="1374775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1" name="Equation" r:id="rId14" imgW="622080" imgH="317160" progId="Equation.DSMT4">
                  <p:embed/>
                </p:oleObj>
              </mc:Choice>
              <mc:Fallback>
                <p:oleObj name="Equation" r:id="rId14" imgW="622080" imgH="317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25528" y="2039937"/>
                        <a:ext cx="1374775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112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Users\JTAPAN\Desktop\MUUT PROJEKTIT\UVA PREZI &amp; PP\Ensisijainen logo_fi-eng_RGB_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6704" y="2124444"/>
            <a:ext cx="4844091" cy="1234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320480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618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Sähkövirta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ja virtatiheys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"/>
          <p:cNvSpPr txBox="1">
            <a:spLocks noChangeArrowheads="1"/>
          </p:cNvSpPr>
          <p:nvPr/>
        </p:nvSpPr>
        <p:spPr>
          <a:xfrm>
            <a:off x="585168" y="1406624"/>
            <a:ext cx="5688632" cy="1066800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 tietyn pisteen tai tietyn pinta-alan läpi kulkevan sähkövarauksen määrä aikayksikössä</a:t>
            </a:r>
            <a:endParaRPr lang="fi-FI" altLang="fi-FI" sz="1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14"/>
          <p:cNvSpPr>
            <a:spLocks noChangeArrowheads="1"/>
          </p:cNvSpPr>
          <p:nvPr/>
        </p:nvSpPr>
        <p:spPr bwMode="auto">
          <a:xfrm>
            <a:off x="979116" y="3063924"/>
            <a:ext cx="5006652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Virtatiheys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i-FI" alt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(A/m</a:t>
            </a:r>
            <a:r>
              <a:rPr lang="fi-FI" altLang="fi-FI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fi-FI" altLang="fi-FI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15"/>
          <p:cNvSpPr>
            <a:spLocks noChangeArrowheads="1"/>
          </p:cNvSpPr>
          <p:nvPr/>
        </p:nvSpPr>
        <p:spPr bwMode="auto">
          <a:xfrm>
            <a:off x="1278235" y="2309564"/>
            <a:ext cx="4131469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Yksikkö A = C/s</a:t>
            </a:r>
          </a:p>
        </p:txBody>
      </p:sp>
    </p:spTree>
    <p:extLst>
      <p:ext uri="{BB962C8B-B14F-4D97-AF65-F5344CB8AC3E}">
        <p14:creationId xmlns:p14="http://schemas.microsoft.com/office/powerpoint/2010/main" val="1033067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p" autoUpdateAnimBg="0"/>
      <p:bldP spid="32" grpId="0" autoUpdateAnimBg="0"/>
      <p:bldP spid="33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Varaus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tyhjössä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4"/>
          <p:cNvSpPr txBox="1">
            <a:spLocks/>
          </p:cNvSpPr>
          <p:nvPr/>
        </p:nvSpPr>
        <p:spPr>
          <a:xfrm>
            <a:off x="441152" y="3245668"/>
            <a:ext cx="6236885" cy="983123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>
          <a:xfrm>
            <a:off x="847313" y="3394620"/>
            <a:ext cx="5858535" cy="715144"/>
          </a:xfrm>
          <a:prstGeom prst="rect">
            <a:avLst/>
          </a:prstGeom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Tyhjössä olevassa sähkökentässä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varaukseen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vaikuttava voima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F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saa aikaan vakiokiihtyvyyden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9"/>
          <p:cNvSpPr>
            <a:spLocks noChangeArrowheads="1"/>
          </p:cNvSpPr>
          <p:nvPr/>
        </p:nvSpPr>
        <p:spPr bwMode="auto">
          <a:xfrm>
            <a:off x="890240" y="4207668"/>
            <a:ext cx="6175648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=&gt;  Varaus liikkuu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:n suuntaan kiihtyvällä nopeudella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" name="Group 23"/>
          <p:cNvGrpSpPr>
            <a:grpSpLocks/>
          </p:cNvGrpSpPr>
          <p:nvPr/>
        </p:nvGrpSpPr>
        <p:grpSpPr bwMode="auto">
          <a:xfrm>
            <a:off x="1092944" y="1314474"/>
            <a:ext cx="4876800" cy="1644650"/>
            <a:chOff x="1488" y="1220"/>
            <a:chExt cx="3072" cy="1036"/>
          </a:xfrm>
        </p:grpSpPr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1488" y="1220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11"/>
            <p:cNvSpPr>
              <a:spLocks noChangeShapeType="1"/>
            </p:cNvSpPr>
            <p:nvPr/>
          </p:nvSpPr>
          <p:spPr bwMode="auto">
            <a:xfrm>
              <a:off x="1488" y="1566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Line 12"/>
            <p:cNvSpPr>
              <a:spLocks noChangeShapeType="1"/>
            </p:cNvSpPr>
            <p:nvPr/>
          </p:nvSpPr>
          <p:spPr bwMode="auto">
            <a:xfrm>
              <a:off x="1502" y="1911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Line 13"/>
            <p:cNvSpPr>
              <a:spLocks noChangeShapeType="1"/>
            </p:cNvSpPr>
            <p:nvPr/>
          </p:nvSpPr>
          <p:spPr bwMode="auto">
            <a:xfrm>
              <a:off x="1488" y="2256"/>
              <a:ext cx="2681" cy="0"/>
            </a:xfrm>
            <a:prstGeom prst="line">
              <a:avLst/>
            </a:prstGeom>
            <a:noFill/>
            <a:ln w="19050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Text Box 16"/>
            <p:cNvSpPr txBox="1">
              <a:spLocks noChangeArrowheads="1"/>
            </p:cNvSpPr>
            <p:nvPr/>
          </p:nvSpPr>
          <p:spPr bwMode="auto">
            <a:xfrm>
              <a:off x="4256" y="1545"/>
              <a:ext cx="304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21" name="Group 22"/>
          <p:cNvGrpSpPr>
            <a:grpSpLocks/>
          </p:cNvGrpSpPr>
          <p:nvPr/>
        </p:nvGrpSpPr>
        <p:grpSpPr bwMode="auto">
          <a:xfrm>
            <a:off x="3393232" y="1892324"/>
            <a:ext cx="1254125" cy="612775"/>
            <a:chOff x="2937" y="1584"/>
            <a:chExt cx="790" cy="386"/>
          </a:xfrm>
        </p:grpSpPr>
        <p:sp>
          <p:nvSpPr>
            <p:cNvPr id="22" name="Line 15"/>
            <p:cNvSpPr>
              <a:spLocks noChangeShapeType="1"/>
            </p:cNvSpPr>
            <p:nvPr/>
          </p:nvSpPr>
          <p:spPr bwMode="auto">
            <a:xfrm>
              <a:off x="2937" y="1748"/>
              <a:ext cx="449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Text Box 17"/>
            <p:cNvSpPr txBox="1">
              <a:spLocks noChangeArrowheads="1"/>
            </p:cNvSpPr>
            <p:nvPr/>
          </p:nvSpPr>
          <p:spPr bwMode="auto">
            <a:xfrm>
              <a:off x="3408" y="1584"/>
              <a:ext cx="319" cy="3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</a:p>
          </p:txBody>
        </p:sp>
      </p:grpSp>
      <p:grpSp>
        <p:nvGrpSpPr>
          <p:cNvPr id="24" name="Group 21"/>
          <p:cNvGrpSpPr>
            <a:grpSpLocks/>
          </p:cNvGrpSpPr>
          <p:nvPr/>
        </p:nvGrpSpPr>
        <p:grpSpPr bwMode="auto">
          <a:xfrm>
            <a:off x="2515344" y="1892324"/>
            <a:ext cx="790575" cy="644525"/>
            <a:chOff x="2384" y="1584"/>
            <a:chExt cx="498" cy="406"/>
          </a:xfrm>
        </p:grpSpPr>
        <p:sp>
          <p:nvSpPr>
            <p:cNvPr id="25" name="Oval 14"/>
            <p:cNvSpPr>
              <a:spLocks noChangeArrowheads="1"/>
            </p:cNvSpPr>
            <p:nvPr/>
          </p:nvSpPr>
          <p:spPr bwMode="auto">
            <a:xfrm>
              <a:off x="2778" y="1687"/>
              <a:ext cx="104" cy="102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26" name="Text Box 18"/>
            <p:cNvSpPr txBox="1">
              <a:spLocks noChangeArrowheads="1"/>
            </p:cNvSpPr>
            <p:nvPr/>
          </p:nvSpPr>
          <p:spPr bwMode="auto">
            <a:xfrm>
              <a:off x="2384" y="1584"/>
              <a:ext cx="448" cy="4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0000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+Q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5636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build="p" autoUpdateAnimBg="0"/>
      <p:bldP spid="1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Varaus </a:t>
            </a:r>
            <a:r>
              <a:rPr lang="fi-FI" altLang="fi-FI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nesteessä/kaasussa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7" name="Group 30"/>
          <p:cNvGrpSpPr>
            <a:grpSpLocks/>
          </p:cNvGrpSpPr>
          <p:nvPr/>
        </p:nvGrpSpPr>
        <p:grpSpPr bwMode="auto">
          <a:xfrm>
            <a:off x="3213968" y="2383060"/>
            <a:ext cx="4495800" cy="2590800"/>
            <a:chOff x="2640" y="2160"/>
            <a:chExt cx="2832" cy="1632"/>
          </a:xfrm>
        </p:grpSpPr>
        <p:sp>
          <p:nvSpPr>
            <p:cNvPr id="28" name="Freeform 15"/>
            <p:cNvSpPr>
              <a:spLocks/>
            </p:cNvSpPr>
            <p:nvPr/>
          </p:nvSpPr>
          <p:spPr bwMode="auto">
            <a:xfrm>
              <a:off x="2640" y="2160"/>
              <a:ext cx="2832" cy="1632"/>
            </a:xfrm>
            <a:custGeom>
              <a:avLst/>
              <a:gdLst>
                <a:gd name="T0" fmla="*/ 16317793 w 252"/>
                <a:gd name="T1" fmla="*/ 546943 h 176"/>
                <a:gd name="T2" fmla="*/ 5550911 w 252"/>
                <a:gd name="T3" fmla="*/ 1988453 h 176"/>
                <a:gd name="T4" fmla="*/ 5374979 w 252"/>
                <a:gd name="T5" fmla="*/ 3630134 h 176"/>
                <a:gd name="T6" fmla="*/ 0 w 252"/>
                <a:gd name="T7" fmla="*/ 6446956 h 176"/>
                <a:gd name="T8" fmla="*/ 1610891 w 252"/>
                <a:gd name="T9" fmla="*/ 8021660 h 176"/>
                <a:gd name="T10" fmla="*/ 3221782 w 252"/>
                <a:gd name="T11" fmla="*/ 9389054 h 176"/>
                <a:gd name="T12" fmla="*/ 7880040 w 252"/>
                <a:gd name="T13" fmla="*/ 11451623 h 176"/>
                <a:gd name="T14" fmla="*/ 10749834 w 252"/>
                <a:gd name="T15" fmla="*/ 10764357 h 176"/>
                <a:gd name="T16" fmla="*/ 12362242 w 252"/>
                <a:gd name="T17" fmla="*/ 10557046 h 176"/>
                <a:gd name="T18" fmla="*/ 17386626 w 252"/>
                <a:gd name="T19" fmla="*/ 11584808 h 176"/>
                <a:gd name="T20" fmla="*/ 22043366 w 252"/>
                <a:gd name="T21" fmla="*/ 11792118 h 176"/>
                <a:gd name="T22" fmla="*/ 25632792 w 252"/>
                <a:gd name="T23" fmla="*/ 11925219 h 176"/>
                <a:gd name="T24" fmla="*/ 30831714 w 252"/>
                <a:gd name="T25" fmla="*/ 11104851 h 176"/>
                <a:gd name="T26" fmla="*/ 34595802 w 252"/>
                <a:gd name="T27" fmla="*/ 9803582 h 176"/>
                <a:gd name="T28" fmla="*/ 39077880 w 252"/>
                <a:gd name="T29" fmla="*/ 10416722 h 176"/>
                <a:gd name="T30" fmla="*/ 44102264 w 252"/>
                <a:gd name="T31" fmla="*/ 8982435 h 176"/>
                <a:gd name="T32" fmla="*/ 44820502 w 252"/>
                <a:gd name="T33" fmla="*/ 8021660 h 176"/>
                <a:gd name="T34" fmla="*/ 44102264 w 252"/>
                <a:gd name="T35" fmla="*/ 6580141 h 176"/>
                <a:gd name="T36" fmla="*/ 39253936 w 252"/>
                <a:gd name="T37" fmla="*/ 4665035 h 176"/>
                <a:gd name="T38" fmla="*/ 42475718 w 252"/>
                <a:gd name="T39" fmla="*/ 3430826 h 176"/>
                <a:gd name="T40" fmla="*/ 41949191 w 252"/>
                <a:gd name="T41" fmla="*/ 2742697 h 176"/>
                <a:gd name="T42" fmla="*/ 31549952 w 252"/>
                <a:gd name="T43" fmla="*/ 2195763 h 176"/>
                <a:gd name="T44" fmla="*/ 28502585 w 252"/>
                <a:gd name="T45" fmla="*/ 0 h 176"/>
                <a:gd name="T46" fmla="*/ 22411010 w 252"/>
                <a:gd name="T47" fmla="*/ 273518 h 176"/>
                <a:gd name="T48" fmla="*/ 19363643 w 252"/>
                <a:gd name="T49" fmla="*/ 66207 h 176"/>
                <a:gd name="T50" fmla="*/ 18821461 w 252"/>
                <a:gd name="T51" fmla="*/ 0 h 176"/>
                <a:gd name="T52" fmla="*/ 16317793 w 252"/>
                <a:gd name="T53" fmla="*/ 546943 h 17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0" t="0" r="r" b="b"/>
              <a:pathLst>
                <a:path w="252" h="176">
                  <a:moveTo>
                    <a:pt x="91" y="8"/>
                  </a:moveTo>
                  <a:cubicBezTo>
                    <a:pt x="75" y="20"/>
                    <a:pt x="50" y="24"/>
                    <a:pt x="31" y="29"/>
                  </a:cubicBezTo>
                  <a:cubicBezTo>
                    <a:pt x="23" y="34"/>
                    <a:pt x="29" y="45"/>
                    <a:pt x="30" y="53"/>
                  </a:cubicBezTo>
                  <a:cubicBezTo>
                    <a:pt x="28" y="76"/>
                    <a:pt x="6" y="75"/>
                    <a:pt x="0" y="94"/>
                  </a:cubicBezTo>
                  <a:cubicBezTo>
                    <a:pt x="1" y="104"/>
                    <a:pt x="3" y="109"/>
                    <a:pt x="9" y="117"/>
                  </a:cubicBezTo>
                  <a:cubicBezTo>
                    <a:pt x="11" y="124"/>
                    <a:pt x="16" y="130"/>
                    <a:pt x="18" y="137"/>
                  </a:cubicBezTo>
                  <a:cubicBezTo>
                    <a:pt x="19" y="152"/>
                    <a:pt x="29" y="162"/>
                    <a:pt x="44" y="167"/>
                  </a:cubicBezTo>
                  <a:cubicBezTo>
                    <a:pt x="52" y="166"/>
                    <a:pt x="53" y="160"/>
                    <a:pt x="60" y="157"/>
                  </a:cubicBezTo>
                  <a:cubicBezTo>
                    <a:pt x="63" y="156"/>
                    <a:pt x="69" y="154"/>
                    <a:pt x="69" y="154"/>
                  </a:cubicBezTo>
                  <a:cubicBezTo>
                    <a:pt x="82" y="155"/>
                    <a:pt x="85" y="165"/>
                    <a:pt x="97" y="169"/>
                  </a:cubicBezTo>
                  <a:cubicBezTo>
                    <a:pt x="105" y="171"/>
                    <a:pt x="115" y="171"/>
                    <a:pt x="123" y="172"/>
                  </a:cubicBezTo>
                  <a:cubicBezTo>
                    <a:pt x="131" y="176"/>
                    <a:pt x="133" y="175"/>
                    <a:pt x="143" y="174"/>
                  </a:cubicBezTo>
                  <a:cubicBezTo>
                    <a:pt x="153" y="172"/>
                    <a:pt x="164" y="168"/>
                    <a:pt x="172" y="162"/>
                  </a:cubicBezTo>
                  <a:cubicBezTo>
                    <a:pt x="180" y="156"/>
                    <a:pt x="183" y="145"/>
                    <a:pt x="193" y="143"/>
                  </a:cubicBezTo>
                  <a:cubicBezTo>
                    <a:pt x="203" y="145"/>
                    <a:pt x="209" y="150"/>
                    <a:pt x="218" y="152"/>
                  </a:cubicBezTo>
                  <a:cubicBezTo>
                    <a:pt x="230" y="150"/>
                    <a:pt x="238" y="139"/>
                    <a:pt x="246" y="131"/>
                  </a:cubicBezTo>
                  <a:cubicBezTo>
                    <a:pt x="248" y="126"/>
                    <a:pt x="249" y="123"/>
                    <a:pt x="250" y="117"/>
                  </a:cubicBezTo>
                  <a:cubicBezTo>
                    <a:pt x="249" y="108"/>
                    <a:pt x="252" y="102"/>
                    <a:pt x="246" y="96"/>
                  </a:cubicBezTo>
                  <a:cubicBezTo>
                    <a:pt x="238" y="87"/>
                    <a:pt x="223" y="81"/>
                    <a:pt x="219" y="68"/>
                  </a:cubicBezTo>
                  <a:cubicBezTo>
                    <a:pt x="221" y="59"/>
                    <a:pt x="231" y="56"/>
                    <a:pt x="237" y="50"/>
                  </a:cubicBezTo>
                  <a:cubicBezTo>
                    <a:pt x="239" y="45"/>
                    <a:pt x="238" y="43"/>
                    <a:pt x="234" y="40"/>
                  </a:cubicBezTo>
                  <a:cubicBezTo>
                    <a:pt x="215" y="41"/>
                    <a:pt x="191" y="47"/>
                    <a:pt x="176" y="32"/>
                  </a:cubicBezTo>
                  <a:cubicBezTo>
                    <a:pt x="172" y="22"/>
                    <a:pt x="169" y="3"/>
                    <a:pt x="159" y="0"/>
                  </a:cubicBezTo>
                  <a:cubicBezTo>
                    <a:pt x="146" y="1"/>
                    <a:pt x="137" y="2"/>
                    <a:pt x="125" y="4"/>
                  </a:cubicBezTo>
                  <a:cubicBezTo>
                    <a:pt x="112" y="3"/>
                    <a:pt x="117" y="4"/>
                    <a:pt x="108" y="1"/>
                  </a:cubicBezTo>
                  <a:cubicBezTo>
                    <a:pt x="107" y="1"/>
                    <a:pt x="105" y="0"/>
                    <a:pt x="105" y="0"/>
                  </a:cubicBezTo>
                  <a:cubicBezTo>
                    <a:pt x="102" y="0"/>
                    <a:pt x="86" y="8"/>
                    <a:pt x="91" y="8"/>
                  </a:cubicBezTo>
                  <a:close/>
                </a:path>
              </a:pathLst>
            </a:custGeom>
            <a:solidFill>
              <a:srgbClr val="DDDDDD"/>
            </a:soli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9" name="Oval 10"/>
            <p:cNvSpPr>
              <a:spLocks noChangeArrowheads="1"/>
            </p:cNvSpPr>
            <p:nvPr/>
          </p:nvSpPr>
          <p:spPr bwMode="auto">
            <a:xfrm>
              <a:off x="3000" y="2976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0" name="Oval 16"/>
            <p:cNvSpPr>
              <a:spLocks noChangeArrowheads="1"/>
            </p:cNvSpPr>
            <p:nvPr/>
          </p:nvSpPr>
          <p:spPr bwMode="auto">
            <a:xfrm>
              <a:off x="3438" y="3078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1" name="Oval 17"/>
            <p:cNvSpPr>
              <a:spLocks noChangeArrowheads="1"/>
            </p:cNvSpPr>
            <p:nvPr/>
          </p:nvSpPr>
          <p:spPr bwMode="auto">
            <a:xfrm>
              <a:off x="3977" y="2735"/>
              <a:ext cx="57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2" name="Oval 18"/>
            <p:cNvSpPr>
              <a:spLocks noChangeArrowheads="1"/>
            </p:cNvSpPr>
            <p:nvPr/>
          </p:nvSpPr>
          <p:spPr bwMode="auto">
            <a:xfrm>
              <a:off x="4584" y="3078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3" name="Oval 19"/>
            <p:cNvSpPr>
              <a:spLocks noChangeArrowheads="1"/>
            </p:cNvSpPr>
            <p:nvPr/>
          </p:nvSpPr>
          <p:spPr bwMode="auto">
            <a:xfrm>
              <a:off x="3292" y="3449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4" name="Oval 20"/>
            <p:cNvSpPr>
              <a:spLocks noChangeArrowheads="1"/>
            </p:cNvSpPr>
            <p:nvPr/>
          </p:nvSpPr>
          <p:spPr bwMode="auto">
            <a:xfrm>
              <a:off x="3146" y="2651"/>
              <a:ext cx="56" cy="4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5" name="Oval 21"/>
            <p:cNvSpPr>
              <a:spLocks noChangeArrowheads="1"/>
            </p:cNvSpPr>
            <p:nvPr/>
          </p:nvSpPr>
          <p:spPr bwMode="auto">
            <a:xfrm>
              <a:off x="4011" y="2336"/>
              <a:ext cx="56" cy="4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6" name="Oval 22"/>
            <p:cNvSpPr>
              <a:spLocks noChangeArrowheads="1"/>
            </p:cNvSpPr>
            <p:nvPr/>
          </p:nvSpPr>
          <p:spPr bwMode="auto">
            <a:xfrm>
              <a:off x="4135" y="3588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7" name="Oval 23"/>
            <p:cNvSpPr>
              <a:spLocks noChangeArrowheads="1"/>
            </p:cNvSpPr>
            <p:nvPr/>
          </p:nvSpPr>
          <p:spPr bwMode="auto">
            <a:xfrm>
              <a:off x="4989" y="3421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38" name="Oval 24"/>
            <p:cNvSpPr>
              <a:spLocks noChangeArrowheads="1"/>
            </p:cNvSpPr>
            <p:nvPr/>
          </p:nvSpPr>
          <p:spPr bwMode="auto">
            <a:xfrm>
              <a:off x="4966" y="2633"/>
              <a:ext cx="56" cy="46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sp>
        <p:nvSpPr>
          <p:cNvPr id="39" name="Rectangle 4"/>
          <p:cNvSpPr txBox="1">
            <a:spLocks noChangeArrowheads="1"/>
          </p:cNvSpPr>
          <p:nvPr/>
        </p:nvSpPr>
        <p:spPr>
          <a:xfrm>
            <a:off x="513160" y="1114053"/>
            <a:ext cx="6048672" cy="979487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Nesteessä tai kaasussa varaus </a:t>
            </a:r>
            <a:r>
              <a:rPr lang="fi-FI" altLang="fi-FI" sz="1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törmäilee väliaineen hiukkasiin </a:t>
            </a:r>
          </a:p>
          <a:p>
            <a:pPr marL="0" indent="0">
              <a:buFont typeface="Symbol" pitchFamily="18" charset="2"/>
              <a:buChar char="Þ"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suunta vaihtuu satunnaisesti.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0" name="Rectangle 6"/>
          <p:cNvSpPr>
            <a:spLocks noChangeArrowheads="1"/>
          </p:cNvSpPr>
          <p:nvPr/>
        </p:nvSpPr>
        <p:spPr bwMode="auto">
          <a:xfrm>
            <a:off x="513160" y="2390874"/>
            <a:ext cx="2496195" cy="2366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Vakio kentässä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ja homogeenisessa väliaineessa on keskimääräinen kentän suuntainen nopeus </a:t>
            </a:r>
            <a:r>
              <a:rPr lang="fi-FI" altLang="fi-FI" sz="1800" b="1" i="1" dirty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 typeface="Symbol" pitchFamily="18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(= kenttänopeus)</a:t>
            </a:r>
          </a:p>
        </p:txBody>
      </p:sp>
      <p:sp>
        <p:nvSpPr>
          <p:cNvPr id="41" name="Line 11"/>
          <p:cNvSpPr>
            <a:spLocks noChangeShapeType="1"/>
          </p:cNvSpPr>
          <p:nvPr/>
        </p:nvSpPr>
        <p:spPr bwMode="auto">
          <a:xfrm>
            <a:off x="3909293" y="3708623"/>
            <a:ext cx="517525" cy="131762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Text Box 13"/>
          <p:cNvSpPr txBox="1">
            <a:spLocks noChangeArrowheads="1"/>
          </p:cNvSpPr>
          <p:nvPr/>
        </p:nvSpPr>
        <p:spPr bwMode="auto">
          <a:xfrm>
            <a:off x="5141193" y="3675285"/>
            <a:ext cx="5111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i-FI" sz="2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altLang="fi-FI" sz="2400" b="1" i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 Box 14"/>
          <p:cNvSpPr txBox="1">
            <a:spLocks noChangeArrowheads="1"/>
          </p:cNvSpPr>
          <p:nvPr/>
        </p:nvSpPr>
        <p:spPr bwMode="auto">
          <a:xfrm>
            <a:off x="3366368" y="3678460"/>
            <a:ext cx="660400" cy="36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i-FI" sz="240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r>
              <a:rPr lang="en-US" altLang="fi-FI" sz="2400" i="1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</a:t>
            </a:r>
          </a:p>
        </p:txBody>
      </p:sp>
      <p:sp>
        <p:nvSpPr>
          <p:cNvPr id="44" name="Line 25"/>
          <p:cNvSpPr>
            <a:spLocks noChangeShapeType="1"/>
          </p:cNvSpPr>
          <p:nvPr/>
        </p:nvSpPr>
        <p:spPr bwMode="auto">
          <a:xfrm flipV="1">
            <a:off x="4606206" y="3368898"/>
            <a:ext cx="695325" cy="4572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26"/>
          <p:cNvSpPr>
            <a:spLocks noChangeShapeType="1"/>
          </p:cNvSpPr>
          <p:nvPr/>
        </p:nvSpPr>
        <p:spPr bwMode="auto">
          <a:xfrm>
            <a:off x="5479331" y="3354610"/>
            <a:ext cx="803275" cy="4714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27"/>
          <p:cNvSpPr>
            <a:spLocks noChangeShapeType="1"/>
          </p:cNvSpPr>
          <p:nvPr/>
        </p:nvSpPr>
        <p:spPr bwMode="auto">
          <a:xfrm>
            <a:off x="6442943" y="3913410"/>
            <a:ext cx="909638" cy="3238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stealth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47" name="Group 31"/>
          <p:cNvGrpSpPr>
            <a:grpSpLocks/>
          </p:cNvGrpSpPr>
          <p:nvPr/>
        </p:nvGrpSpPr>
        <p:grpSpPr bwMode="auto">
          <a:xfrm>
            <a:off x="4195043" y="3045048"/>
            <a:ext cx="2854325" cy="1236662"/>
            <a:chOff x="3258" y="2577"/>
            <a:chExt cx="1798" cy="779"/>
          </a:xfrm>
        </p:grpSpPr>
        <p:sp>
          <p:nvSpPr>
            <p:cNvPr id="48" name="Line 7"/>
            <p:cNvSpPr>
              <a:spLocks noChangeShapeType="1"/>
            </p:cNvSpPr>
            <p:nvPr/>
          </p:nvSpPr>
          <p:spPr bwMode="auto">
            <a:xfrm flipV="1">
              <a:off x="3370" y="3208"/>
              <a:ext cx="765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49" name="Line 8"/>
            <p:cNvSpPr>
              <a:spLocks noChangeShapeType="1"/>
            </p:cNvSpPr>
            <p:nvPr/>
          </p:nvSpPr>
          <p:spPr bwMode="auto">
            <a:xfrm>
              <a:off x="3573" y="2976"/>
              <a:ext cx="1236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0" name="Line 9"/>
            <p:cNvSpPr>
              <a:spLocks noChangeShapeType="1"/>
            </p:cNvSpPr>
            <p:nvPr/>
          </p:nvSpPr>
          <p:spPr bwMode="auto">
            <a:xfrm>
              <a:off x="3258" y="2577"/>
              <a:ext cx="124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Text Box 12"/>
            <p:cNvSpPr txBox="1">
              <a:spLocks noChangeArrowheads="1"/>
            </p:cNvSpPr>
            <p:nvPr/>
          </p:nvSpPr>
          <p:spPr bwMode="auto">
            <a:xfrm>
              <a:off x="4820" y="2736"/>
              <a:ext cx="236" cy="24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  <p:sp>
          <p:nvSpPr>
            <p:cNvPr id="52" name="Line 28"/>
            <p:cNvSpPr>
              <a:spLocks noChangeShapeType="1"/>
            </p:cNvSpPr>
            <p:nvPr/>
          </p:nvSpPr>
          <p:spPr bwMode="auto">
            <a:xfrm flipV="1">
              <a:off x="4090" y="3356"/>
              <a:ext cx="764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57479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1500"/>
                            </p:stCondLst>
                            <p:childTnLst>
                              <p:par>
                                <p:cTn id="3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2500"/>
                            </p:stCondLst>
                            <p:childTnLst>
                              <p:par>
                                <p:cTn id="47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build="p" autoUpdateAnimBg="0"/>
      <p:bldP spid="40" grpId="0" autoUpdateAnimBg="0"/>
      <p:bldP spid="41" grpId="0" animBg="1"/>
      <p:bldP spid="42" grpId="0" autoUpdateAnimBg="0"/>
      <p:bldP spid="43" grpId="0" autoUpdateAnimBg="0"/>
      <p:bldP spid="44" grpId="0" animBg="1"/>
      <p:bldP spid="45" grpId="0" animBg="1"/>
      <p:bldP spid="4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Liikkuvuus </a:t>
            </a:r>
            <a:r>
              <a:rPr lang="fi-FI" altLang="fi-FI" i="1" dirty="0" smtClean="0">
                <a:latin typeface="Symbol" panose="05050102010706020507" pitchFamily="18" charset="2"/>
                <a:cs typeface="Arial" panose="020B0604020202020204" pitchFamily="34" charset="0"/>
              </a:rPr>
              <a:t>m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3" name="Rectangle 3"/>
          <p:cNvSpPr txBox="1">
            <a:spLocks noChangeArrowheads="1"/>
          </p:cNvSpPr>
          <p:nvPr/>
        </p:nvSpPr>
        <p:spPr>
          <a:xfrm>
            <a:off x="685800" y="1229444"/>
            <a:ext cx="5515992" cy="10668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Kenttänopeus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on suoraan verrannollinen kentänvoimakkuuteen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fi-FI" altLang="fi-FI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7281222"/>
              </p:ext>
            </p:extLst>
          </p:nvPr>
        </p:nvGraphicFramePr>
        <p:xfrm>
          <a:off x="2348335" y="2338387"/>
          <a:ext cx="973137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14" name="Equation" r:id="rId6" imgW="368280" imgH="152280" progId="Equation.DSMT4">
                  <p:embed/>
                </p:oleObj>
              </mc:Choice>
              <mc:Fallback>
                <p:oleObj name="Equation" r:id="rId6" imgW="368280" imgH="15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8335" y="2338387"/>
                        <a:ext cx="973137" cy="403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" name="Rectangle 5"/>
          <p:cNvSpPr>
            <a:spLocks noChangeArrowheads="1"/>
          </p:cNvSpPr>
          <p:nvPr/>
        </p:nvSpPr>
        <p:spPr bwMode="auto">
          <a:xfrm>
            <a:off x="762000" y="3744044"/>
            <a:ext cx="5655816" cy="10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buFont typeface="Symbol" pitchFamily="18" charset="2"/>
              <a:buNone/>
            </a:pPr>
            <a:r>
              <a:rPr lang="fi-FI" altLang="fi-FI" sz="1800" i="1" dirty="0">
                <a:latin typeface="Symbol" pitchFamily="18" charset="2"/>
              </a:rPr>
              <a:t>m</a:t>
            </a:r>
            <a:r>
              <a:rPr lang="fi-FI" altLang="fi-FI" sz="1800" dirty="0"/>
              <a:t>  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= liikkuvuus (m</a:t>
            </a:r>
            <a:r>
              <a:rPr lang="fi-FI" altLang="fi-FI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/Vs)</a:t>
            </a:r>
            <a:endParaRPr lang="fi-FI" altLang="fi-FI" sz="1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buFontTx/>
              <a:buChar char="•"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vaihtelee lämpötilan ja kappaleen kiderakenteen mukaan</a:t>
            </a:r>
          </a:p>
          <a:p>
            <a:pPr eaLnBrk="1" hangingPunct="1">
              <a:buFont typeface="Symbol" pitchFamily="18" charset="2"/>
              <a:buNone/>
            </a:pPr>
            <a:endParaRPr lang="fi-FI" altLang="fi-FI" sz="2400" i="1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556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 autoUpdateAnimBg="0"/>
      <p:bldP spid="55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Virtatiheys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6" name="Rectangle 8"/>
          <p:cNvSpPr txBox="1">
            <a:spLocks noChangeArrowheads="1"/>
          </p:cNvSpPr>
          <p:nvPr/>
        </p:nvSpPr>
        <p:spPr>
          <a:xfrm>
            <a:off x="729184" y="922684"/>
            <a:ext cx="5259610" cy="496888"/>
          </a:xfrm>
          <a:prstGeom prst="rect">
            <a:avLst/>
          </a:prstGeom>
          <a:noFill/>
        </p:spPr>
        <p:txBody>
          <a:bodyPr vert="horz" lIns="82598" tIns="41299" rIns="82598" bIns="41299" rtlCol="0">
            <a:no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Tilavuusvaraustihentymä</a:t>
            </a:r>
            <a:r>
              <a:rPr lang="fi-FI" altLang="fi-FI" sz="1800" dirty="0" smtClean="0"/>
              <a:t> </a:t>
            </a:r>
            <a:r>
              <a:rPr lang="fi-FI" altLang="fi-FI" sz="1800" i="1" dirty="0" err="1" smtClean="0">
                <a:latin typeface="Symbol" pitchFamily="18" charset="2"/>
              </a:rPr>
              <a:t>r</a:t>
            </a:r>
            <a:r>
              <a:rPr lang="fi-FI" altLang="fi-FI" sz="1800" baseline="-25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 smtClean="0"/>
              <a:t> 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liikkuu oikealle kenttänopeudella </a:t>
            </a:r>
            <a:r>
              <a:rPr lang="fi-FI" altLang="fi-FI" sz="18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6698404"/>
              </p:ext>
            </p:extLst>
          </p:nvPr>
        </p:nvGraphicFramePr>
        <p:xfrm>
          <a:off x="1593280" y="3429000"/>
          <a:ext cx="10414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35" name="Equation" r:id="rId6" imgW="393480" imgH="177480" progId="Equation.DSMT4">
                  <p:embed/>
                </p:oleObj>
              </mc:Choice>
              <mc:Fallback>
                <p:oleObj name="Equation" r:id="rId6" imgW="39348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93280" y="3429000"/>
                        <a:ext cx="10414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" name="Freeform 14"/>
          <p:cNvSpPr>
            <a:spLocks/>
          </p:cNvSpPr>
          <p:nvPr/>
        </p:nvSpPr>
        <p:spPr bwMode="auto">
          <a:xfrm>
            <a:off x="3771057" y="2789584"/>
            <a:ext cx="3176587" cy="1709738"/>
          </a:xfrm>
          <a:custGeom>
            <a:avLst/>
            <a:gdLst>
              <a:gd name="T0" fmla="*/ 2147483647 w 135"/>
              <a:gd name="T1" fmla="*/ 2147483647 h 124"/>
              <a:gd name="T2" fmla="*/ 2147483647 w 135"/>
              <a:gd name="T3" fmla="*/ 2147483647 h 124"/>
              <a:gd name="T4" fmla="*/ 2147483647 w 135"/>
              <a:gd name="T5" fmla="*/ 2147483647 h 124"/>
              <a:gd name="T6" fmla="*/ 2147483647 w 135"/>
              <a:gd name="T7" fmla="*/ 2147483647 h 124"/>
              <a:gd name="T8" fmla="*/ 2147483647 w 135"/>
              <a:gd name="T9" fmla="*/ 2147483647 h 124"/>
              <a:gd name="T10" fmla="*/ 2147483647 w 135"/>
              <a:gd name="T11" fmla="*/ 2147483647 h 124"/>
              <a:gd name="T12" fmla="*/ 2147483647 w 135"/>
              <a:gd name="T13" fmla="*/ 2147483647 h 124"/>
              <a:gd name="T14" fmla="*/ 2147483647 w 135"/>
              <a:gd name="T15" fmla="*/ 2147483647 h 124"/>
              <a:gd name="T16" fmla="*/ 2147483647 w 135"/>
              <a:gd name="T17" fmla="*/ 2147483647 h 124"/>
              <a:gd name="T18" fmla="*/ 2147483647 w 135"/>
              <a:gd name="T19" fmla="*/ 2147483647 h 124"/>
              <a:gd name="T20" fmla="*/ 2147483647 w 135"/>
              <a:gd name="T21" fmla="*/ 2147483647 h 124"/>
              <a:gd name="T22" fmla="*/ 2147483647 w 135"/>
              <a:gd name="T23" fmla="*/ 2147483647 h 124"/>
              <a:gd name="T24" fmla="*/ 2147483647 w 135"/>
              <a:gd name="T25" fmla="*/ 2147483647 h 124"/>
              <a:gd name="T26" fmla="*/ 2147483647 w 135"/>
              <a:gd name="T27" fmla="*/ 2147483647 h 124"/>
              <a:gd name="T28" fmla="*/ 2147483647 w 135"/>
              <a:gd name="T29" fmla="*/ 2147483647 h 124"/>
              <a:gd name="T30" fmla="*/ 2147483647 w 135"/>
              <a:gd name="T31" fmla="*/ 2147483647 h 124"/>
              <a:gd name="T32" fmla="*/ 2147483647 w 135"/>
              <a:gd name="T33" fmla="*/ 2147483647 h 124"/>
              <a:gd name="T34" fmla="*/ 2147483647 w 135"/>
              <a:gd name="T35" fmla="*/ 2147483647 h 124"/>
              <a:gd name="T36" fmla="*/ 2147483647 w 135"/>
              <a:gd name="T37" fmla="*/ 2147483647 h 124"/>
              <a:gd name="T38" fmla="*/ 2147483647 w 135"/>
              <a:gd name="T39" fmla="*/ 2147483647 h 124"/>
              <a:gd name="T40" fmla="*/ 2147483647 w 135"/>
              <a:gd name="T41" fmla="*/ 2147483647 h 124"/>
              <a:gd name="T42" fmla="*/ 2147483647 w 135"/>
              <a:gd name="T43" fmla="*/ 0 h 124"/>
              <a:gd name="T44" fmla="*/ 2147483647 w 135"/>
              <a:gd name="T45" fmla="*/ 2147483647 h 124"/>
              <a:gd name="T46" fmla="*/ 2147483647 w 135"/>
              <a:gd name="T47" fmla="*/ 2147483647 h 124"/>
              <a:gd name="T48" fmla="*/ 2147483647 w 135"/>
              <a:gd name="T49" fmla="*/ 2147483647 h 124"/>
              <a:gd name="T50" fmla="*/ 2147483647 w 135"/>
              <a:gd name="T51" fmla="*/ 2147483647 h 124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35" h="124">
                <a:moveTo>
                  <a:pt x="44" y="15"/>
                </a:moveTo>
                <a:cubicBezTo>
                  <a:pt x="41" y="16"/>
                  <a:pt x="35" y="19"/>
                  <a:pt x="35" y="19"/>
                </a:cubicBezTo>
                <a:cubicBezTo>
                  <a:pt x="31" y="26"/>
                  <a:pt x="28" y="33"/>
                  <a:pt x="24" y="40"/>
                </a:cubicBezTo>
                <a:cubicBezTo>
                  <a:pt x="21" y="44"/>
                  <a:pt x="19" y="54"/>
                  <a:pt x="19" y="54"/>
                </a:cubicBezTo>
                <a:cubicBezTo>
                  <a:pt x="18" y="67"/>
                  <a:pt x="16" y="76"/>
                  <a:pt x="4" y="82"/>
                </a:cubicBezTo>
                <a:cubicBezTo>
                  <a:pt x="3" y="84"/>
                  <a:pt x="1" y="88"/>
                  <a:pt x="1" y="88"/>
                </a:cubicBezTo>
                <a:cubicBezTo>
                  <a:pt x="2" y="97"/>
                  <a:pt x="0" y="107"/>
                  <a:pt x="7" y="114"/>
                </a:cubicBezTo>
                <a:cubicBezTo>
                  <a:pt x="11" y="118"/>
                  <a:pt x="20" y="124"/>
                  <a:pt x="20" y="124"/>
                </a:cubicBezTo>
                <a:cubicBezTo>
                  <a:pt x="35" y="122"/>
                  <a:pt x="49" y="116"/>
                  <a:pt x="64" y="114"/>
                </a:cubicBezTo>
                <a:cubicBezTo>
                  <a:pt x="79" y="115"/>
                  <a:pt x="76" y="116"/>
                  <a:pt x="93" y="115"/>
                </a:cubicBezTo>
                <a:cubicBezTo>
                  <a:pt x="99" y="113"/>
                  <a:pt x="102" y="109"/>
                  <a:pt x="105" y="104"/>
                </a:cubicBezTo>
                <a:cubicBezTo>
                  <a:pt x="107" y="101"/>
                  <a:pt x="109" y="95"/>
                  <a:pt x="109" y="95"/>
                </a:cubicBezTo>
                <a:cubicBezTo>
                  <a:pt x="108" y="86"/>
                  <a:pt x="106" y="77"/>
                  <a:pt x="108" y="68"/>
                </a:cubicBezTo>
                <a:cubicBezTo>
                  <a:pt x="109" y="64"/>
                  <a:pt x="116" y="60"/>
                  <a:pt x="116" y="60"/>
                </a:cubicBezTo>
                <a:cubicBezTo>
                  <a:pt x="118" y="57"/>
                  <a:pt x="120" y="56"/>
                  <a:pt x="123" y="55"/>
                </a:cubicBezTo>
                <a:cubicBezTo>
                  <a:pt x="124" y="55"/>
                  <a:pt x="125" y="54"/>
                  <a:pt x="125" y="54"/>
                </a:cubicBezTo>
                <a:cubicBezTo>
                  <a:pt x="127" y="50"/>
                  <a:pt x="130" y="48"/>
                  <a:pt x="132" y="44"/>
                </a:cubicBezTo>
                <a:cubicBezTo>
                  <a:pt x="133" y="42"/>
                  <a:pt x="135" y="38"/>
                  <a:pt x="135" y="38"/>
                </a:cubicBezTo>
                <a:cubicBezTo>
                  <a:pt x="133" y="32"/>
                  <a:pt x="129" y="31"/>
                  <a:pt x="124" y="28"/>
                </a:cubicBezTo>
                <a:cubicBezTo>
                  <a:pt x="122" y="27"/>
                  <a:pt x="117" y="24"/>
                  <a:pt x="117" y="24"/>
                </a:cubicBezTo>
                <a:cubicBezTo>
                  <a:pt x="116" y="22"/>
                  <a:pt x="108" y="5"/>
                  <a:pt x="107" y="4"/>
                </a:cubicBezTo>
                <a:cubicBezTo>
                  <a:pt x="105" y="2"/>
                  <a:pt x="100" y="1"/>
                  <a:pt x="97" y="0"/>
                </a:cubicBezTo>
                <a:cubicBezTo>
                  <a:pt x="81" y="1"/>
                  <a:pt x="87" y="0"/>
                  <a:pt x="78" y="5"/>
                </a:cubicBezTo>
                <a:cubicBezTo>
                  <a:pt x="77" y="8"/>
                  <a:pt x="71" y="10"/>
                  <a:pt x="71" y="10"/>
                </a:cubicBezTo>
                <a:cubicBezTo>
                  <a:pt x="64" y="9"/>
                  <a:pt x="54" y="7"/>
                  <a:pt x="47" y="9"/>
                </a:cubicBezTo>
                <a:cubicBezTo>
                  <a:pt x="46" y="11"/>
                  <a:pt x="44" y="15"/>
                  <a:pt x="44" y="15"/>
                </a:cubicBezTo>
                <a:close/>
              </a:path>
            </a:pathLst>
          </a:custGeom>
          <a:gradFill rotWithShape="1">
            <a:gsLst>
              <a:gs pos="0">
                <a:srgbClr val="000076"/>
              </a:gs>
              <a:gs pos="100000">
                <a:srgbClr val="0000FF"/>
              </a:gs>
            </a:gsLst>
            <a:lin ang="0" scaled="1"/>
          </a:gradFill>
          <a:ln w="9525" cap="flat" cmpd="sng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59" name="Group 24"/>
          <p:cNvGrpSpPr>
            <a:grpSpLocks/>
          </p:cNvGrpSpPr>
          <p:nvPr/>
        </p:nvGrpSpPr>
        <p:grpSpPr bwMode="auto">
          <a:xfrm>
            <a:off x="4825157" y="1989484"/>
            <a:ext cx="1163637" cy="3200400"/>
            <a:chOff x="3839" y="1920"/>
            <a:chExt cx="733" cy="2016"/>
          </a:xfrm>
        </p:grpSpPr>
        <p:sp>
          <p:nvSpPr>
            <p:cNvPr id="60" name="Text Box 17"/>
            <p:cNvSpPr txBox="1">
              <a:spLocks noChangeArrowheads="1"/>
            </p:cNvSpPr>
            <p:nvPr/>
          </p:nvSpPr>
          <p:spPr bwMode="auto">
            <a:xfrm>
              <a:off x="3907" y="3675"/>
              <a:ext cx="221" cy="26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  <p:sp>
          <p:nvSpPr>
            <p:cNvPr id="61" name="AutoShape 18" descr="Wide upward diagonal"/>
            <p:cNvSpPr>
              <a:spLocks noChangeArrowheads="1"/>
            </p:cNvSpPr>
            <p:nvPr/>
          </p:nvSpPr>
          <p:spPr bwMode="auto">
            <a:xfrm rot="-5400000">
              <a:off x="3254" y="2505"/>
              <a:ext cx="1903" cy="733"/>
            </a:xfrm>
            <a:prstGeom prst="parallelogram">
              <a:avLst>
                <a:gd name="adj" fmla="val 32008"/>
              </a:avLst>
            </a:prstGeom>
            <a:pattFill prst="wd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</p:grpSp>
      <p:grpSp>
        <p:nvGrpSpPr>
          <p:cNvPr id="62" name="Group 23"/>
          <p:cNvGrpSpPr>
            <a:grpSpLocks/>
          </p:cNvGrpSpPr>
          <p:nvPr/>
        </p:nvGrpSpPr>
        <p:grpSpPr bwMode="auto">
          <a:xfrm>
            <a:off x="3378944" y="2734022"/>
            <a:ext cx="2284413" cy="2303462"/>
            <a:chOff x="2928" y="2389"/>
            <a:chExt cx="1439" cy="1451"/>
          </a:xfrm>
        </p:grpSpPr>
        <p:sp>
          <p:nvSpPr>
            <p:cNvPr id="63" name="Text Box 16"/>
            <p:cNvSpPr txBox="1">
              <a:spLocks noChangeArrowheads="1"/>
            </p:cNvSpPr>
            <p:nvPr/>
          </p:nvSpPr>
          <p:spPr bwMode="auto">
            <a:xfrm>
              <a:off x="2962" y="3562"/>
              <a:ext cx="254" cy="2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</a:p>
          </p:txBody>
        </p:sp>
        <p:sp>
          <p:nvSpPr>
            <p:cNvPr id="64" name="Freeform 19"/>
            <p:cNvSpPr>
              <a:spLocks/>
            </p:cNvSpPr>
            <p:nvPr/>
          </p:nvSpPr>
          <p:spPr bwMode="auto">
            <a:xfrm rot="5400000" flipV="1">
              <a:off x="2974" y="2343"/>
              <a:ext cx="1347" cy="1439"/>
            </a:xfrm>
            <a:custGeom>
              <a:avLst/>
              <a:gdLst>
                <a:gd name="T0" fmla="*/ 4350900 w 135"/>
                <a:gd name="T1" fmla="*/ 3155367 h 124"/>
                <a:gd name="T2" fmla="*/ 3458876 w 135"/>
                <a:gd name="T3" fmla="*/ 3989941 h 124"/>
                <a:gd name="T4" fmla="*/ 2369134 w 135"/>
                <a:gd name="T5" fmla="*/ 8415945 h 124"/>
                <a:gd name="T6" fmla="*/ 1883405 w 135"/>
                <a:gd name="T7" fmla="*/ 11371326 h 124"/>
                <a:gd name="T8" fmla="*/ 396337 w 135"/>
                <a:gd name="T9" fmla="*/ 17266329 h 124"/>
                <a:gd name="T10" fmla="*/ 99359 w 135"/>
                <a:gd name="T11" fmla="*/ 18518247 h 124"/>
                <a:gd name="T12" fmla="*/ 693306 w 135"/>
                <a:gd name="T13" fmla="*/ 23994431 h 124"/>
                <a:gd name="T14" fmla="*/ 1982754 w 135"/>
                <a:gd name="T15" fmla="*/ 26098006 h 124"/>
                <a:gd name="T16" fmla="*/ 6333554 w 135"/>
                <a:gd name="T17" fmla="*/ 23994431 h 124"/>
                <a:gd name="T18" fmla="*/ 9197386 w 135"/>
                <a:gd name="T19" fmla="*/ 24211651 h 124"/>
                <a:gd name="T20" fmla="*/ 10387475 w 135"/>
                <a:gd name="T21" fmla="*/ 21890846 h 124"/>
                <a:gd name="T22" fmla="*/ 10783813 w 135"/>
                <a:gd name="T23" fmla="*/ 19987257 h 124"/>
                <a:gd name="T24" fmla="*/ 10684454 w 135"/>
                <a:gd name="T25" fmla="*/ 14309474 h 124"/>
                <a:gd name="T26" fmla="*/ 11467161 w 135"/>
                <a:gd name="T27" fmla="*/ 12623105 h 124"/>
                <a:gd name="T28" fmla="*/ 12161564 w 135"/>
                <a:gd name="T29" fmla="*/ 11571312 h 124"/>
                <a:gd name="T30" fmla="*/ 12359284 w 135"/>
                <a:gd name="T31" fmla="*/ 11371326 h 124"/>
                <a:gd name="T32" fmla="*/ 13053587 w 135"/>
                <a:gd name="T33" fmla="*/ 9267740 h 124"/>
                <a:gd name="T34" fmla="*/ 13350566 w 135"/>
                <a:gd name="T35" fmla="*/ 7998728 h 124"/>
                <a:gd name="T36" fmla="*/ 12260923 w 135"/>
                <a:gd name="T37" fmla="*/ 5895014 h 124"/>
                <a:gd name="T38" fmla="*/ 11566519 w 135"/>
                <a:gd name="T39" fmla="*/ 5060441 h 124"/>
                <a:gd name="T40" fmla="*/ 10585095 w 135"/>
                <a:gd name="T41" fmla="*/ 834562 h 124"/>
                <a:gd name="T42" fmla="*/ 9593723 w 135"/>
                <a:gd name="T43" fmla="*/ 0 h 124"/>
                <a:gd name="T44" fmla="*/ 7711316 w 135"/>
                <a:gd name="T45" fmla="*/ 1051793 h 124"/>
                <a:gd name="T46" fmla="*/ 7017012 w 135"/>
                <a:gd name="T47" fmla="*/ 2103586 h 124"/>
                <a:gd name="T48" fmla="*/ 4648866 w 135"/>
                <a:gd name="T49" fmla="*/ 1886355 h 124"/>
                <a:gd name="T50" fmla="*/ 4350900 w 135"/>
                <a:gd name="T51" fmla="*/ 3155367 h 12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35" h="124">
                  <a:moveTo>
                    <a:pt x="44" y="15"/>
                  </a:moveTo>
                  <a:cubicBezTo>
                    <a:pt x="41" y="16"/>
                    <a:pt x="35" y="19"/>
                    <a:pt x="35" y="19"/>
                  </a:cubicBezTo>
                  <a:cubicBezTo>
                    <a:pt x="31" y="26"/>
                    <a:pt x="28" y="33"/>
                    <a:pt x="24" y="40"/>
                  </a:cubicBezTo>
                  <a:cubicBezTo>
                    <a:pt x="21" y="44"/>
                    <a:pt x="19" y="54"/>
                    <a:pt x="19" y="54"/>
                  </a:cubicBezTo>
                  <a:cubicBezTo>
                    <a:pt x="18" y="67"/>
                    <a:pt x="16" y="76"/>
                    <a:pt x="4" y="82"/>
                  </a:cubicBezTo>
                  <a:cubicBezTo>
                    <a:pt x="3" y="84"/>
                    <a:pt x="1" y="88"/>
                    <a:pt x="1" y="88"/>
                  </a:cubicBezTo>
                  <a:cubicBezTo>
                    <a:pt x="2" y="97"/>
                    <a:pt x="0" y="107"/>
                    <a:pt x="7" y="114"/>
                  </a:cubicBezTo>
                  <a:cubicBezTo>
                    <a:pt x="11" y="118"/>
                    <a:pt x="20" y="124"/>
                    <a:pt x="20" y="124"/>
                  </a:cubicBezTo>
                  <a:cubicBezTo>
                    <a:pt x="35" y="122"/>
                    <a:pt x="49" y="116"/>
                    <a:pt x="64" y="114"/>
                  </a:cubicBezTo>
                  <a:cubicBezTo>
                    <a:pt x="79" y="115"/>
                    <a:pt x="76" y="116"/>
                    <a:pt x="93" y="115"/>
                  </a:cubicBezTo>
                  <a:cubicBezTo>
                    <a:pt x="99" y="113"/>
                    <a:pt x="102" y="109"/>
                    <a:pt x="105" y="104"/>
                  </a:cubicBezTo>
                  <a:cubicBezTo>
                    <a:pt x="107" y="101"/>
                    <a:pt x="109" y="95"/>
                    <a:pt x="109" y="95"/>
                  </a:cubicBezTo>
                  <a:cubicBezTo>
                    <a:pt x="108" y="86"/>
                    <a:pt x="106" y="77"/>
                    <a:pt x="108" y="68"/>
                  </a:cubicBezTo>
                  <a:cubicBezTo>
                    <a:pt x="109" y="64"/>
                    <a:pt x="116" y="60"/>
                    <a:pt x="116" y="60"/>
                  </a:cubicBezTo>
                  <a:cubicBezTo>
                    <a:pt x="118" y="57"/>
                    <a:pt x="120" y="56"/>
                    <a:pt x="123" y="55"/>
                  </a:cubicBezTo>
                  <a:cubicBezTo>
                    <a:pt x="124" y="55"/>
                    <a:pt x="125" y="54"/>
                    <a:pt x="125" y="54"/>
                  </a:cubicBezTo>
                  <a:cubicBezTo>
                    <a:pt x="127" y="50"/>
                    <a:pt x="130" y="48"/>
                    <a:pt x="132" y="44"/>
                  </a:cubicBezTo>
                  <a:cubicBezTo>
                    <a:pt x="133" y="42"/>
                    <a:pt x="135" y="38"/>
                    <a:pt x="135" y="38"/>
                  </a:cubicBezTo>
                  <a:cubicBezTo>
                    <a:pt x="133" y="32"/>
                    <a:pt x="129" y="31"/>
                    <a:pt x="124" y="28"/>
                  </a:cubicBezTo>
                  <a:cubicBezTo>
                    <a:pt x="122" y="27"/>
                    <a:pt x="117" y="24"/>
                    <a:pt x="117" y="24"/>
                  </a:cubicBezTo>
                  <a:cubicBezTo>
                    <a:pt x="116" y="22"/>
                    <a:pt x="108" y="5"/>
                    <a:pt x="107" y="4"/>
                  </a:cubicBezTo>
                  <a:cubicBezTo>
                    <a:pt x="105" y="2"/>
                    <a:pt x="100" y="1"/>
                    <a:pt x="97" y="0"/>
                  </a:cubicBezTo>
                  <a:cubicBezTo>
                    <a:pt x="81" y="1"/>
                    <a:pt x="87" y="0"/>
                    <a:pt x="78" y="5"/>
                  </a:cubicBezTo>
                  <a:cubicBezTo>
                    <a:pt x="77" y="8"/>
                    <a:pt x="71" y="10"/>
                    <a:pt x="71" y="10"/>
                  </a:cubicBezTo>
                  <a:cubicBezTo>
                    <a:pt x="64" y="9"/>
                    <a:pt x="54" y="7"/>
                    <a:pt x="47" y="9"/>
                  </a:cubicBezTo>
                  <a:cubicBezTo>
                    <a:pt x="46" y="11"/>
                    <a:pt x="44" y="15"/>
                    <a:pt x="44" y="15"/>
                  </a:cubicBezTo>
                  <a:close/>
                </a:path>
              </a:pathLst>
            </a:custGeom>
            <a:gradFill rotWithShape="1">
              <a:gsLst>
                <a:gs pos="0">
                  <a:srgbClr val="000076"/>
                </a:gs>
                <a:gs pos="100000">
                  <a:srgbClr val="0000FF"/>
                </a:gs>
              </a:gsLst>
              <a:lin ang="0" scaled="1"/>
            </a:gradFill>
            <a:ln w="9525" cap="flat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5" name="Text Box 20"/>
          <p:cNvSpPr txBox="1">
            <a:spLocks noChangeArrowheads="1"/>
          </p:cNvSpPr>
          <p:nvPr/>
        </p:nvSpPr>
        <p:spPr bwMode="auto">
          <a:xfrm>
            <a:off x="3928219" y="3665884"/>
            <a:ext cx="685800" cy="4841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fi-FI" sz="2400" i="1" dirty="0" err="1">
                <a:solidFill>
                  <a:srgbClr val="0000FF"/>
                </a:solidFill>
                <a:latin typeface="Symbol" pitchFamily="18" charset="2"/>
              </a:rPr>
              <a:t>r</a:t>
            </a:r>
            <a:r>
              <a:rPr lang="en-US" altLang="fi-FI" sz="2400" baseline="-25000" dirty="0" err="1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</a:t>
            </a:r>
            <a:endParaRPr lang="en-US" altLang="fi-FI" sz="2400" baseline="-25000" dirty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6" name="Group 25"/>
          <p:cNvGrpSpPr>
            <a:grpSpLocks/>
          </p:cNvGrpSpPr>
          <p:nvPr/>
        </p:nvGrpSpPr>
        <p:grpSpPr bwMode="auto">
          <a:xfrm>
            <a:off x="6811119" y="3056284"/>
            <a:ext cx="758825" cy="479425"/>
            <a:chOff x="5090" y="2592"/>
            <a:chExt cx="478" cy="302"/>
          </a:xfrm>
        </p:grpSpPr>
        <p:sp>
          <p:nvSpPr>
            <p:cNvPr id="67" name="Line 15"/>
            <p:cNvSpPr>
              <a:spLocks noChangeShapeType="1"/>
            </p:cNvSpPr>
            <p:nvPr/>
          </p:nvSpPr>
          <p:spPr bwMode="auto">
            <a:xfrm flipV="1">
              <a:off x="5090" y="2893"/>
              <a:ext cx="478" cy="1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8" name="Text Box 21"/>
            <p:cNvSpPr txBox="1">
              <a:spLocks noChangeArrowheads="1"/>
            </p:cNvSpPr>
            <p:nvPr/>
          </p:nvSpPr>
          <p:spPr bwMode="auto">
            <a:xfrm>
              <a:off x="5280" y="2592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</a:p>
          </p:txBody>
        </p:sp>
      </p:grpSp>
      <p:sp>
        <p:nvSpPr>
          <p:cNvPr id="69" name="Rectangle 26"/>
          <p:cNvSpPr>
            <a:spLocks noChangeArrowheads="1"/>
          </p:cNvSpPr>
          <p:nvPr/>
        </p:nvSpPr>
        <p:spPr bwMode="auto">
          <a:xfrm>
            <a:off x="777306" y="1790873"/>
            <a:ext cx="3836714" cy="527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Tihentymän kulkiessa pinta-alan </a:t>
            </a:r>
            <a:r>
              <a:rPr lang="fi-FI" altLang="fi-FI" sz="1800" i="1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 lävitse, </a:t>
            </a:r>
          </a:p>
        </p:txBody>
      </p:sp>
      <p:sp>
        <p:nvSpPr>
          <p:cNvPr id="70" name="Rectangle 27"/>
          <p:cNvSpPr>
            <a:spLocks noChangeArrowheads="1"/>
          </p:cNvSpPr>
          <p:nvPr/>
        </p:nvSpPr>
        <p:spPr bwMode="auto">
          <a:xfrm>
            <a:off x="845840" y="2399530"/>
            <a:ext cx="3987800" cy="846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w"/>
              <a:defRPr sz="32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imes New Roman" charset="0"/>
              </a:defRPr>
            </a:lvl2pPr>
            <a:lvl3pPr marL="1085850" indent="-228600" eaLnBrk="0" hangingPunct="0">
              <a:spcBef>
                <a:spcPct val="20000"/>
              </a:spcBef>
              <a:buClr>
                <a:schemeClr val="accent2"/>
              </a:buClr>
              <a:buSzPct val="65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428750" indent="-228600" eaLnBrk="0" hangingPunct="0">
              <a:spcBef>
                <a:spcPct val="20000"/>
              </a:spcBef>
              <a:buClr>
                <a:schemeClr val="accent2"/>
              </a:buClr>
              <a:buSzPct val="85000"/>
              <a:buFont typeface="Wingdings" pitchFamily="2" charset="2"/>
              <a:buChar char="w"/>
              <a:defRPr sz="2000">
                <a:solidFill>
                  <a:schemeClr val="tx1"/>
                </a:solidFill>
                <a:latin typeface="Times New Roman" charset="0"/>
              </a:defRPr>
            </a:lvl4pPr>
            <a:lvl5pPr marL="1771650" indent="-22860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8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se aikaan saa </a:t>
            </a:r>
            <a:r>
              <a:rPr lang="fi-FI" altLang="fi-FI" sz="1800" dirty="0" err="1">
                <a:latin typeface="Arial" panose="020B0604020202020204" pitchFamily="34" charset="0"/>
                <a:cs typeface="Arial" panose="020B0604020202020204" pitchFamily="34" charset="0"/>
              </a:rPr>
              <a:t>konvektiovirran</a:t>
            </a: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fi-FI" altLang="fi-FI" sz="1800" dirty="0">
                <a:latin typeface="Arial" panose="020B0604020202020204" pitchFamily="34" charset="0"/>
                <a:cs typeface="Arial" panose="020B0604020202020204" pitchFamily="34" charset="0"/>
              </a:rPr>
              <a:t>jonka virtatiheys on </a:t>
            </a:r>
          </a:p>
        </p:txBody>
      </p:sp>
    </p:spTree>
    <p:extLst>
      <p:ext uri="{BB962C8B-B14F-4D97-AF65-F5344CB8AC3E}">
        <p14:creationId xmlns:p14="http://schemas.microsoft.com/office/powerpoint/2010/main" val="31830885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build="p" autoUpdateAnimBg="0"/>
      <p:bldP spid="58" grpId="0" animBg="1"/>
      <p:bldP spid="65" grpId="0" animBg="1" autoUpdateAnimBg="0"/>
      <p:bldP spid="69" grpId="0" autoUpdateAnimBg="0"/>
      <p:bldP spid="70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Johdinvirtatiheys </a:t>
            </a:r>
            <a:r>
              <a:rPr lang="fi-FI" altLang="fi-FI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1" name="Group 67"/>
          <p:cNvGrpSpPr>
            <a:grpSpLocks/>
          </p:cNvGrpSpPr>
          <p:nvPr/>
        </p:nvGrpSpPr>
        <p:grpSpPr bwMode="auto">
          <a:xfrm>
            <a:off x="3890418" y="2216422"/>
            <a:ext cx="3757612" cy="2870200"/>
            <a:chOff x="3013" y="1836"/>
            <a:chExt cx="2367" cy="1808"/>
          </a:xfrm>
        </p:grpSpPr>
        <p:sp>
          <p:nvSpPr>
            <p:cNvPr id="72" name="AutoShape 10"/>
            <p:cNvSpPr>
              <a:spLocks noChangeArrowheads="1"/>
            </p:cNvSpPr>
            <p:nvPr/>
          </p:nvSpPr>
          <p:spPr bwMode="auto">
            <a:xfrm rot="-5400000">
              <a:off x="4152" y="2027"/>
              <a:ext cx="908" cy="1549"/>
            </a:xfrm>
            <a:prstGeom prst="can">
              <a:avLst>
                <a:gd name="adj" fmla="val 42649"/>
              </a:avLst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73" name="AutoShape 11" descr="5%"/>
            <p:cNvSpPr>
              <a:spLocks noChangeArrowheads="1"/>
            </p:cNvSpPr>
            <p:nvPr/>
          </p:nvSpPr>
          <p:spPr bwMode="auto">
            <a:xfrm rot="-5400000">
              <a:off x="3499" y="2398"/>
              <a:ext cx="1808" cy="684"/>
            </a:xfrm>
            <a:prstGeom prst="parallelogram">
              <a:avLst>
                <a:gd name="adj" fmla="val 32588"/>
              </a:avLst>
            </a:prstGeom>
            <a:pattFill prst="pct5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grpSp>
          <p:nvGrpSpPr>
            <p:cNvPr id="74" name="Group 12"/>
            <p:cNvGrpSpPr>
              <a:grpSpLocks/>
            </p:cNvGrpSpPr>
            <p:nvPr/>
          </p:nvGrpSpPr>
          <p:grpSpPr bwMode="auto">
            <a:xfrm>
              <a:off x="3013" y="2352"/>
              <a:ext cx="1549" cy="916"/>
              <a:chOff x="237" y="125"/>
              <a:chExt cx="334" cy="194"/>
            </a:xfrm>
          </p:grpSpPr>
          <p:sp>
            <p:nvSpPr>
              <p:cNvPr id="76" name="AutoShape 13"/>
              <p:cNvSpPr>
                <a:spLocks noChangeArrowheads="1"/>
              </p:cNvSpPr>
              <p:nvPr/>
            </p:nvSpPr>
            <p:spPr bwMode="auto">
              <a:xfrm rot="-5400000">
                <a:off x="307" y="55"/>
                <a:ext cx="193" cy="334"/>
              </a:xfrm>
              <a:prstGeom prst="can">
                <a:avLst>
                  <a:gd name="adj" fmla="val 43264"/>
                </a:avLst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77" name="Oval 14"/>
              <p:cNvSpPr>
                <a:spLocks noChangeArrowheads="1"/>
              </p:cNvSpPr>
              <p:nvPr/>
            </p:nvSpPr>
            <p:spPr bwMode="auto">
              <a:xfrm>
                <a:off x="238" y="125"/>
                <a:ext cx="83" cy="194"/>
              </a:xfrm>
              <a:prstGeom prst="ellipse">
                <a:avLst/>
              </a:prstGeom>
              <a:gradFill rotWithShape="0">
                <a:gsLst>
                  <a:gs pos="0">
                    <a:srgbClr val="000000"/>
                  </a:gs>
                  <a:gs pos="50000">
                    <a:srgbClr val="000000"/>
                  </a:gs>
                  <a:gs pos="100000">
                    <a:srgbClr val="000000"/>
                  </a:gs>
                </a:gsLst>
                <a:lin ang="5400000" scaled="1"/>
              </a:gra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</p:grpSp>
        <p:sp>
          <p:nvSpPr>
            <p:cNvPr id="75" name="Text Box 43"/>
            <p:cNvSpPr txBox="1">
              <a:spLocks noChangeArrowheads="1"/>
            </p:cNvSpPr>
            <p:nvPr/>
          </p:nvSpPr>
          <p:spPr bwMode="auto">
            <a:xfrm>
              <a:off x="4514" y="3347"/>
              <a:ext cx="159" cy="157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i="1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S</a:t>
              </a:r>
            </a:p>
          </p:txBody>
        </p:sp>
      </p:grpSp>
      <p:sp>
        <p:nvSpPr>
          <p:cNvPr id="78" name="Rectangle 3"/>
          <p:cNvSpPr txBox="1">
            <a:spLocks noChangeArrowheads="1"/>
          </p:cNvSpPr>
          <p:nvPr/>
        </p:nvSpPr>
        <p:spPr>
          <a:xfrm>
            <a:off x="1233240" y="1373460"/>
            <a:ext cx="4805065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 lnSpcReduction="10000"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Aiheutuu johtimen sisällä olevasta sähkökentästä: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9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0073639"/>
              </p:ext>
            </p:extLst>
          </p:nvPr>
        </p:nvGraphicFramePr>
        <p:xfrm>
          <a:off x="1395512" y="2237556"/>
          <a:ext cx="2286000" cy="869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8" name="Equation" r:id="rId6" imgW="863280" imgH="330120" progId="Equation.DSMT4">
                  <p:embed/>
                </p:oleObj>
              </mc:Choice>
              <mc:Fallback>
                <p:oleObj name="Equation" r:id="rId6" imgW="863280" imgH="33012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95512" y="2237556"/>
                        <a:ext cx="2286000" cy="869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0302337"/>
              </p:ext>
            </p:extLst>
          </p:nvPr>
        </p:nvGraphicFramePr>
        <p:xfrm>
          <a:off x="767879" y="4397796"/>
          <a:ext cx="2841625" cy="407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719" name="Equation" r:id="rId8" imgW="1231560" imgH="177480" progId="Equation.DSMT4">
                  <p:embed/>
                </p:oleObj>
              </mc:Choice>
              <mc:Fallback>
                <p:oleObj name="Equation" r:id="rId8" imgW="12315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879" y="4397796"/>
                        <a:ext cx="2841625" cy="407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81" name="Group 45"/>
          <p:cNvGrpSpPr>
            <a:grpSpLocks/>
          </p:cNvGrpSpPr>
          <p:nvPr/>
        </p:nvGrpSpPr>
        <p:grpSpPr bwMode="auto">
          <a:xfrm>
            <a:off x="5227093" y="3365772"/>
            <a:ext cx="227012" cy="200025"/>
            <a:chOff x="3855" y="2560"/>
            <a:chExt cx="143" cy="126"/>
          </a:xfrm>
        </p:grpSpPr>
        <p:sp>
          <p:nvSpPr>
            <p:cNvPr id="82" name="Oval 31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83" name="Line 32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84" name="Group 68"/>
          <p:cNvGrpSpPr>
            <a:grpSpLocks/>
          </p:cNvGrpSpPr>
          <p:nvPr/>
        </p:nvGrpSpPr>
        <p:grpSpPr bwMode="auto">
          <a:xfrm>
            <a:off x="4734968" y="3689629"/>
            <a:ext cx="655637" cy="315913"/>
            <a:chOff x="3545" y="2764"/>
            <a:chExt cx="413" cy="199"/>
          </a:xfrm>
        </p:grpSpPr>
        <p:sp>
          <p:nvSpPr>
            <p:cNvPr id="85" name="Line 39"/>
            <p:cNvSpPr>
              <a:spLocks noChangeShapeType="1"/>
            </p:cNvSpPr>
            <p:nvPr/>
          </p:nvSpPr>
          <p:spPr bwMode="auto">
            <a:xfrm>
              <a:off x="3545" y="2810"/>
              <a:ext cx="413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 type="triangle" w="lg" len="lg"/>
              <a:tailEnd type="none" w="sm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6" name="Text Box 40"/>
            <p:cNvSpPr txBox="1">
              <a:spLocks noChangeArrowheads="1"/>
            </p:cNvSpPr>
            <p:nvPr/>
          </p:nvSpPr>
          <p:spPr bwMode="auto">
            <a:xfrm>
              <a:off x="3680" y="2764"/>
              <a:ext cx="214" cy="1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 smtClean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v</a:t>
              </a:r>
              <a:endParaRPr lang="en-US" altLang="fi-FI" sz="2400" b="1" i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7" name="Group 69"/>
          <p:cNvGrpSpPr>
            <a:grpSpLocks/>
          </p:cNvGrpSpPr>
          <p:nvPr/>
        </p:nvGrpSpPr>
        <p:grpSpPr bwMode="auto">
          <a:xfrm>
            <a:off x="6854282" y="4542110"/>
            <a:ext cx="655638" cy="442912"/>
            <a:chOff x="4880" y="3301"/>
            <a:chExt cx="413" cy="279"/>
          </a:xfrm>
        </p:grpSpPr>
        <p:sp>
          <p:nvSpPr>
            <p:cNvPr id="88" name="Line 41"/>
            <p:cNvSpPr>
              <a:spLocks noChangeShapeType="1"/>
            </p:cNvSpPr>
            <p:nvPr/>
          </p:nvSpPr>
          <p:spPr bwMode="auto">
            <a:xfrm>
              <a:off x="4880" y="3355"/>
              <a:ext cx="413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9" name="Text Box 42"/>
            <p:cNvSpPr txBox="1">
              <a:spLocks noChangeArrowheads="1"/>
            </p:cNvSpPr>
            <p:nvPr/>
          </p:nvSpPr>
          <p:spPr bwMode="auto">
            <a:xfrm>
              <a:off x="4923" y="3301"/>
              <a:ext cx="223" cy="27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90" name="Group 46"/>
          <p:cNvGrpSpPr>
            <a:grpSpLocks/>
          </p:cNvGrpSpPr>
          <p:nvPr/>
        </p:nvGrpSpPr>
        <p:grpSpPr bwMode="auto">
          <a:xfrm>
            <a:off x="5646193" y="3264172"/>
            <a:ext cx="227012" cy="200025"/>
            <a:chOff x="3855" y="2560"/>
            <a:chExt cx="143" cy="126"/>
          </a:xfrm>
        </p:grpSpPr>
        <p:sp>
          <p:nvSpPr>
            <p:cNvPr id="91" name="Oval 47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92" name="Line 48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3" name="Group 49"/>
          <p:cNvGrpSpPr>
            <a:grpSpLocks/>
          </p:cNvGrpSpPr>
          <p:nvPr/>
        </p:nvGrpSpPr>
        <p:grpSpPr bwMode="auto">
          <a:xfrm>
            <a:off x="5430293" y="4057922"/>
            <a:ext cx="227012" cy="200025"/>
            <a:chOff x="3855" y="2560"/>
            <a:chExt cx="143" cy="126"/>
          </a:xfrm>
        </p:grpSpPr>
        <p:sp>
          <p:nvSpPr>
            <p:cNvPr id="94" name="Oval 50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95" name="Line 51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6" name="Group 52"/>
          <p:cNvGrpSpPr>
            <a:grpSpLocks/>
          </p:cNvGrpSpPr>
          <p:nvPr/>
        </p:nvGrpSpPr>
        <p:grpSpPr bwMode="auto">
          <a:xfrm>
            <a:off x="5633493" y="3689622"/>
            <a:ext cx="227012" cy="200025"/>
            <a:chOff x="3855" y="2560"/>
            <a:chExt cx="143" cy="126"/>
          </a:xfrm>
        </p:grpSpPr>
        <p:sp>
          <p:nvSpPr>
            <p:cNvPr id="97" name="Oval 53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98" name="Line 54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99" name="Group 55"/>
          <p:cNvGrpSpPr>
            <a:grpSpLocks/>
          </p:cNvGrpSpPr>
          <p:nvPr/>
        </p:nvGrpSpPr>
        <p:grpSpPr bwMode="auto">
          <a:xfrm>
            <a:off x="5976393" y="3651522"/>
            <a:ext cx="227012" cy="200025"/>
            <a:chOff x="3855" y="2560"/>
            <a:chExt cx="143" cy="126"/>
          </a:xfrm>
        </p:grpSpPr>
        <p:sp>
          <p:nvSpPr>
            <p:cNvPr id="100" name="Oval 56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1" name="Line 57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2" name="Group 58"/>
          <p:cNvGrpSpPr>
            <a:grpSpLocks/>
          </p:cNvGrpSpPr>
          <p:nvPr/>
        </p:nvGrpSpPr>
        <p:grpSpPr bwMode="auto">
          <a:xfrm>
            <a:off x="6776493" y="3308622"/>
            <a:ext cx="227012" cy="200025"/>
            <a:chOff x="3855" y="2560"/>
            <a:chExt cx="143" cy="126"/>
          </a:xfrm>
        </p:grpSpPr>
        <p:sp>
          <p:nvSpPr>
            <p:cNvPr id="103" name="Oval 59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4" name="Line 60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5" name="Group 61"/>
          <p:cNvGrpSpPr>
            <a:grpSpLocks/>
          </p:cNvGrpSpPr>
          <p:nvPr/>
        </p:nvGrpSpPr>
        <p:grpSpPr bwMode="auto">
          <a:xfrm>
            <a:off x="7170193" y="3638822"/>
            <a:ext cx="227012" cy="200025"/>
            <a:chOff x="3855" y="2560"/>
            <a:chExt cx="143" cy="126"/>
          </a:xfrm>
        </p:grpSpPr>
        <p:sp>
          <p:nvSpPr>
            <p:cNvPr id="106" name="Oval 62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07" name="Line 63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08" name="Group 64"/>
          <p:cNvGrpSpPr>
            <a:grpSpLocks/>
          </p:cNvGrpSpPr>
          <p:nvPr/>
        </p:nvGrpSpPr>
        <p:grpSpPr bwMode="auto">
          <a:xfrm>
            <a:off x="6770143" y="3994422"/>
            <a:ext cx="227012" cy="200025"/>
            <a:chOff x="3855" y="2560"/>
            <a:chExt cx="143" cy="126"/>
          </a:xfrm>
        </p:grpSpPr>
        <p:sp>
          <p:nvSpPr>
            <p:cNvPr id="109" name="Oval 65"/>
            <p:cNvSpPr>
              <a:spLocks noChangeArrowheads="1"/>
            </p:cNvSpPr>
            <p:nvPr/>
          </p:nvSpPr>
          <p:spPr bwMode="auto">
            <a:xfrm>
              <a:off x="3855" y="2560"/>
              <a:ext cx="143" cy="126"/>
            </a:xfrm>
            <a:prstGeom prst="ellipse">
              <a:avLst/>
            </a:prstGeom>
            <a:solidFill>
              <a:srgbClr val="FFFFFF"/>
            </a:solidFill>
            <a:ln w="12700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fi-FI" altLang="fi-FI" sz="2400"/>
            </a:p>
          </p:txBody>
        </p:sp>
        <p:sp>
          <p:nvSpPr>
            <p:cNvPr id="110" name="Line 66"/>
            <p:cNvSpPr>
              <a:spLocks noChangeShapeType="1"/>
            </p:cNvSpPr>
            <p:nvPr/>
          </p:nvSpPr>
          <p:spPr bwMode="auto">
            <a:xfrm>
              <a:off x="3894" y="2626"/>
              <a:ext cx="66" cy="0"/>
            </a:xfrm>
            <a:prstGeom prst="line">
              <a:avLst/>
            </a:prstGeom>
            <a:noFill/>
            <a:ln w="1270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874728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4000"/>
                            </p:stCondLst>
                            <p:childTnLst>
                              <p:par>
                                <p:cTn id="42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500"/>
                            </p:stCondLst>
                            <p:childTnLst>
                              <p:par>
                                <p:cTn id="4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0"/>
                            </p:stCondLst>
                            <p:childTnLst>
                              <p:par>
                                <p:cTn id="50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"/>
                            </p:stCondLst>
                            <p:childTnLst>
                              <p:par>
                                <p:cTn id="6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 fontScale="90000"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Johtavuus </a:t>
            </a:r>
            <a:r>
              <a:rPr lang="fi-FI" altLang="fi-FI" i="1" dirty="0" smtClean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nesteissä ja kaasuissa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7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244065"/>
              </p:ext>
            </p:extLst>
          </p:nvPr>
        </p:nvGraphicFramePr>
        <p:xfrm>
          <a:off x="2562225" y="4503960"/>
          <a:ext cx="198120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5" name="Equation" r:id="rId6" imgW="749160" imgH="177480" progId="Equation.DSMT4">
                  <p:embed/>
                </p:oleObj>
              </mc:Choice>
              <mc:Fallback>
                <p:oleObj name="Equation" r:id="rId6" imgW="74916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2225" y="4503960"/>
                        <a:ext cx="1981200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" name="Freeform 7"/>
          <p:cNvSpPr>
            <a:spLocks/>
          </p:cNvSpPr>
          <p:nvPr/>
        </p:nvSpPr>
        <p:spPr bwMode="auto">
          <a:xfrm>
            <a:off x="1813000" y="1914872"/>
            <a:ext cx="4119562" cy="2360612"/>
          </a:xfrm>
          <a:custGeom>
            <a:avLst/>
            <a:gdLst>
              <a:gd name="T0" fmla="*/ 2147483647 w 193"/>
              <a:gd name="T1" fmla="*/ 2147483647 h 97"/>
              <a:gd name="T2" fmla="*/ 2147483647 w 193"/>
              <a:gd name="T3" fmla="*/ 0 h 97"/>
              <a:gd name="T4" fmla="*/ 2147483647 w 193"/>
              <a:gd name="T5" fmla="*/ 2147483647 h 97"/>
              <a:gd name="T6" fmla="*/ 2147483647 w 193"/>
              <a:gd name="T7" fmla="*/ 2147483647 h 97"/>
              <a:gd name="T8" fmla="*/ 2147483647 w 193"/>
              <a:gd name="T9" fmla="*/ 2147483647 h 97"/>
              <a:gd name="T10" fmla="*/ 2147483647 w 193"/>
              <a:gd name="T11" fmla="*/ 2147483647 h 97"/>
              <a:gd name="T12" fmla="*/ 2147483647 w 193"/>
              <a:gd name="T13" fmla="*/ 2147483647 h 97"/>
              <a:gd name="T14" fmla="*/ 2147483647 w 193"/>
              <a:gd name="T15" fmla="*/ 2147483647 h 97"/>
              <a:gd name="T16" fmla="*/ 2147483647 w 193"/>
              <a:gd name="T17" fmla="*/ 2147483647 h 97"/>
              <a:gd name="T18" fmla="*/ 2147483647 w 193"/>
              <a:gd name="T19" fmla="*/ 2147483647 h 97"/>
              <a:gd name="T20" fmla="*/ 2147483647 w 193"/>
              <a:gd name="T21" fmla="*/ 2147483647 h 97"/>
              <a:gd name="T22" fmla="*/ 2147483647 w 193"/>
              <a:gd name="T23" fmla="*/ 2147483647 h 97"/>
              <a:gd name="T24" fmla="*/ 2147483647 w 193"/>
              <a:gd name="T25" fmla="*/ 2147483647 h 97"/>
              <a:gd name="T26" fmla="*/ 2147483647 w 193"/>
              <a:gd name="T27" fmla="*/ 2147483647 h 97"/>
              <a:gd name="T28" fmla="*/ 2147483647 w 193"/>
              <a:gd name="T29" fmla="*/ 2147483647 h 97"/>
              <a:gd name="T30" fmla="*/ 2147483647 w 193"/>
              <a:gd name="T31" fmla="*/ 2147483647 h 97"/>
              <a:gd name="T32" fmla="*/ 0 w 193"/>
              <a:gd name="T33" fmla="*/ 2147483647 h 97"/>
              <a:gd name="T34" fmla="*/ 2147483647 w 193"/>
              <a:gd name="T35" fmla="*/ 2147483647 h 97"/>
              <a:gd name="T36" fmla="*/ 0 w 193"/>
              <a:gd name="T37" fmla="*/ 2147483647 h 97"/>
              <a:gd name="T38" fmla="*/ 2147483647 w 193"/>
              <a:gd name="T39" fmla="*/ 2147483647 h 97"/>
              <a:gd name="T40" fmla="*/ 2147483647 w 193"/>
              <a:gd name="T41" fmla="*/ 2147483647 h 97"/>
              <a:gd name="T42" fmla="*/ 0 w 193"/>
              <a:gd name="T43" fmla="*/ 2147483647 h 97"/>
              <a:gd name="T44" fmla="*/ 2147483647 w 193"/>
              <a:gd name="T45" fmla="*/ 2147483647 h 97"/>
              <a:gd name="T46" fmla="*/ 2147483647 w 193"/>
              <a:gd name="T47" fmla="*/ 2147483647 h 97"/>
              <a:gd name="T48" fmla="*/ 2147483647 w 193"/>
              <a:gd name="T49" fmla="*/ 2147483647 h 97"/>
              <a:gd name="T50" fmla="*/ 2147483647 w 193"/>
              <a:gd name="T51" fmla="*/ 2147483647 h 9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93" h="97">
                <a:moveTo>
                  <a:pt x="20" y="3"/>
                </a:moveTo>
                <a:cubicBezTo>
                  <a:pt x="24" y="4"/>
                  <a:pt x="26" y="2"/>
                  <a:pt x="30" y="0"/>
                </a:cubicBezTo>
                <a:cubicBezTo>
                  <a:pt x="36" y="1"/>
                  <a:pt x="40" y="4"/>
                  <a:pt x="46" y="5"/>
                </a:cubicBezTo>
                <a:cubicBezTo>
                  <a:pt x="55" y="5"/>
                  <a:pt x="65" y="5"/>
                  <a:pt x="74" y="4"/>
                </a:cubicBezTo>
                <a:cubicBezTo>
                  <a:pt x="76" y="4"/>
                  <a:pt x="80" y="2"/>
                  <a:pt x="80" y="2"/>
                </a:cubicBezTo>
                <a:cubicBezTo>
                  <a:pt x="158" y="4"/>
                  <a:pt x="92" y="2"/>
                  <a:pt x="132" y="4"/>
                </a:cubicBezTo>
                <a:cubicBezTo>
                  <a:pt x="145" y="5"/>
                  <a:pt x="171" y="6"/>
                  <a:pt x="171" y="6"/>
                </a:cubicBezTo>
                <a:cubicBezTo>
                  <a:pt x="176" y="8"/>
                  <a:pt x="180" y="8"/>
                  <a:pt x="184" y="11"/>
                </a:cubicBezTo>
                <a:cubicBezTo>
                  <a:pt x="186" y="18"/>
                  <a:pt x="187" y="16"/>
                  <a:pt x="185" y="24"/>
                </a:cubicBezTo>
                <a:cubicBezTo>
                  <a:pt x="185" y="26"/>
                  <a:pt x="183" y="30"/>
                  <a:pt x="183" y="30"/>
                </a:cubicBezTo>
                <a:cubicBezTo>
                  <a:pt x="184" y="37"/>
                  <a:pt x="182" y="42"/>
                  <a:pt x="189" y="44"/>
                </a:cubicBezTo>
                <a:cubicBezTo>
                  <a:pt x="193" y="50"/>
                  <a:pt x="192" y="49"/>
                  <a:pt x="188" y="56"/>
                </a:cubicBezTo>
                <a:cubicBezTo>
                  <a:pt x="187" y="58"/>
                  <a:pt x="184" y="62"/>
                  <a:pt x="184" y="62"/>
                </a:cubicBezTo>
                <a:cubicBezTo>
                  <a:pt x="184" y="68"/>
                  <a:pt x="187" y="81"/>
                  <a:pt x="187" y="81"/>
                </a:cubicBezTo>
                <a:cubicBezTo>
                  <a:pt x="185" y="91"/>
                  <a:pt x="170" y="95"/>
                  <a:pt x="161" y="97"/>
                </a:cubicBezTo>
                <a:cubicBezTo>
                  <a:pt x="152" y="96"/>
                  <a:pt x="145" y="94"/>
                  <a:pt x="136" y="92"/>
                </a:cubicBezTo>
                <a:cubicBezTo>
                  <a:pt x="90" y="94"/>
                  <a:pt x="46" y="94"/>
                  <a:pt x="0" y="93"/>
                </a:cubicBezTo>
                <a:cubicBezTo>
                  <a:pt x="1" y="86"/>
                  <a:pt x="1" y="83"/>
                  <a:pt x="6" y="78"/>
                </a:cubicBezTo>
                <a:cubicBezTo>
                  <a:pt x="5" y="68"/>
                  <a:pt x="3" y="66"/>
                  <a:pt x="0" y="57"/>
                </a:cubicBezTo>
                <a:cubicBezTo>
                  <a:pt x="1" y="52"/>
                  <a:pt x="4" y="46"/>
                  <a:pt x="7" y="41"/>
                </a:cubicBezTo>
                <a:cubicBezTo>
                  <a:pt x="6" y="37"/>
                  <a:pt x="4" y="34"/>
                  <a:pt x="2" y="31"/>
                </a:cubicBezTo>
                <a:cubicBezTo>
                  <a:pt x="1" y="29"/>
                  <a:pt x="0" y="25"/>
                  <a:pt x="0" y="25"/>
                </a:cubicBezTo>
                <a:cubicBezTo>
                  <a:pt x="2" y="20"/>
                  <a:pt x="5" y="21"/>
                  <a:pt x="10" y="20"/>
                </a:cubicBezTo>
                <a:cubicBezTo>
                  <a:pt x="12" y="18"/>
                  <a:pt x="14" y="18"/>
                  <a:pt x="15" y="15"/>
                </a:cubicBezTo>
                <a:cubicBezTo>
                  <a:pt x="16" y="12"/>
                  <a:pt x="14" y="7"/>
                  <a:pt x="17" y="7"/>
                </a:cubicBezTo>
                <a:cubicBezTo>
                  <a:pt x="24" y="6"/>
                  <a:pt x="24" y="7"/>
                  <a:pt x="20" y="3"/>
                </a:cubicBezTo>
                <a:close/>
              </a:path>
            </a:pathLst>
          </a:custGeom>
          <a:gradFill rotWithShape="1">
            <a:gsLst>
              <a:gs pos="0">
                <a:srgbClr val="767676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49" name="Group 83"/>
          <p:cNvGrpSpPr>
            <a:grpSpLocks/>
          </p:cNvGrpSpPr>
          <p:nvPr/>
        </p:nvGrpSpPr>
        <p:grpSpPr bwMode="auto">
          <a:xfrm>
            <a:off x="873200" y="2572097"/>
            <a:ext cx="1409700" cy="900112"/>
            <a:chOff x="1361" y="2331"/>
            <a:chExt cx="888" cy="567"/>
          </a:xfrm>
        </p:grpSpPr>
        <p:sp>
          <p:nvSpPr>
            <p:cNvPr id="50" name="Line 40"/>
            <p:cNvSpPr>
              <a:spLocks noChangeShapeType="1"/>
            </p:cNvSpPr>
            <p:nvPr/>
          </p:nvSpPr>
          <p:spPr bwMode="auto">
            <a:xfrm>
              <a:off x="1711" y="2423"/>
              <a:ext cx="5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" name="Line 42"/>
            <p:cNvSpPr>
              <a:spLocks noChangeShapeType="1"/>
            </p:cNvSpPr>
            <p:nvPr/>
          </p:nvSpPr>
          <p:spPr bwMode="auto">
            <a:xfrm>
              <a:off x="1711" y="2898"/>
              <a:ext cx="5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2" name="Text Box 44"/>
            <p:cNvSpPr txBox="1">
              <a:spLocks noChangeArrowheads="1"/>
            </p:cNvSpPr>
            <p:nvPr/>
          </p:nvSpPr>
          <p:spPr bwMode="auto">
            <a:xfrm>
              <a:off x="1361" y="2331"/>
              <a:ext cx="215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altLang="fi-FI" sz="24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53" name="Group 84"/>
          <p:cNvGrpSpPr>
            <a:grpSpLocks/>
          </p:cNvGrpSpPr>
          <p:nvPr/>
        </p:nvGrpSpPr>
        <p:grpSpPr bwMode="auto">
          <a:xfrm>
            <a:off x="922412" y="2329209"/>
            <a:ext cx="1381125" cy="1508125"/>
            <a:chOff x="1392" y="2178"/>
            <a:chExt cx="870" cy="950"/>
          </a:xfrm>
        </p:grpSpPr>
        <p:sp>
          <p:nvSpPr>
            <p:cNvPr id="54" name="Line 39"/>
            <p:cNvSpPr>
              <a:spLocks noChangeShapeType="1"/>
            </p:cNvSpPr>
            <p:nvPr/>
          </p:nvSpPr>
          <p:spPr bwMode="auto">
            <a:xfrm>
              <a:off x="1684" y="2178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5" name="Line 41"/>
            <p:cNvSpPr>
              <a:spLocks noChangeShapeType="1"/>
            </p:cNvSpPr>
            <p:nvPr/>
          </p:nvSpPr>
          <p:spPr bwMode="auto">
            <a:xfrm>
              <a:off x="1711" y="2653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43"/>
            <p:cNvSpPr>
              <a:spLocks noChangeShapeType="1"/>
            </p:cNvSpPr>
            <p:nvPr/>
          </p:nvSpPr>
          <p:spPr bwMode="auto">
            <a:xfrm>
              <a:off x="1724" y="3128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Text Box 46"/>
            <p:cNvSpPr txBox="1">
              <a:spLocks noChangeArrowheads="1"/>
            </p:cNvSpPr>
            <p:nvPr/>
          </p:nvSpPr>
          <p:spPr bwMode="auto">
            <a:xfrm>
              <a:off x="1392" y="2673"/>
              <a:ext cx="21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58" name="Group 85"/>
          <p:cNvGrpSpPr>
            <a:grpSpLocks/>
          </p:cNvGrpSpPr>
          <p:nvPr/>
        </p:nvGrpSpPr>
        <p:grpSpPr bwMode="auto">
          <a:xfrm>
            <a:off x="2601987" y="2211734"/>
            <a:ext cx="2830513" cy="1755775"/>
            <a:chOff x="2450" y="2104"/>
            <a:chExt cx="1783" cy="1106"/>
          </a:xfrm>
        </p:grpSpPr>
        <p:grpSp>
          <p:nvGrpSpPr>
            <p:cNvPr id="59" name="Group 47"/>
            <p:cNvGrpSpPr>
              <a:grpSpLocks/>
            </p:cNvGrpSpPr>
            <p:nvPr/>
          </p:nvGrpSpPr>
          <p:grpSpPr bwMode="auto">
            <a:xfrm>
              <a:off x="2450" y="2132"/>
              <a:ext cx="503" cy="230"/>
              <a:chOff x="2450" y="2132"/>
              <a:chExt cx="503" cy="230"/>
            </a:xfrm>
          </p:grpSpPr>
          <p:sp>
            <p:nvSpPr>
              <p:cNvPr id="130" name="Oval 9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31" name="Line 10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2" name="Line 11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0" name="Group 48"/>
            <p:cNvGrpSpPr>
              <a:grpSpLocks/>
            </p:cNvGrpSpPr>
            <p:nvPr/>
          </p:nvGrpSpPr>
          <p:grpSpPr bwMode="auto">
            <a:xfrm>
              <a:off x="2478" y="2884"/>
              <a:ext cx="503" cy="230"/>
              <a:chOff x="2450" y="2132"/>
              <a:chExt cx="503" cy="230"/>
            </a:xfrm>
          </p:grpSpPr>
          <p:sp>
            <p:nvSpPr>
              <p:cNvPr id="127" name="Oval 49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8" name="Line 50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9" name="Line 51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1" name="Group 52"/>
            <p:cNvGrpSpPr>
              <a:grpSpLocks/>
            </p:cNvGrpSpPr>
            <p:nvPr/>
          </p:nvGrpSpPr>
          <p:grpSpPr bwMode="auto">
            <a:xfrm>
              <a:off x="3718" y="2360"/>
              <a:ext cx="503" cy="230"/>
              <a:chOff x="2450" y="2132"/>
              <a:chExt cx="503" cy="230"/>
            </a:xfrm>
          </p:grpSpPr>
          <p:sp>
            <p:nvSpPr>
              <p:cNvPr id="124" name="Oval 53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5" name="Line 54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6" name="Line 55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2" name="Group 56"/>
            <p:cNvGrpSpPr>
              <a:grpSpLocks/>
            </p:cNvGrpSpPr>
            <p:nvPr/>
          </p:nvGrpSpPr>
          <p:grpSpPr bwMode="auto">
            <a:xfrm>
              <a:off x="3730" y="2980"/>
              <a:ext cx="503" cy="230"/>
              <a:chOff x="2450" y="2132"/>
              <a:chExt cx="503" cy="230"/>
            </a:xfrm>
          </p:grpSpPr>
          <p:sp>
            <p:nvSpPr>
              <p:cNvPr id="121" name="Oval 57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22" name="Line 58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23" name="Line 59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3" name="Group 70"/>
            <p:cNvGrpSpPr>
              <a:grpSpLocks/>
            </p:cNvGrpSpPr>
            <p:nvPr/>
          </p:nvGrpSpPr>
          <p:grpSpPr bwMode="auto">
            <a:xfrm>
              <a:off x="2533" y="2520"/>
              <a:ext cx="508" cy="230"/>
              <a:chOff x="2729" y="1640"/>
              <a:chExt cx="508" cy="230"/>
            </a:xfrm>
          </p:grpSpPr>
          <p:grpSp>
            <p:nvGrpSpPr>
              <p:cNvPr id="116" name="Group 65"/>
              <p:cNvGrpSpPr>
                <a:grpSpLocks/>
              </p:cNvGrpSpPr>
              <p:nvPr/>
            </p:nvGrpSpPr>
            <p:grpSpPr bwMode="auto">
              <a:xfrm>
                <a:off x="2729" y="1640"/>
                <a:ext cx="508" cy="230"/>
                <a:chOff x="2729" y="1640"/>
                <a:chExt cx="508" cy="230"/>
              </a:xfrm>
            </p:grpSpPr>
            <p:sp>
              <p:nvSpPr>
                <p:cNvPr id="118" name="Oval 61"/>
                <p:cNvSpPr>
                  <a:spLocks noChangeArrowheads="1"/>
                </p:cNvSpPr>
                <p:nvPr/>
              </p:nvSpPr>
              <p:spPr bwMode="auto">
                <a:xfrm>
                  <a:off x="2729" y="1640"/>
                  <a:ext cx="248" cy="230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fi-FI" altLang="fi-FI" sz="2400"/>
                </a:p>
              </p:txBody>
            </p:sp>
            <p:sp>
              <p:nvSpPr>
                <p:cNvPr id="119" name="Line 62"/>
                <p:cNvSpPr>
                  <a:spLocks noChangeShapeType="1"/>
                </p:cNvSpPr>
                <p:nvPr/>
              </p:nvSpPr>
              <p:spPr bwMode="auto">
                <a:xfrm flipV="1">
                  <a:off x="2982" y="1759"/>
                  <a:ext cx="25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20" name="Line 63"/>
                <p:cNvSpPr>
                  <a:spLocks noChangeShapeType="1"/>
                </p:cNvSpPr>
                <p:nvPr/>
              </p:nvSpPr>
              <p:spPr bwMode="auto">
                <a:xfrm>
                  <a:off x="2803" y="1763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7" name="Line 64"/>
              <p:cNvSpPr>
                <a:spLocks noChangeShapeType="1"/>
              </p:cNvSpPr>
              <p:nvPr/>
            </p:nvSpPr>
            <p:spPr bwMode="auto">
              <a:xfrm rot="5400000">
                <a:off x="2803" y="1759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4" name="Group 71"/>
            <p:cNvGrpSpPr>
              <a:grpSpLocks/>
            </p:cNvGrpSpPr>
            <p:nvPr/>
          </p:nvGrpSpPr>
          <p:grpSpPr bwMode="auto">
            <a:xfrm>
              <a:off x="3533" y="2104"/>
              <a:ext cx="508" cy="230"/>
              <a:chOff x="2729" y="1640"/>
              <a:chExt cx="508" cy="230"/>
            </a:xfrm>
          </p:grpSpPr>
          <p:grpSp>
            <p:nvGrpSpPr>
              <p:cNvPr id="111" name="Group 72"/>
              <p:cNvGrpSpPr>
                <a:grpSpLocks/>
              </p:cNvGrpSpPr>
              <p:nvPr/>
            </p:nvGrpSpPr>
            <p:grpSpPr bwMode="auto">
              <a:xfrm>
                <a:off x="2729" y="1640"/>
                <a:ext cx="508" cy="230"/>
                <a:chOff x="2729" y="1640"/>
                <a:chExt cx="508" cy="230"/>
              </a:xfrm>
            </p:grpSpPr>
            <p:sp>
              <p:nvSpPr>
                <p:cNvPr id="113" name="Oval 73"/>
                <p:cNvSpPr>
                  <a:spLocks noChangeArrowheads="1"/>
                </p:cNvSpPr>
                <p:nvPr/>
              </p:nvSpPr>
              <p:spPr bwMode="auto">
                <a:xfrm>
                  <a:off x="2729" y="1640"/>
                  <a:ext cx="248" cy="230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fi-FI" altLang="fi-FI" sz="2400"/>
                </a:p>
              </p:txBody>
            </p:sp>
            <p:sp>
              <p:nvSpPr>
                <p:cNvPr id="114" name="Line 74"/>
                <p:cNvSpPr>
                  <a:spLocks noChangeShapeType="1"/>
                </p:cNvSpPr>
                <p:nvPr/>
              </p:nvSpPr>
              <p:spPr bwMode="auto">
                <a:xfrm flipV="1">
                  <a:off x="2982" y="1759"/>
                  <a:ext cx="25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5" name="Line 75"/>
                <p:cNvSpPr>
                  <a:spLocks noChangeShapeType="1"/>
                </p:cNvSpPr>
                <p:nvPr/>
              </p:nvSpPr>
              <p:spPr bwMode="auto">
                <a:xfrm>
                  <a:off x="2803" y="1763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12" name="Line 76"/>
              <p:cNvSpPr>
                <a:spLocks noChangeShapeType="1"/>
              </p:cNvSpPr>
              <p:nvPr/>
            </p:nvSpPr>
            <p:spPr bwMode="auto">
              <a:xfrm rot="5400000">
                <a:off x="2803" y="1759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65" name="Group 77"/>
            <p:cNvGrpSpPr>
              <a:grpSpLocks/>
            </p:cNvGrpSpPr>
            <p:nvPr/>
          </p:nvGrpSpPr>
          <p:grpSpPr bwMode="auto">
            <a:xfrm>
              <a:off x="3493" y="2684"/>
              <a:ext cx="508" cy="230"/>
              <a:chOff x="2729" y="1640"/>
              <a:chExt cx="508" cy="230"/>
            </a:xfrm>
          </p:grpSpPr>
          <p:grpSp>
            <p:nvGrpSpPr>
              <p:cNvPr id="66" name="Group 78"/>
              <p:cNvGrpSpPr>
                <a:grpSpLocks/>
              </p:cNvGrpSpPr>
              <p:nvPr/>
            </p:nvGrpSpPr>
            <p:grpSpPr bwMode="auto">
              <a:xfrm>
                <a:off x="2729" y="1640"/>
                <a:ext cx="508" cy="230"/>
                <a:chOff x="2729" y="1640"/>
                <a:chExt cx="508" cy="230"/>
              </a:xfrm>
            </p:grpSpPr>
            <p:sp>
              <p:nvSpPr>
                <p:cNvPr id="68" name="Oval 79"/>
                <p:cNvSpPr>
                  <a:spLocks noChangeArrowheads="1"/>
                </p:cNvSpPr>
                <p:nvPr/>
              </p:nvSpPr>
              <p:spPr bwMode="auto">
                <a:xfrm>
                  <a:off x="2729" y="1640"/>
                  <a:ext cx="248" cy="230"/>
                </a:xfrm>
                <a:prstGeom prst="ellipse">
                  <a:avLst/>
                </a:prstGeom>
                <a:solidFill>
                  <a:srgbClr val="FFFFFF"/>
                </a:solidFill>
                <a:ln w="12700">
                  <a:solidFill>
                    <a:srgbClr val="0000FF"/>
                  </a:solidFill>
                  <a:round/>
                  <a:headEnd/>
                  <a:tailEnd/>
                </a:ln>
              </p:spPr>
              <p:txBody>
                <a:bodyPr/>
                <a:lstStyle>
                  <a:lvl1pPr eaLnBrk="0" hangingPunct="0">
                    <a:spcBef>
                      <a:spcPct val="20000"/>
                    </a:spcBef>
                    <a:buClr>
                      <a:schemeClr val="accent2"/>
                    </a:buClr>
                    <a:buFont typeface="Wingdings" pitchFamily="2" charset="2"/>
                    <a:buChar char="w"/>
                    <a:defRPr sz="3200">
                      <a:solidFill>
                        <a:schemeClr val="tx1"/>
                      </a:solidFill>
                      <a:latin typeface="Times New Roman" charset="0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55000"/>
                    <a:buFont typeface="Wingdings" pitchFamily="2" charset="2"/>
                    <a:buChar char="n"/>
                    <a:defRPr sz="2800">
                      <a:solidFill>
                        <a:schemeClr val="tx1"/>
                      </a:solidFill>
                      <a:latin typeface="Times New Roman" charset="0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65000"/>
                    <a:buFont typeface="Wingdings" pitchFamily="2" charset="2"/>
                    <a:buChar char="l"/>
                    <a:defRPr sz="2400">
                      <a:solidFill>
                        <a:schemeClr val="tx1"/>
                      </a:solidFill>
                      <a:latin typeface="Times New Roman" charset="0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5000"/>
                    <a:buFont typeface="Wingdings" pitchFamily="2" charset="2"/>
                    <a:buChar char="w"/>
                    <a:defRPr sz="2000">
                      <a:solidFill>
                        <a:schemeClr val="tx1"/>
                      </a:solidFill>
                      <a:latin typeface="Times New Roman" charset="0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accent2"/>
                    </a:buClr>
                    <a:buSzPct val="80000"/>
                    <a:buFont typeface="Wingdings" pitchFamily="2" charset="2"/>
                    <a:buChar char="§"/>
                    <a:defRPr>
                      <a:solidFill>
                        <a:schemeClr val="tx1"/>
                      </a:solidFill>
                      <a:latin typeface="Times New Roman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fi-FI" altLang="fi-FI" sz="2400"/>
                </a:p>
              </p:txBody>
            </p:sp>
            <p:sp>
              <p:nvSpPr>
                <p:cNvPr id="69" name="Line 80"/>
                <p:cNvSpPr>
                  <a:spLocks noChangeShapeType="1"/>
                </p:cNvSpPr>
                <p:nvPr/>
              </p:nvSpPr>
              <p:spPr bwMode="auto">
                <a:xfrm flipV="1">
                  <a:off x="2982" y="1759"/>
                  <a:ext cx="255" cy="0"/>
                </a:xfrm>
                <a:prstGeom prst="line">
                  <a:avLst/>
                </a:prstGeom>
                <a:noFill/>
                <a:ln w="9525">
                  <a:solidFill>
                    <a:srgbClr val="FF0000"/>
                  </a:solidFill>
                  <a:round/>
                  <a:headEnd/>
                  <a:tailEnd type="stealth" w="sm" len="med"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70" name="Line 81"/>
                <p:cNvSpPr>
                  <a:spLocks noChangeShapeType="1"/>
                </p:cNvSpPr>
                <p:nvPr/>
              </p:nvSpPr>
              <p:spPr bwMode="auto">
                <a:xfrm>
                  <a:off x="2803" y="1763"/>
                  <a:ext cx="94" cy="0"/>
                </a:xfrm>
                <a:prstGeom prst="line">
                  <a:avLst/>
                </a:prstGeom>
                <a:noFill/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67" name="Line 82"/>
              <p:cNvSpPr>
                <a:spLocks noChangeShapeType="1"/>
              </p:cNvSpPr>
              <p:nvPr/>
            </p:nvSpPr>
            <p:spPr bwMode="auto">
              <a:xfrm rot="5400000">
                <a:off x="2803" y="1759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33" name="Rectangle 3"/>
          <p:cNvSpPr txBox="1">
            <a:spLocks noChangeArrowheads="1"/>
          </p:cNvSpPr>
          <p:nvPr/>
        </p:nvSpPr>
        <p:spPr>
          <a:xfrm>
            <a:off x="657176" y="1339924"/>
            <a:ext cx="5561112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Wingdings" pitchFamily="2" charset="2"/>
              <a:buNone/>
            </a:pPr>
            <a:r>
              <a:rPr lang="fi-FI" altLang="fi-FI" sz="1800" smtClean="0">
                <a:latin typeface="Arial" panose="020B0604020202020204" pitchFamily="34" charset="0"/>
                <a:cs typeface="Arial" panose="020B0604020202020204" pitchFamily="34" charset="0"/>
              </a:rPr>
              <a:t>Aiheuttajina positiiviset ja negatiiviset ionit: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416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33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DE3F6-2DE8-49E8-899E-07578C74E947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27.9.2018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1377256" y="5117876"/>
            <a:ext cx="4824536" cy="291931"/>
          </a:xfrm>
        </p:spPr>
        <p:txBody>
          <a:bodyPr/>
          <a:lstStyle/>
          <a:p>
            <a:r>
              <a:rPr lang="fi-FI" smtClean="0"/>
              <a:t>Vaasan yliopisto | Sähkötekniikka | SATE2180 Virta, virtatiheys ja johteet</a:t>
            </a:r>
            <a:endParaRPr lang="en-US" dirty="0"/>
          </a:p>
        </p:txBody>
      </p:sp>
      <p:sp>
        <p:nvSpPr>
          <p:cNvPr id="8" name="Title 3"/>
          <p:cNvSpPr>
            <a:spLocks noGrp="1"/>
          </p:cNvSpPr>
          <p:nvPr>
            <p:ph type="title"/>
          </p:nvPr>
        </p:nvSpPr>
        <p:spPr>
          <a:xfrm>
            <a:off x="396955" y="219584"/>
            <a:ext cx="5228773" cy="913871"/>
          </a:xfrm>
        </p:spPr>
        <p:txBody>
          <a:bodyPr>
            <a:normAutofit/>
          </a:bodyPr>
          <a:lstStyle/>
          <a:p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Johtavuus </a:t>
            </a:r>
            <a:r>
              <a:rPr lang="fi-FI" altLang="fi-FI" i="1" dirty="0" smtClean="0">
                <a:latin typeface="Symbol" panose="05050102010706020507" pitchFamily="18" charset="2"/>
                <a:cs typeface="Arial" panose="020B0604020202020204" pitchFamily="34" charset="0"/>
              </a:rPr>
              <a:t>s</a:t>
            </a:r>
            <a:r>
              <a:rPr lang="fi-FI" altLang="fi-FI" dirty="0" smtClean="0">
                <a:latin typeface="Arial" panose="020B0604020202020204" pitchFamily="34" charset="0"/>
                <a:cs typeface="Arial" panose="020B0604020202020204" pitchFamily="34" charset="0"/>
              </a:rPr>
              <a:t> johteissa</a:t>
            </a:r>
            <a:endParaRPr lang="en-US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" name="Picture 4" descr="C:\Users\JTAPAN\Desktop\MUUT PROJEKTIT\UVA PREZI &amp; PP\UVA_PP_yläkolmiot_GIF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479" y="293340"/>
            <a:ext cx="1954530" cy="408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" name="Rectangle 3"/>
          <p:cNvSpPr txBox="1">
            <a:spLocks noChangeArrowheads="1"/>
          </p:cNvSpPr>
          <p:nvPr/>
        </p:nvSpPr>
        <p:spPr>
          <a:xfrm>
            <a:off x="1197236" y="1195908"/>
            <a:ext cx="3276364" cy="609600"/>
          </a:xfrm>
          <a:prstGeom prst="rect">
            <a:avLst/>
          </a:prstGeom>
          <a:noFill/>
        </p:spPr>
        <p:txBody>
          <a:bodyPr vert="horz" lIns="82598" tIns="41299" rIns="82598" bIns="41299" rtlCol="0">
            <a:normAutofit/>
          </a:bodyPr>
          <a:lstStyle>
            <a:lvl1pPr marL="309742" indent="-309742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71107" indent="-258118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32472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5461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58449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1438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684427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097416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510404" indent="-206494" algn="l" defTabSz="825978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fi-FI" altLang="fi-FI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Aiheuttajina valenssielektronit:</a:t>
            </a:r>
            <a:endParaRPr lang="fi-FI" altLang="fi-FI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4491003"/>
              </p:ext>
            </p:extLst>
          </p:nvPr>
        </p:nvGraphicFramePr>
        <p:xfrm>
          <a:off x="2970213" y="4541812"/>
          <a:ext cx="1141412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77" name="Equation" r:id="rId6" imgW="431640" imgH="177480" progId="Equation.DSMT4">
                  <p:embed/>
                </p:oleObj>
              </mc:Choice>
              <mc:Fallback>
                <p:oleObj name="Equation" r:id="rId6" imgW="431640" imgH="177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0213" y="4541812"/>
                        <a:ext cx="1141412" cy="469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" name="Freeform 11"/>
          <p:cNvSpPr>
            <a:spLocks/>
          </p:cNvSpPr>
          <p:nvPr/>
        </p:nvSpPr>
        <p:spPr bwMode="auto">
          <a:xfrm>
            <a:off x="1831132" y="1991072"/>
            <a:ext cx="4119562" cy="2360612"/>
          </a:xfrm>
          <a:custGeom>
            <a:avLst/>
            <a:gdLst>
              <a:gd name="T0" fmla="*/ 2147483647 w 193"/>
              <a:gd name="T1" fmla="*/ 2147483647 h 97"/>
              <a:gd name="T2" fmla="*/ 2147483647 w 193"/>
              <a:gd name="T3" fmla="*/ 0 h 97"/>
              <a:gd name="T4" fmla="*/ 2147483647 w 193"/>
              <a:gd name="T5" fmla="*/ 2147483647 h 97"/>
              <a:gd name="T6" fmla="*/ 2147483647 w 193"/>
              <a:gd name="T7" fmla="*/ 2147483647 h 97"/>
              <a:gd name="T8" fmla="*/ 2147483647 w 193"/>
              <a:gd name="T9" fmla="*/ 2147483647 h 97"/>
              <a:gd name="T10" fmla="*/ 2147483647 w 193"/>
              <a:gd name="T11" fmla="*/ 2147483647 h 97"/>
              <a:gd name="T12" fmla="*/ 2147483647 w 193"/>
              <a:gd name="T13" fmla="*/ 2147483647 h 97"/>
              <a:gd name="T14" fmla="*/ 2147483647 w 193"/>
              <a:gd name="T15" fmla="*/ 2147483647 h 97"/>
              <a:gd name="T16" fmla="*/ 2147483647 w 193"/>
              <a:gd name="T17" fmla="*/ 2147483647 h 97"/>
              <a:gd name="T18" fmla="*/ 2147483647 w 193"/>
              <a:gd name="T19" fmla="*/ 2147483647 h 97"/>
              <a:gd name="T20" fmla="*/ 2147483647 w 193"/>
              <a:gd name="T21" fmla="*/ 2147483647 h 97"/>
              <a:gd name="T22" fmla="*/ 2147483647 w 193"/>
              <a:gd name="T23" fmla="*/ 2147483647 h 97"/>
              <a:gd name="T24" fmla="*/ 2147483647 w 193"/>
              <a:gd name="T25" fmla="*/ 2147483647 h 97"/>
              <a:gd name="T26" fmla="*/ 2147483647 w 193"/>
              <a:gd name="T27" fmla="*/ 2147483647 h 97"/>
              <a:gd name="T28" fmla="*/ 2147483647 w 193"/>
              <a:gd name="T29" fmla="*/ 2147483647 h 97"/>
              <a:gd name="T30" fmla="*/ 2147483647 w 193"/>
              <a:gd name="T31" fmla="*/ 2147483647 h 97"/>
              <a:gd name="T32" fmla="*/ 0 w 193"/>
              <a:gd name="T33" fmla="*/ 2147483647 h 97"/>
              <a:gd name="T34" fmla="*/ 2147483647 w 193"/>
              <a:gd name="T35" fmla="*/ 2147483647 h 97"/>
              <a:gd name="T36" fmla="*/ 0 w 193"/>
              <a:gd name="T37" fmla="*/ 2147483647 h 97"/>
              <a:gd name="T38" fmla="*/ 2147483647 w 193"/>
              <a:gd name="T39" fmla="*/ 2147483647 h 97"/>
              <a:gd name="T40" fmla="*/ 2147483647 w 193"/>
              <a:gd name="T41" fmla="*/ 2147483647 h 97"/>
              <a:gd name="T42" fmla="*/ 0 w 193"/>
              <a:gd name="T43" fmla="*/ 2147483647 h 97"/>
              <a:gd name="T44" fmla="*/ 2147483647 w 193"/>
              <a:gd name="T45" fmla="*/ 2147483647 h 97"/>
              <a:gd name="T46" fmla="*/ 2147483647 w 193"/>
              <a:gd name="T47" fmla="*/ 2147483647 h 97"/>
              <a:gd name="T48" fmla="*/ 2147483647 w 193"/>
              <a:gd name="T49" fmla="*/ 2147483647 h 97"/>
              <a:gd name="T50" fmla="*/ 2147483647 w 193"/>
              <a:gd name="T51" fmla="*/ 2147483647 h 97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93" h="97">
                <a:moveTo>
                  <a:pt x="20" y="3"/>
                </a:moveTo>
                <a:cubicBezTo>
                  <a:pt x="24" y="4"/>
                  <a:pt x="26" y="2"/>
                  <a:pt x="30" y="0"/>
                </a:cubicBezTo>
                <a:cubicBezTo>
                  <a:pt x="36" y="1"/>
                  <a:pt x="40" y="4"/>
                  <a:pt x="46" y="5"/>
                </a:cubicBezTo>
                <a:cubicBezTo>
                  <a:pt x="55" y="5"/>
                  <a:pt x="65" y="5"/>
                  <a:pt x="74" y="4"/>
                </a:cubicBezTo>
                <a:cubicBezTo>
                  <a:pt x="76" y="4"/>
                  <a:pt x="80" y="2"/>
                  <a:pt x="80" y="2"/>
                </a:cubicBezTo>
                <a:cubicBezTo>
                  <a:pt x="158" y="4"/>
                  <a:pt x="92" y="2"/>
                  <a:pt x="132" y="4"/>
                </a:cubicBezTo>
                <a:cubicBezTo>
                  <a:pt x="145" y="5"/>
                  <a:pt x="171" y="6"/>
                  <a:pt x="171" y="6"/>
                </a:cubicBezTo>
                <a:cubicBezTo>
                  <a:pt x="176" y="8"/>
                  <a:pt x="180" y="8"/>
                  <a:pt x="184" y="11"/>
                </a:cubicBezTo>
                <a:cubicBezTo>
                  <a:pt x="186" y="18"/>
                  <a:pt x="187" y="16"/>
                  <a:pt x="185" y="24"/>
                </a:cubicBezTo>
                <a:cubicBezTo>
                  <a:pt x="185" y="26"/>
                  <a:pt x="183" y="30"/>
                  <a:pt x="183" y="30"/>
                </a:cubicBezTo>
                <a:cubicBezTo>
                  <a:pt x="184" y="37"/>
                  <a:pt x="182" y="42"/>
                  <a:pt x="189" y="44"/>
                </a:cubicBezTo>
                <a:cubicBezTo>
                  <a:pt x="193" y="50"/>
                  <a:pt x="192" y="49"/>
                  <a:pt x="188" y="56"/>
                </a:cubicBezTo>
                <a:cubicBezTo>
                  <a:pt x="187" y="58"/>
                  <a:pt x="184" y="62"/>
                  <a:pt x="184" y="62"/>
                </a:cubicBezTo>
                <a:cubicBezTo>
                  <a:pt x="184" y="68"/>
                  <a:pt x="187" y="81"/>
                  <a:pt x="187" y="81"/>
                </a:cubicBezTo>
                <a:cubicBezTo>
                  <a:pt x="185" y="91"/>
                  <a:pt x="170" y="95"/>
                  <a:pt x="161" y="97"/>
                </a:cubicBezTo>
                <a:cubicBezTo>
                  <a:pt x="152" y="96"/>
                  <a:pt x="145" y="94"/>
                  <a:pt x="136" y="92"/>
                </a:cubicBezTo>
                <a:cubicBezTo>
                  <a:pt x="90" y="94"/>
                  <a:pt x="46" y="94"/>
                  <a:pt x="0" y="93"/>
                </a:cubicBezTo>
                <a:cubicBezTo>
                  <a:pt x="1" y="86"/>
                  <a:pt x="1" y="83"/>
                  <a:pt x="6" y="78"/>
                </a:cubicBezTo>
                <a:cubicBezTo>
                  <a:pt x="5" y="68"/>
                  <a:pt x="3" y="66"/>
                  <a:pt x="0" y="57"/>
                </a:cubicBezTo>
                <a:cubicBezTo>
                  <a:pt x="1" y="52"/>
                  <a:pt x="4" y="46"/>
                  <a:pt x="7" y="41"/>
                </a:cubicBezTo>
                <a:cubicBezTo>
                  <a:pt x="6" y="37"/>
                  <a:pt x="4" y="34"/>
                  <a:pt x="2" y="31"/>
                </a:cubicBezTo>
                <a:cubicBezTo>
                  <a:pt x="1" y="29"/>
                  <a:pt x="0" y="25"/>
                  <a:pt x="0" y="25"/>
                </a:cubicBezTo>
                <a:cubicBezTo>
                  <a:pt x="2" y="20"/>
                  <a:pt x="5" y="21"/>
                  <a:pt x="10" y="20"/>
                </a:cubicBezTo>
                <a:cubicBezTo>
                  <a:pt x="12" y="18"/>
                  <a:pt x="14" y="18"/>
                  <a:pt x="15" y="15"/>
                </a:cubicBezTo>
                <a:cubicBezTo>
                  <a:pt x="16" y="12"/>
                  <a:pt x="14" y="7"/>
                  <a:pt x="17" y="7"/>
                </a:cubicBezTo>
                <a:cubicBezTo>
                  <a:pt x="24" y="6"/>
                  <a:pt x="24" y="7"/>
                  <a:pt x="20" y="3"/>
                </a:cubicBezTo>
                <a:close/>
              </a:path>
            </a:pathLst>
          </a:custGeom>
          <a:gradFill rotWithShape="1">
            <a:gsLst>
              <a:gs pos="0">
                <a:srgbClr val="767676"/>
              </a:gs>
              <a:gs pos="100000">
                <a:srgbClr val="FFFFFF"/>
              </a:gs>
            </a:gsLst>
            <a:lin ang="0" scaled="1"/>
          </a:gra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74" name="Group 69"/>
          <p:cNvGrpSpPr>
            <a:grpSpLocks/>
          </p:cNvGrpSpPr>
          <p:nvPr/>
        </p:nvGrpSpPr>
        <p:grpSpPr bwMode="auto">
          <a:xfrm>
            <a:off x="940544" y="2405409"/>
            <a:ext cx="1381125" cy="1508125"/>
            <a:chOff x="1392" y="2178"/>
            <a:chExt cx="870" cy="950"/>
          </a:xfrm>
        </p:grpSpPr>
        <p:sp>
          <p:nvSpPr>
            <p:cNvPr id="75" name="Line 16"/>
            <p:cNvSpPr>
              <a:spLocks noChangeShapeType="1"/>
            </p:cNvSpPr>
            <p:nvPr/>
          </p:nvSpPr>
          <p:spPr bwMode="auto">
            <a:xfrm>
              <a:off x="1684" y="2178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6" name="Line 18"/>
            <p:cNvSpPr>
              <a:spLocks noChangeShapeType="1"/>
            </p:cNvSpPr>
            <p:nvPr/>
          </p:nvSpPr>
          <p:spPr bwMode="auto">
            <a:xfrm>
              <a:off x="1711" y="2653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7" name="Line 20"/>
            <p:cNvSpPr>
              <a:spLocks noChangeShapeType="1"/>
            </p:cNvSpPr>
            <p:nvPr/>
          </p:nvSpPr>
          <p:spPr bwMode="auto">
            <a:xfrm>
              <a:off x="1724" y="3128"/>
              <a:ext cx="538" cy="0"/>
            </a:xfrm>
            <a:prstGeom prst="line">
              <a:avLst/>
            </a:prstGeom>
            <a:noFill/>
            <a:ln w="28575">
              <a:solidFill>
                <a:srgbClr val="008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8" name="Text Box 22"/>
            <p:cNvSpPr txBox="1">
              <a:spLocks noChangeArrowheads="1"/>
            </p:cNvSpPr>
            <p:nvPr/>
          </p:nvSpPr>
          <p:spPr bwMode="auto">
            <a:xfrm>
              <a:off x="1392" y="2673"/>
              <a:ext cx="215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008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</a:t>
              </a:r>
            </a:p>
          </p:txBody>
        </p:sp>
      </p:grpSp>
      <p:grpSp>
        <p:nvGrpSpPr>
          <p:cNvPr id="79" name="Group 72"/>
          <p:cNvGrpSpPr>
            <a:grpSpLocks/>
          </p:cNvGrpSpPr>
          <p:nvPr/>
        </p:nvGrpSpPr>
        <p:grpSpPr bwMode="auto">
          <a:xfrm>
            <a:off x="891332" y="2648297"/>
            <a:ext cx="1409700" cy="900112"/>
            <a:chOff x="1361" y="2331"/>
            <a:chExt cx="888" cy="567"/>
          </a:xfrm>
        </p:grpSpPr>
        <p:sp>
          <p:nvSpPr>
            <p:cNvPr id="80" name="Line 17"/>
            <p:cNvSpPr>
              <a:spLocks noChangeShapeType="1"/>
            </p:cNvSpPr>
            <p:nvPr/>
          </p:nvSpPr>
          <p:spPr bwMode="auto">
            <a:xfrm>
              <a:off x="1711" y="2423"/>
              <a:ext cx="5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1" name="Line 19"/>
            <p:cNvSpPr>
              <a:spLocks noChangeShapeType="1"/>
            </p:cNvSpPr>
            <p:nvPr/>
          </p:nvSpPr>
          <p:spPr bwMode="auto">
            <a:xfrm>
              <a:off x="1711" y="2898"/>
              <a:ext cx="538" cy="0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stealth" w="lg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82" name="Text Box 21"/>
            <p:cNvSpPr txBox="1">
              <a:spLocks noChangeArrowheads="1"/>
            </p:cNvSpPr>
            <p:nvPr/>
          </p:nvSpPr>
          <p:spPr bwMode="auto">
            <a:xfrm>
              <a:off x="1361" y="2331"/>
              <a:ext cx="215" cy="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spcBef>
                  <a:spcPct val="20000"/>
                </a:spcBef>
                <a:buClr>
                  <a:schemeClr val="accent2"/>
                </a:buClr>
                <a:buFont typeface="Wingdings" pitchFamily="2" charset="2"/>
                <a:buChar char="w"/>
                <a:defRPr sz="3200">
                  <a:solidFill>
                    <a:schemeClr val="tx1"/>
                  </a:solidFill>
                  <a:latin typeface="Times New Roman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2"/>
                </a:buClr>
                <a:buSzPct val="55000"/>
                <a:buFont typeface="Wingdings" pitchFamily="2" charset="2"/>
                <a:buChar char="n"/>
                <a:defRPr sz="2800">
                  <a:solidFill>
                    <a:schemeClr val="tx1"/>
                  </a:solidFill>
                  <a:latin typeface="Times New Roman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65000"/>
                <a:buFont typeface="Wingdings" pitchFamily="2" charset="2"/>
                <a:buChar char="l"/>
                <a:defRPr sz="2400">
                  <a:solidFill>
                    <a:schemeClr val="tx1"/>
                  </a:solidFill>
                  <a:latin typeface="Times New Roman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5000"/>
                <a:buFont typeface="Wingdings" pitchFamily="2" charset="2"/>
                <a:buChar char="w"/>
                <a:defRPr sz="2000">
                  <a:solidFill>
                    <a:schemeClr val="tx1"/>
                  </a:solidFill>
                  <a:latin typeface="Times New Roman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2"/>
                </a:buClr>
                <a:buSzPct val="80000"/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imes New Roman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fi-FI" sz="2400" b="1" i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J</a:t>
              </a:r>
              <a:endParaRPr lang="en-US" altLang="fi-FI" sz="2400" b="1" i="1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83" name="Group 70"/>
          <p:cNvGrpSpPr>
            <a:grpSpLocks/>
          </p:cNvGrpSpPr>
          <p:nvPr/>
        </p:nvGrpSpPr>
        <p:grpSpPr bwMode="auto">
          <a:xfrm>
            <a:off x="2620119" y="2332384"/>
            <a:ext cx="2830513" cy="1824038"/>
            <a:chOff x="2450" y="2132"/>
            <a:chExt cx="1783" cy="1149"/>
          </a:xfrm>
        </p:grpSpPr>
        <p:grpSp>
          <p:nvGrpSpPr>
            <p:cNvPr id="84" name="Group 12"/>
            <p:cNvGrpSpPr>
              <a:grpSpLocks/>
            </p:cNvGrpSpPr>
            <p:nvPr/>
          </p:nvGrpSpPr>
          <p:grpSpPr bwMode="auto">
            <a:xfrm>
              <a:off x="2450" y="2132"/>
              <a:ext cx="503" cy="230"/>
              <a:chOff x="2450" y="2132"/>
              <a:chExt cx="503" cy="230"/>
            </a:xfrm>
          </p:grpSpPr>
          <p:sp>
            <p:nvSpPr>
              <p:cNvPr id="136" name="Oval 13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37" name="Line 14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8" name="Line 15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5" name="Group 23"/>
            <p:cNvGrpSpPr>
              <a:grpSpLocks/>
            </p:cNvGrpSpPr>
            <p:nvPr/>
          </p:nvGrpSpPr>
          <p:grpSpPr bwMode="auto">
            <a:xfrm>
              <a:off x="2478" y="2884"/>
              <a:ext cx="503" cy="230"/>
              <a:chOff x="2450" y="2132"/>
              <a:chExt cx="503" cy="230"/>
            </a:xfrm>
          </p:grpSpPr>
          <p:sp>
            <p:nvSpPr>
              <p:cNvPr id="110" name="Oval 24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34" name="Line 25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5" name="Line 26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6" name="Group 27"/>
            <p:cNvGrpSpPr>
              <a:grpSpLocks/>
            </p:cNvGrpSpPr>
            <p:nvPr/>
          </p:nvGrpSpPr>
          <p:grpSpPr bwMode="auto">
            <a:xfrm>
              <a:off x="3718" y="2360"/>
              <a:ext cx="503" cy="230"/>
              <a:chOff x="2450" y="2132"/>
              <a:chExt cx="503" cy="230"/>
            </a:xfrm>
          </p:grpSpPr>
          <p:sp>
            <p:nvSpPr>
              <p:cNvPr id="107" name="Oval 28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8" name="Line 29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9" name="Line 30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7" name="Group 31"/>
            <p:cNvGrpSpPr>
              <a:grpSpLocks/>
            </p:cNvGrpSpPr>
            <p:nvPr/>
          </p:nvGrpSpPr>
          <p:grpSpPr bwMode="auto">
            <a:xfrm>
              <a:off x="3730" y="2980"/>
              <a:ext cx="503" cy="230"/>
              <a:chOff x="2450" y="2132"/>
              <a:chExt cx="503" cy="230"/>
            </a:xfrm>
          </p:grpSpPr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5" name="Line 33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6" name="Line 34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8" name="Group 53"/>
            <p:cNvGrpSpPr>
              <a:grpSpLocks/>
            </p:cNvGrpSpPr>
            <p:nvPr/>
          </p:nvGrpSpPr>
          <p:grpSpPr bwMode="auto">
            <a:xfrm>
              <a:off x="2826" y="2520"/>
              <a:ext cx="503" cy="230"/>
              <a:chOff x="2450" y="2132"/>
              <a:chExt cx="503" cy="230"/>
            </a:xfrm>
          </p:grpSpPr>
          <p:sp>
            <p:nvSpPr>
              <p:cNvPr id="101" name="Oval 54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102" name="Line 55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3" name="Line 56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89" name="Group 57"/>
            <p:cNvGrpSpPr>
              <a:grpSpLocks/>
            </p:cNvGrpSpPr>
            <p:nvPr/>
          </p:nvGrpSpPr>
          <p:grpSpPr bwMode="auto">
            <a:xfrm>
              <a:off x="3266" y="2163"/>
              <a:ext cx="503" cy="230"/>
              <a:chOff x="2450" y="2132"/>
              <a:chExt cx="503" cy="230"/>
            </a:xfrm>
          </p:grpSpPr>
          <p:sp>
            <p:nvSpPr>
              <p:cNvPr id="98" name="Oval 58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9" name="Line 59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Line 60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0" name="Group 61"/>
            <p:cNvGrpSpPr>
              <a:grpSpLocks/>
            </p:cNvGrpSpPr>
            <p:nvPr/>
          </p:nvGrpSpPr>
          <p:grpSpPr bwMode="auto">
            <a:xfrm>
              <a:off x="3512" y="2694"/>
              <a:ext cx="503" cy="230"/>
              <a:chOff x="2450" y="2132"/>
              <a:chExt cx="503" cy="230"/>
            </a:xfrm>
          </p:grpSpPr>
          <p:sp>
            <p:nvSpPr>
              <p:cNvPr id="95" name="Oval 62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6" name="Line 63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Line 64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91" name="Group 65"/>
            <p:cNvGrpSpPr>
              <a:grpSpLocks/>
            </p:cNvGrpSpPr>
            <p:nvPr/>
          </p:nvGrpSpPr>
          <p:grpSpPr bwMode="auto">
            <a:xfrm>
              <a:off x="3037" y="3051"/>
              <a:ext cx="503" cy="230"/>
              <a:chOff x="2450" y="2132"/>
              <a:chExt cx="503" cy="230"/>
            </a:xfrm>
          </p:grpSpPr>
          <p:sp>
            <p:nvSpPr>
              <p:cNvPr id="92" name="Oval 66"/>
              <p:cNvSpPr>
                <a:spLocks noChangeArrowheads="1"/>
              </p:cNvSpPr>
              <p:nvPr/>
            </p:nvSpPr>
            <p:spPr bwMode="auto">
              <a:xfrm>
                <a:off x="2705" y="2132"/>
                <a:ext cx="248" cy="230"/>
              </a:xfrm>
              <a:prstGeom prst="ellipse">
                <a:avLst/>
              </a:prstGeom>
              <a:solidFill>
                <a:srgbClr val="FFFFFF"/>
              </a:solidFill>
              <a:ln w="127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/>
              <a:lstStyle>
                <a:lvl1pPr eaLnBrk="0" hangingPunct="0">
                  <a:spcBef>
                    <a:spcPct val="20000"/>
                  </a:spcBef>
                  <a:buClr>
                    <a:schemeClr val="accent2"/>
                  </a:buClr>
                  <a:buFont typeface="Wingdings" pitchFamily="2" charset="2"/>
                  <a:buChar char="w"/>
                  <a:defRPr sz="3200">
                    <a:solidFill>
                      <a:schemeClr val="tx1"/>
                    </a:solidFill>
                    <a:latin typeface="Times New Roman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Clr>
                    <a:schemeClr val="accent2"/>
                  </a:buClr>
                  <a:buSzPct val="55000"/>
                  <a:buFont typeface="Wingdings" pitchFamily="2" charset="2"/>
                  <a:buChar char="n"/>
                  <a:defRPr sz="2800">
                    <a:solidFill>
                      <a:schemeClr val="tx1"/>
                    </a:solidFill>
                    <a:latin typeface="Times New Roman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65000"/>
                  <a:buFont typeface="Wingdings" pitchFamily="2" charset="2"/>
                  <a:buChar char="l"/>
                  <a:defRPr sz="2400">
                    <a:solidFill>
                      <a:schemeClr val="tx1"/>
                    </a:solidFill>
                    <a:latin typeface="Times New Roman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5000"/>
                  <a:buFont typeface="Wingdings" pitchFamily="2" charset="2"/>
                  <a:buChar char="w"/>
                  <a:defRPr sz="2000">
                    <a:solidFill>
                      <a:schemeClr val="tx1"/>
                    </a:solidFill>
                    <a:latin typeface="Times New Roman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accent2"/>
                  </a:buClr>
                  <a:buSzPct val="80000"/>
                  <a:buFont typeface="Wingdings" pitchFamily="2" charset="2"/>
                  <a:buChar char="§"/>
                  <a:defRPr>
                    <a:solidFill>
                      <a:schemeClr val="tx1"/>
                    </a:solidFill>
                    <a:latin typeface="Times New Roman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fi-FI" altLang="fi-FI" sz="2400"/>
              </a:p>
            </p:txBody>
          </p:sp>
          <p:sp>
            <p:nvSpPr>
              <p:cNvPr id="93" name="Line 67"/>
              <p:cNvSpPr>
                <a:spLocks noChangeShapeType="1"/>
              </p:cNvSpPr>
              <p:nvPr/>
            </p:nvSpPr>
            <p:spPr bwMode="auto">
              <a:xfrm flipH="1" flipV="1">
                <a:off x="2450" y="2255"/>
                <a:ext cx="255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 type="stealth" w="sm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Line 68"/>
              <p:cNvSpPr>
                <a:spLocks noChangeShapeType="1"/>
              </p:cNvSpPr>
              <p:nvPr/>
            </p:nvSpPr>
            <p:spPr bwMode="auto">
              <a:xfrm>
                <a:off x="2779" y="2255"/>
                <a:ext cx="94" cy="0"/>
              </a:xfrm>
              <a:prstGeom prst="line">
                <a:avLst/>
              </a:prstGeom>
              <a:noFill/>
              <a:ln w="12700">
                <a:solidFill>
                  <a:srgbClr val="0000FF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83105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 build="p" autoUpdateAnimBg="0"/>
      <p:bldP spid="73" grpId="0" animBg="1"/>
    </p:bldLst>
  </p:timing>
</p:sld>
</file>

<file path=ppt/theme/theme1.xml><?xml version="1.0" encoding="utf-8"?>
<a:theme xmlns:a="http://schemas.openxmlformats.org/drawingml/2006/main" name="yleispohja">
  <a:themeElements>
    <a:clrScheme name="UVA THEME 1">
      <a:dk1>
        <a:srgbClr val="000000"/>
      </a:dk1>
      <a:lt1>
        <a:srgbClr val="FFFFFF"/>
      </a:lt1>
      <a:dk2>
        <a:srgbClr val="F6A500"/>
      </a:dk2>
      <a:lt2>
        <a:srgbClr val="FFD900"/>
      </a:lt2>
      <a:accent1>
        <a:srgbClr val="7A7C7F"/>
      </a:accent1>
      <a:accent2>
        <a:srgbClr val="C1431D"/>
      </a:accent2>
      <a:accent3>
        <a:srgbClr val="69A341"/>
      </a:accent3>
      <a:accent4>
        <a:srgbClr val="8F1F76"/>
      </a:accent4>
      <a:accent5>
        <a:srgbClr val="008EC5"/>
      </a:accent5>
      <a:accent6>
        <a:srgbClr val="FCC000"/>
      </a:accent6>
      <a:hlink>
        <a:srgbClr val="0000FF"/>
      </a:hlink>
      <a:folHlink>
        <a:srgbClr val="800080"/>
      </a:folHlink>
    </a:clrScheme>
    <a:fontScheme name="UVA FONTS 1">
      <a:majorFont>
        <a:latin typeface="Lucida Sans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yleispohja</Template>
  <TotalTime>1807</TotalTime>
  <Words>532</Words>
  <Application>Microsoft Office PowerPoint</Application>
  <PresentationFormat>Custom</PresentationFormat>
  <Paragraphs>138</Paragraphs>
  <Slides>17</Slides>
  <Notes>15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9" baseType="lpstr">
      <vt:lpstr>yleispohja</vt:lpstr>
      <vt:lpstr>MathType 6.0 Equation</vt:lpstr>
      <vt:lpstr>SATE2180 Kenttäteorian perusteet Virta, Virtatiheys ja johteet Sähkötekniikka/MV </vt:lpstr>
      <vt:lpstr>Sähkövirta I ja virtatiheys J</vt:lpstr>
      <vt:lpstr>Varaus Q tyhjössä</vt:lpstr>
      <vt:lpstr>Varaus Q nesteessä/kaasussa</vt:lpstr>
      <vt:lpstr>Liikkuvuus m</vt:lpstr>
      <vt:lpstr>Virtatiheys J</vt:lpstr>
      <vt:lpstr>Johdinvirtatiheys J</vt:lpstr>
      <vt:lpstr>Johtavuus s nesteissä ja kaasuissa</vt:lpstr>
      <vt:lpstr>Johtavuus s johteissa</vt:lpstr>
      <vt:lpstr>Johtavuus s puolijohteissa</vt:lpstr>
      <vt:lpstr>Virran I ja virtatiheyden J välinen yhteys</vt:lpstr>
      <vt:lpstr>Kokonaisvirta I johtimessa</vt:lpstr>
      <vt:lpstr>Johtimen resistanssi R virtatiheyden J ollessa vakio</vt:lpstr>
      <vt:lpstr>Johtimen resistanssi R virtatiheyden J ollessa ei-vakio</vt:lpstr>
      <vt:lpstr>Virtatason virtatiheys K (tai JS)</vt:lpstr>
      <vt:lpstr>Virran I jatkuvuusehto</vt:lpstr>
      <vt:lpstr>PowerPoint Presentation</vt:lpstr>
    </vt:vector>
  </TitlesOfParts>
  <Company>University of Vaasa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Esittäjän nimi Esityksen nimi  20.11.2012 Paikka laitoksen nimelle Tiedekunta</dc:title>
  <dc:creator>Maarit</dc:creator>
  <cp:lastModifiedBy>Maarit Vesapuisto</cp:lastModifiedBy>
  <cp:revision>253</cp:revision>
  <cp:lastPrinted>2018-08-22T09:38:22Z</cp:lastPrinted>
  <dcterms:created xsi:type="dcterms:W3CDTF">2018-08-21T07:35:50Z</dcterms:created>
  <dcterms:modified xsi:type="dcterms:W3CDTF">2018-09-27T06:58:19Z</dcterms:modified>
</cp:coreProperties>
</file>