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3" r:id="rId2"/>
    <p:sldId id="261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02" r:id="rId13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27.9.2018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2.wmf"/><Relationship Id="rId5" Type="http://schemas.microsoft.com/office/2007/relationships/hdphoto" Target="../media/hdphoto1.wdp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6.png"/><Relationship Id="rId9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microsoft.com/office/2007/relationships/hdphoto" Target="../media/hdphoto1.wdp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.pn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wmf"/><Relationship Id="rId5" Type="http://schemas.microsoft.com/office/2007/relationships/hdphoto" Target="../media/hdphoto1.wdp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6.png"/><Relationship Id="rId9" Type="http://schemas.openxmlformats.org/officeDocument/2006/relationships/image" Target="../media/image8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microsoft.com/office/2007/relationships/hdphoto" Target="../media/hdphoto1.wdp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6.png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5.wmf"/><Relationship Id="rId5" Type="http://schemas.microsoft.com/office/2007/relationships/hdphoto" Target="../media/hdphoto1.wdp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6.png"/><Relationship Id="rId9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Sähkökentän </a:t>
            </a:r>
            <a:r>
              <a:rPr lang="fi-FI" sz="2400" dirty="0" smtClean="0"/>
              <a:t>rajapintaehdot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44797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ja sähkövuon tiheys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eristeaineiden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rajapinnassa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861922"/>
              </p:ext>
            </p:extLst>
          </p:nvPr>
        </p:nvGraphicFramePr>
        <p:xfrm>
          <a:off x="1597025" y="1723777"/>
          <a:ext cx="32893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3" name="Equation" r:id="rId6" imgW="1422360" imgH="253800" progId="Equation.DSMT4">
                  <p:embed/>
                </p:oleObj>
              </mc:Choice>
              <mc:Fallback>
                <p:oleObj name="Equation" r:id="rId6" imgW="1422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5" y="1723777"/>
                        <a:ext cx="328930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34"/>
          <p:cNvGrpSpPr>
            <a:grpSpLocks/>
          </p:cNvGrpSpPr>
          <p:nvPr/>
        </p:nvGrpSpPr>
        <p:grpSpPr bwMode="auto">
          <a:xfrm>
            <a:off x="4274990" y="4566914"/>
            <a:ext cx="990600" cy="571500"/>
            <a:chOff x="3760" y="3726"/>
            <a:chExt cx="624" cy="360"/>
          </a:xfrm>
        </p:grpSpPr>
        <p:sp>
          <p:nvSpPr>
            <p:cNvPr id="71" name="Line 15"/>
            <p:cNvSpPr>
              <a:spLocks noChangeShapeType="1"/>
            </p:cNvSpPr>
            <p:nvPr/>
          </p:nvSpPr>
          <p:spPr bwMode="auto">
            <a:xfrm flipH="1">
              <a:off x="3760" y="3726"/>
              <a:ext cx="0" cy="24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25"/>
            <p:cNvSpPr txBox="1">
              <a:spLocks noChangeArrowheads="1"/>
            </p:cNvSpPr>
            <p:nvPr/>
          </p:nvSpPr>
          <p:spPr bwMode="auto">
            <a:xfrm>
              <a:off x="3764" y="3815"/>
              <a:ext cx="6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fi-FI" altLang="fi-FI" sz="2400" i="1" baseline="-25000" dirty="0">
                  <a:solidFill>
                    <a:srgbClr val="FF99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FF99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3" name="Freeform 14"/>
          <p:cNvSpPr>
            <a:spLocks/>
          </p:cNvSpPr>
          <p:nvPr/>
        </p:nvSpPr>
        <p:spPr bwMode="auto">
          <a:xfrm>
            <a:off x="2168377" y="3560439"/>
            <a:ext cx="4402138" cy="1030288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5513240" y="4478014"/>
            <a:ext cx="1122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75" name="Freeform 18"/>
          <p:cNvSpPr>
            <a:spLocks/>
          </p:cNvSpPr>
          <p:nvPr/>
        </p:nvSpPr>
        <p:spPr bwMode="auto">
          <a:xfrm>
            <a:off x="2096940" y="3523927"/>
            <a:ext cx="4545012" cy="1031875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DDDDDD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6" name="Group 38"/>
          <p:cNvGrpSpPr>
            <a:grpSpLocks/>
          </p:cNvGrpSpPr>
          <p:nvPr/>
        </p:nvGrpSpPr>
        <p:grpSpPr bwMode="auto">
          <a:xfrm>
            <a:off x="3801915" y="3874764"/>
            <a:ext cx="946150" cy="838200"/>
            <a:chOff x="3462" y="3290"/>
            <a:chExt cx="596" cy="528"/>
          </a:xfrm>
        </p:grpSpPr>
        <p:sp>
          <p:nvSpPr>
            <p:cNvPr id="77" name="AutoShape 17"/>
            <p:cNvSpPr>
              <a:spLocks noChangeArrowheads="1"/>
            </p:cNvSpPr>
            <p:nvPr/>
          </p:nvSpPr>
          <p:spPr bwMode="auto">
            <a:xfrm>
              <a:off x="3462" y="3397"/>
              <a:ext cx="596" cy="42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8" name="AutoShape 19"/>
            <p:cNvSpPr>
              <a:spLocks noChangeArrowheads="1"/>
            </p:cNvSpPr>
            <p:nvPr/>
          </p:nvSpPr>
          <p:spPr bwMode="auto">
            <a:xfrm>
              <a:off x="3462" y="3290"/>
              <a:ext cx="596" cy="35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79" name="Text Box 20"/>
          <p:cNvSpPr txBox="1">
            <a:spLocks noChangeArrowheads="1"/>
          </p:cNvSpPr>
          <p:nvPr/>
        </p:nvSpPr>
        <p:spPr bwMode="auto">
          <a:xfrm>
            <a:off x="5484664" y="3931914"/>
            <a:ext cx="11572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3949552" y="3800152"/>
            <a:ext cx="5445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1" name="Group 37"/>
          <p:cNvGrpSpPr>
            <a:grpSpLocks/>
          </p:cNvGrpSpPr>
          <p:nvPr/>
        </p:nvGrpSpPr>
        <p:grpSpPr bwMode="auto">
          <a:xfrm>
            <a:off x="4282927" y="3101652"/>
            <a:ext cx="693738" cy="895350"/>
            <a:chOff x="3765" y="2803"/>
            <a:chExt cx="437" cy="564"/>
          </a:xfrm>
        </p:grpSpPr>
        <p:sp>
          <p:nvSpPr>
            <p:cNvPr id="82" name="Line 22"/>
            <p:cNvSpPr>
              <a:spLocks noChangeShapeType="1"/>
            </p:cNvSpPr>
            <p:nvPr/>
          </p:nvSpPr>
          <p:spPr bwMode="auto">
            <a:xfrm flipH="1" flipV="1">
              <a:off x="3765" y="2930"/>
              <a:ext cx="0" cy="43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26"/>
            <p:cNvSpPr txBox="1">
              <a:spLocks noChangeArrowheads="1"/>
            </p:cNvSpPr>
            <p:nvPr/>
          </p:nvSpPr>
          <p:spPr bwMode="auto">
            <a:xfrm>
              <a:off x="3769" y="2803"/>
              <a:ext cx="43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aseline="-250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 36"/>
          <p:cNvGrpSpPr>
            <a:grpSpLocks/>
          </p:cNvGrpSpPr>
          <p:nvPr/>
        </p:nvGrpSpPr>
        <p:grpSpPr bwMode="auto">
          <a:xfrm>
            <a:off x="2404915" y="3654102"/>
            <a:ext cx="1565275" cy="360362"/>
            <a:chOff x="2582" y="3151"/>
            <a:chExt cx="986" cy="227"/>
          </a:xfrm>
        </p:grpSpPr>
        <p:sp>
          <p:nvSpPr>
            <p:cNvPr id="85" name="Line 27"/>
            <p:cNvSpPr>
              <a:spLocks noChangeShapeType="1"/>
            </p:cNvSpPr>
            <p:nvPr/>
          </p:nvSpPr>
          <p:spPr bwMode="auto">
            <a:xfrm>
              <a:off x="2963" y="3277"/>
              <a:ext cx="605" cy="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28"/>
            <p:cNvSpPr txBox="1">
              <a:spLocks noChangeArrowheads="1"/>
            </p:cNvSpPr>
            <p:nvPr/>
          </p:nvSpPr>
          <p:spPr bwMode="auto">
            <a:xfrm>
              <a:off x="2582" y="3151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87" name="Group 35"/>
          <p:cNvGrpSpPr>
            <a:grpSpLocks/>
          </p:cNvGrpSpPr>
          <p:nvPr/>
        </p:nvGrpSpPr>
        <p:grpSpPr bwMode="auto">
          <a:xfrm>
            <a:off x="2558902" y="4655814"/>
            <a:ext cx="1395413" cy="360363"/>
            <a:chOff x="2679" y="3782"/>
            <a:chExt cx="879" cy="227"/>
          </a:xfrm>
        </p:grpSpPr>
        <p:sp>
          <p:nvSpPr>
            <p:cNvPr id="88" name="Text Box 29"/>
            <p:cNvSpPr txBox="1">
              <a:spLocks noChangeArrowheads="1"/>
            </p:cNvSpPr>
            <p:nvPr/>
          </p:nvSpPr>
          <p:spPr bwMode="auto">
            <a:xfrm>
              <a:off x="2679" y="3782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9" name="Line 30"/>
            <p:cNvSpPr>
              <a:spLocks noChangeShapeType="1"/>
            </p:cNvSpPr>
            <p:nvPr/>
          </p:nvSpPr>
          <p:spPr bwMode="auto">
            <a:xfrm flipV="1">
              <a:off x="3051" y="3795"/>
              <a:ext cx="507" cy="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" name="Group 33"/>
          <p:cNvGrpSpPr>
            <a:grpSpLocks/>
          </p:cNvGrpSpPr>
          <p:nvPr/>
        </p:nvGrpSpPr>
        <p:grpSpPr bwMode="auto">
          <a:xfrm>
            <a:off x="4459140" y="3514402"/>
            <a:ext cx="1025525" cy="481012"/>
            <a:chOff x="3876" y="3063"/>
            <a:chExt cx="568" cy="303"/>
          </a:xfrm>
        </p:grpSpPr>
        <p:sp>
          <p:nvSpPr>
            <p:cNvPr id="91" name="Line 21"/>
            <p:cNvSpPr>
              <a:spLocks noChangeShapeType="1"/>
            </p:cNvSpPr>
            <p:nvPr/>
          </p:nvSpPr>
          <p:spPr bwMode="auto">
            <a:xfrm flipH="1" flipV="1">
              <a:off x="3885" y="3114"/>
              <a:ext cx="0" cy="241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32"/>
            <p:cNvSpPr txBox="1">
              <a:spLocks noChangeArrowheads="1"/>
            </p:cNvSpPr>
            <p:nvPr/>
          </p:nvSpPr>
          <p:spPr bwMode="auto">
            <a:xfrm>
              <a:off x="3876" y="3063"/>
              <a:ext cx="5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fi-FI" altLang="fi-FI" sz="2400" i="1" baseline="-25000" dirty="0">
                  <a:solidFill>
                    <a:srgbClr val="CC66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CC66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3" name="Group 5"/>
          <p:cNvGrpSpPr>
            <a:grpSpLocks/>
          </p:cNvGrpSpPr>
          <p:nvPr/>
        </p:nvGrpSpPr>
        <p:grpSpPr bwMode="auto">
          <a:xfrm>
            <a:off x="4740127" y="3952552"/>
            <a:ext cx="1138238" cy="430212"/>
            <a:chOff x="6855237" y="5301208"/>
            <a:chExt cx="1137143" cy="430213"/>
          </a:xfrm>
        </p:grpSpPr>
        <p:sp>
          <p:nvSpPr>
            <p:cNvPr id="94" name="Text Box 25"/>
            <p:cNvSpPr txBox="1">
              <a:spLocks noChangeArrowheads="1"/>
            </p:cNvSpPr>
            <p:nvPr/>
          </p:nvSpPr>
          <p:spPr bwMode="auto">
            <a:xfrm>
              <a:off x="7008130" y="5301208"/>
              <a:ext cx="9842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sivu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15"/>
            <p:cNvSpPr>
              <a:spLocks noChangeShapeType="1"/>
            </p:cNvSpPr>
            <p:nvPr/>
          </p:nvSpPr>
          <p:spPr bwMode="auto">
            <a:xfrm rot="-5400000">
              <a:off x="6960247" y="5448225"/>
              <a:ext cx="1" cy="21002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" name="Rectangle 4"/>
          <p:cNvSpPr>
            <a:spLocks noChangeArrowheads="1"/>
          </p:cNvSpPr>
          <p:nvPr/>
        </p:nvSpPr>
        <p:spPr bwMode="auto">
          <a:xfrm>
            <a:off x="513160" y="1347291"/>
            <a:ext cx="6150311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Annetaan sivun korkeuden lähestyä nollaa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4"/>
          <p:cNvSpPr>
            <a:spLocks noChangeArrowheads="1"/>
          </p:cNvSpPr>
          <p:nvPr/>
        </p:nvSpPr>
        <p:spPr bwMode="auto">
          <a:xfrm>
            <a:off x="513160" y="2165548"/>
            <a:ext cx="653362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600" dirty="0">
                <a:latin typeface="Tahoma" pitchFamily="34" charset="0"/>
                <a:cs typeface="Tahoma" pitchFamily="34" charset="0"/>
              </a:rPr>
              <a:t>-&gt;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Sähkövuontiheyden normaalikomponentti </a:t>
            </a:r>
            <a:r>
              <a:rPr lang="fi-FI" altLang="fi-FI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6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 on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eristeaineiden 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rajapinnassa epäjatkuva (rajapinnassa olevan varauksen </a:t>
            </a:r>
            <a:r>
              <a:rPr lang="fi-FI" alt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ǀ</a:t>
            </a:r>
            <a:r>
              <a:rPr lang="fi-FI" altLang="fi-FI" sz="1600" i="1" dirty="0" err="1">
                <a:latin typeface="Symbol" pitchFamily="18" charset="2"/>
                <a:cs typeface="Tahoma" pitchFamily="34" charset="0"/>
              </a:rPr>
              <a:t>r</a:t>
            </a:r>
            <a:r>
              <a:rPr lang="fi-FI" altLang="fi-FI" sz="16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ǀ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verran)</a:t>
            </a:r>
          </a:p>
        </p:txBody>
      </p:sp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296628"/>
              </p:ext>
            </p:extLst>
          </p:nvPr>
        </p:nvGraphicFramePr>
        <p:xfrm>
          <a:off x="513160" y="2751186"/>
          <a:ext cx="23495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4" name="Equation" r:id="rId8" imgW="1015920" imgH="431640" progId="Equation.DSMT4">
                  <p:embed/>
                </p:oleObj>
              </mc:Choice>
              <mc:Fallback>
                <p:oleObj name="Equation" r:id="rId8" imgW="1015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60" y="2751186"/>
                        <a:ext cx="23495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80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utoUpdateAnimBg="0"/>
      <p:bldP spid="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44797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ja sähkövuon tiheys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eristeaineiden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rajapinnassa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513160" y="1131267"/>
            <a:ext cx="144016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Yhteenveto: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252655"/>
              </p:ext>
            </p:extLst>
          </p:nvPr>
        </p:nvGraphicFramePr>
        <p:xfrm>
          <a:off x="877714" y="1517476"/>
          <a:ext cx="41719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6" name="Equation" r:id="rId6" imgW="1803240" imgH="393480" progId="Equation.DSMT4">
                  <p:embed/>
                </p:oleObj>
              </mc:Choice>
              <mc:Fallback>
                <p:oleObj name="Equation" r:id="rId6" imgW="1803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714" y="1517476"/>
                        <a:ext cx="41719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42"/>
          <p:cNvGrpSpPr>
            <a:grpSpLocks/>
          </p:cNvGrpSpPr>
          <p:nvPr/>
        </p:nvGrpSpPr>
        <p:grpSpPr bwMode="auto">
          <a:xfrm>
            <a:off x="4131792" y="2275110"/>
            <a:ext cx="2844800" cy="2871788"/>
            <a:chOff x="0" y="0"/>
            <a:chExt cx="1828800" cy="1714500"/>
          </a:xfrm>
        </p:grpSpPr>
        <p:sp>
          <p:nvSpPr>
            <p:cNvPr id="40" name="Line 42"/>
            <p:cNvSpPr>
              <a:spLocks noChangeShapeType="1"/>
            </p:cNvSpPr>
            <p:nvPr/>
          </p:nvSpPr>
          <p:spPr bwMode="auto">
            <a:xfrm flipH="1" flipV="1">
              <a:off x="914400" y="133350"/>
              <a:ext cx="0" cy="695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 flipV="1">
              <a:off x="923925" y="381000"/>
              <a:ext cx="523875" cy="457200"/>
            </a:xfrm>
            <a:prstGeom prst="line">
              <a:avLst/>
            </a:prstGeom>
            <a:noFill/>
            <a:ln w="15875">
              <a:solidFill>
                <a:srgbClr val="00B05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58"/>
            <p:cNvSpPr txBox="1">
              <a:spLocks noChangeArrowheads="1"/>
            </p:cNvSpPr>
            <p:nvPr/>
          </p:nvSpPr>
          <p:spPr bwMode="auto">
            <a:xfrm>
              <a:off x="1447800" y="257175"/>
              <a:ext cx="285750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1400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 Box 59"/>
            <p:cNvSpPr txBox="1">
              <a:spLocks noChangeArrowheads="1"/>
            </p:cNvSpPr>
            <p:nvPr/>
          </p:nvSpPr>
          <p:spPr bwMode="auto">
            <a:xfrm>
              <a:off x="971550" y="19050"/>
              <a:ext cx="171450" cy="180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200" i="1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z</a:t>
              </a:r>
              <a:endParaRPr lang="fi-FI" altLang="fi-FI" sz="10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" name="Rectangle 49"/>
            <p:cNvSpPr>
              <a:spLocks noChangeArrowheads="1"/>
            </p:cNvSpPr>
            <p:nvPr/>
          </p:nvSpPr>
          <p:spPr bwMode="auto">
            <a:xfrm>
              <a:off x="0" y="0"/>
              <a:ext cx="1828800" cy="17145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5" name="Rectangle 51" descr="5%"/>
            <p:cNvSpPr>
              <a:spLocks noChangeArrowheads="1"/>
            </p:cNvSpPr>
            <p:nvPr/>
          </p:nvSpPr>
          <p:spPr bwMode="auto">
            <a:xfrm>
              <a:off x="0" y="838200"/>
              <a:ext cx="1828800" cy="876300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Line 64"/>
            <p:cNvSpPr>
              <a:spLocks noChangeShapeType="1"/>
            </p:cNvSpPr>
            <p:nvPr/>
          </p:nvSpPr>
          <p:spPr bwMode="auto">
            <a:xfrm>
              <a:off x="228600" y="1447800"/>
              <a:ext cx="733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895350" y="819150"/>
              <a:ext cx="38100" cy="381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8" name="Arc 66"/>
            <p:cNvSpPr>
              <a:spLocks/>
            </p:cNvSpPr>
            <p:nvPr/>
          </p:nvSpPr>
          <p:spPr bwMode="auto">
            <a:xfrm>
              <a:off x="466725" y="1209675"/>
              <a:ext cx="352425" cy="247650"/>
            </a:xfrm>
            <a:custGeom>
              <a:avLst/>
              <a:gdLst>
                <a:gd name="T0" fmla="*/ 901725961 w 21600"/>
                <a:gd name="T1" fmla="*/ 0 h 17454"/>
                <a:gd name="T2" fmla="*/ 1530754757 w 21600"/>
                <a:gd name="T3" fmla="*/ 707405542 h 17454"/>
                <a:gd name="T4" fmla="*/ 0 w 21600"/>
                <a:gd name="T5" fmla="*/ 707405542 h 174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454" fill="none" extrusionOk="0">
                  <a:moveTo>
                    <a:pt x="12724" y="-1"/>
                  </a:moveTo>
                  <a:cubicBezTo>
                    <a:pt x="18301" y="4065"/>
                    <a:pt x="21600" y="10551"/>
                    <a:pt x="21600" y="17454"/>
                  </a:cubicBezTo>
                </a:path>
                <a:path w="21600" h="17454" stroke="0" extrusionOk="0">
                  <a:moveTo>
                    <a:pt x="12724" y="-1"/>
                  </a:moveTo>
                  <a:cubicBezTo>
                    <a:pt x="18301" y="4065"/>
                    <a:pt x="21600" y="10551"/>
                    <a:pt x="21600" y="17454"/>
                  </a:cubicBezTo>
                  <a:lnTo>
                    <a:pt x="0" y="17454"/>
                  </a:lnTo>
                  <a:lnTo>
                    <a:pt x="12724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70"/>
            <p:cNvSpPr txBox="1">
              <a:spLocks noChangeArrowheads="1"/>
            </p:cNvSpPr>
            <p:nvPr/>
          </p:nvSpPr>
          <p:spPr bwMode="auto">
            <a:xfrm>
              <a:off x="552450" y="857250"/>
              <a:ext cx="276225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1400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Arc 67"/>
            <p:cNvSpPr>
              <a:spLocks/>
            </p:cNvSpPr>
            <p:nvPr/>
          </p:nvSpPr>
          <p:spPr bwMode="auto">
            <a:xfrm>
              <a:off x="847725" y="657225"/>
              <a:ext cx="352425" cy="171450"/>
            </a:xfrm>
            <a:custGeom>
              <a:avLst/>
              <a:gdLst>
                <a:gd name="T0" fmla="*/ 1214895988 w 21600"/>
                <a:gd name="T1" fmla="*/ 0 h 13141"/>
                <a:gd name="T2" fmla="*/ 1530754757 w 21600"/>
                <a:gd name="T3" fmla="*/ 380771754 h 13141"/>
                <a:gd name="T4" fmla="*/ 0 w 21600"/>
                <a:gd name="T5" fmla="*/ 380771754 h 131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3141" fill="none" extrusionOk="0">
                  <a:moveTo>
                    <a:pt x="17142" y="0"/>
                  </a:moveTo>
                  <a:cubicBezTo>
                    <a:pt x="20033" y="3770"/>
                    <a:pt x="21600" y="8389"/>
                    <a:pt x="21600" y="13141"/>
                  </a:cubicBezTo>
                </a:path>
                <a:path w="21600" h="13141" stroke="0" extrusionOk="0">
                  <a:moveTo>
                    <a:pt x="17142" y="0"/>
                  </a:moveTo>
                  <a:cubicBezTo>
                    <a:pt x="20033" y="3770"/>
                    <a:pt x="21600" y="8389"/>
                    <a:pt x="21600" y="13141"/>
                  </a:cubicBezTo>
                  <a:lnTo>
                    <a:pt x="0" y="13141"/>
                  </a:lnTo>
                  <a:lnTo>
                    <a:pt x="17142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68"/>
            <p:cNvSpPr txBox="1">
              <a:spLocks noChangeArrowheads="1"/>
            </p:cNvSpPr>
            <p:nvPr/>
          </p:nvSpPr>
          <p:spPr bwMode="auto">
            <a:xfrm>
              <a:off x="1238250" y="581025"/>
              <a:ext cx="2762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0000FF"/>
                  </a:solidFill>
                  <a:latin typeface="Symbol" pitchFamily="18" charset="2"/>
                </a:rPr>
                <a:t>q</a:t>
              </a:r>
              <a:r>
                <a:rPr lang="fi-FI" altLang="fi-FI" sz="1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809625" y="1143000"/>
              <a:ext cx="295275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1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63"/>
            <p:cNvSpPr>
              <a:spLocks noChangeShapeType="1"/>
            </p:cNvSpPr>
            <p:nvPr/>
          </p:nvSpPr>
          <p:spPr bwMode="auto">
            <a:xfrm flipV="1">
              <a:off x="504825" y="838200"/>
              <a:ext cx="409575" cy="609600"/>
            </a:xfrm>
            <a:prstGeom prst="line">
              <a:avLst/>
            </a:prstGeom>
            <a:noFill/>
            <a:ln w="15875">
              <a:solidFill>
                <a:srgbClr val="00B05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71"/>
            <p:cNvSpPr txBox="1">
              <a:spLocks noChangeArrowheads="1"/>
            </p:cNvSpPr>
            <p:nvPr/>
          </p:nvSpPr>
          <p:spPr bwMode="auto">
            <a:xfrm>
              <a:off x="92406" y="885824"/>
              <a:ext cx="333375" cy="2000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286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FF0000"/>
                  </a:solidFill>
                  <a:latin typeface="Symbol" pitchFamily="18" charset="2"/>
                </a:rPr>
                <a:t>e</a:t>
              </a:r>
              <a:r>
                <a:rPr lang="fi-FI" altLang="fi-FI" sz="1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r1</a:t>
              </a:r>
              <a:endParaRPr lang="fi-FI" altLang="fi-FI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72"/>
            <p:cNvSpPr txBox="1">
              <a:spLocks noChangeArrowheads="1"/>
            </p:cNvSpPr>
            <p:nvPr/>
          </p:nvSpPr>
          <p:spPr bwMode="auto">
            <a:xfrm>
              <a:off x="92597" y="609600"/>
              <a:ext cx="3143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286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0000FF"/>
                  </a:solidFill>
                  <a:latin typeface="Symbol" pitchFamily="18" charset="2"/>
                </a:rPr>
                <a:t>e</a:t>
              </a:r>
              <a:r>
                <a:rPr lang="fi-FI" altLang="fi-FI" sz="1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r2</a:t>
              </a:r>
              <a:endParaRPr lang="fi-FI" altLang="fi-FI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 Box 58"/>
            <p:cNvSpPr txBox="1">
              <a:spLocks noChangeArrowheads="1"/>
            </p:cNvSpPr>
            <p:nvPr/>
          </p:nvSpPr>
          <p:spPr bwMode="auto">
            <a:xfrm>
              <a:off x="1123949" y="1362075"/>
              <a:ext cx="642939" cy="2381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 1</a:t>
              </a:r>
            </a:p>
          </p:txBody>
        </p:sp>
        <p:sp>
          <p:nvSpPr>
            <p:cNvPr id="57" name="Text Box 58"/>
            <p:cNvSpPr txBox="1">
              <a:spLocks noChangeArrowheads="1"/>
            </p:cNvSpPr>
            <p:nvPr/>
          </p:nvSpPr>
          <p:spPr bwMode="auto">
            <a:xfrm>
              <a:off x="1128711" y="61913"/>
              <a:ext cx="642939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 2</a:t>
              </a: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58374"/>
              </p:ext>
            </p:extLst>
          </p:nvPr>
        </p:nvGraphicFramePr>
        <p:xfrm>
          <a:off x="1793057" y="1013420"/>
          <a:ext cx="20288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7" name="Equation" r:id="rId8" imgW="876240" imgH="291960" progId="Equation.DSMT4">
                  <p:embed/>
                </p:oleObj>
              </mc:Choice>
              <mc:Fallback>
                <p:oleObj name="Equation" r:id="rId8" imgW="876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057" y="1013420"/>
                        <a:ext cx="202882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Line 42"/>
          <p:cNvSpPr>
            <a:spLocks noChangeShapeType="1"/>
          </p:cNvSpPr>
          <p:nvPr/>
        </p:nvSpPr>
        <p:spPr bwMode="auto">
          <a:xfrm flipH="1" flipV="1">
            <a:off x="6579717" y="3129185"/>
            <a:ext cx="0" cy="11636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579717" y="3245073"/>
            <a:ext cx="3619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0" bIns="0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n12</a:t>
            </a:r>
            <a:endParaRPr lang="fi-FI" alt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Line 42"/>
          <p:cNvSpPr>
            <a:spLocks noChangeShapeType="1"/>
          </p:cNvSpPr>
          <p:nvPr/>
        </p:nvSpPr>
        <p:spPr bwMode="auto">
          <a:xfrm flipH="1">
            <a:off x="4857280" y="3105373"/>
            <a:ext cx="0" cy="11636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857280" y="3221260"/>
            <a:ext cx="3619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0" bIns="0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n21</a:t>
            </a:r>
            <a:endParaRPr lang="fi-FI" alt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809245"/>
              </p:ext>
            </p:extLst>
          </p:nvPr>
        </p:nvGraphicFramePr>
        <p:xfrm>
          <a:off x="325785" y="2309564"/>
          <a:ext cx="3787775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8" name="Equation" r:id="rId10" imgW="1638000" imgH="1257120" progId="Equation.DSMT4">
                  <p:embed/>
                </p:oleObj>
              </mc:Choice>
              <mc:Fallback>
                <p:oleObj name="Equation" r:id="rId10" imgW="163800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85" y="2309564"/>
                        <a:ext cx="3787775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421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Maxwellin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yhtälöt integraalimuodossa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2"/>
          <p:cNvSpPr txBox="1">
            <a:spLocks noChangeArrowheads="1"/>
          </p:cNvSpPr>
          <p:nvPr/>
        </p:nvSpPr>
        <p:spPr bwMode="auto">
          <a:xfrm>
            <a:off x="729184" y="1085428"/>
            <a:ext cx="61206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Sähkömagnetiikan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rajapintaehdot voidaan johtaa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Maxwellin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yhtälöiden integraalimuodoista, joiden oletetaan olevan päteviä alueella, jossa väliaine muuttuu.</a:t>
            </a:r>
          </a:p>
        </p:txBody>
      </p:sp>
      <p:graphicFrame>
        <p:nvGraphicFramePr>
          <p:cNvPr id="57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2343735"/>
              </p:ext>
            </p:extLst>
          </p:nvPr>
        </p:nvGraphicFramePr>
        <p:xfrm>
          <a:off x="1089224" y="2012724"/>
          <a:ext cx="5276850" cy="3105152"/>
        </p:xfrm>
        <a:graphic>
          <a:graphicData uri="http://schemas.openxmlformats.org/drawingml/2006/table">
            <a:tbl>
              <a:tblPr/>
              <a:tblGrid>
                <a:gridCol w="2726097"/>
                <a:gridCol w="2550753"/>
              </a:tblGrid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Faradayn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Ampèren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Gaussin laki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Magn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. kenttä lähteetön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343797"/>
              </p:ext>
            </p:extLst>
          </p:nvPr>
        </p:nvGraphicFramePr>
        <p:xfrm>
          <a:off x="1521272" y="2093540"/>
          <a:ext cx="1695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82" name="Equation" r:id="rId6" imgW="1701720" imgH="622080" progId="Equation.DSMT4">
                  <p:embed/>
                </p:oleObj>
              </mc:Choice>
              <mc:Fallback>
                <p:oleObj name="Equation" r:id="rId6" imgW="1701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2093540"/>
                        <a:ext cx="16954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347451"/>
              </p:ext>
            </p:extLst>
          </p:nvPr>
        </p:nvGraphicFramePr>
        <p:xfrm>
          <a:off x="1259557" y="2823517"/>
          <a:ext cx="24939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83" name="Equation" r:id="rId8" imgW="2501640" imgH="622080" progId="Equation.DSMT4">
                  <p:embed/>
                </p:oleObj>
              </mc:Choice>
              <mc:Fallback>
                <p:oleObj name="Equation" r:id="rId8" imgW="25016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557" y="2823517"/>
                        <a:ext cx="24939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643048"/>
              </p:ext>
            </p:extLst>
          </p:nvPr>
        </p:nvGraphicFramePr>
        <p:xfrm>
          <a:off x="1665288" y="3737229"/>
          <a:ext cx="13779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84" name="Equation" r:id="rId10" imgW="1384200" imgH="457200" progId="Equation.DSMT4">
                  <p:embed/>
                </p:oleObj>
              </mc:Choice>
              <mc:Fallback>
                <p:oleObj name="Equation" r:id="rId10" imgW="1384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3737229"/>
                        <a:ext cx="13779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847090"/>
              </p:ext>
            </p:extLst>
          </p:nvPr>
        </p:nvGraphicFramePr>
        <p:xfrm>
          <a:off x="1665288" y="4469804"/>
          <a:ext cx="13287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85" name="Equation" r:id="rId12" imgW="1333440" imgH="457200" progId="Equation.DSMT4">
                  <p:embed/>
                </p:oleObj>
              </mc:Choice>
              <mc:Fallback>
                <p:oleObj name="Equation" r:id="rId12" imgW="1333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4469804"/>
                        <a:ext cx="1328737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Johteen ja eristeen väliset rajapintaehdot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740719"/>
              </p:ext>
            </p:extLst>
          </p:nvPr>
        </p:nvGraphicFramePr>
        <p:xfrm>
          <a:off x="831404" y="2151632"/>
          <a:ext cx="9779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6" name="Equation" r:id="rId6" imgW="355320" imgH="266400" progId="Equation.DSMT4">
                  <p:embed/>
                </p:oleObj>
              </mc:Choice>
              <mc:Fallback>
                <p:oleObj name="Equation" r:id="rId6" imgW="3553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404" y="2151632"/>
                        <a:ext cx="977900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801192" y="1195908"/>
            <a:ext cx="597666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Staattinen sähkökenttä on konservatiivinen =&gt;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Line 6"/>
          <p:cNvSpPr>
            <a:spLocks noChangeShapeType="1"/>
          </p:cNvSpPr>
          <p:nvPr/>
        </p:nvSpPr>
        <p:spPr bwMode="auto">
          <a:xfrm flipV="1">
            <a:off x="2811437" y="3489573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" name="Group 41"/>
          <p:cNvGrpSpPr>
            <a:grpSpLocks/>
          </p:cNvGrpSpPr>
          <p:nvPr/>
        </p:nvGrpSpPr>
        <p:grpSpPr bwMode="auto">
          <a:xfrm>
            <a:off x="2400275" y="3173660"/>
            <a:ext cx="474662" cy="474663"/>
            <a:chOff x="2051" y="2908"/>
            <a:chExt cx="299" cy="299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59" name="Group 40"/>
          <p:cNvGrpSpPr>
            <a:grpSpLocks/>
          </p:cNvGrpSpPr>
          <p:nvPr/>
        </p:nvGrpSpPr>
        <p:grpSpPr bwMode="auto">
          <a:xfrm>
            <a:off x="533375" y="3354635"/>
            <a:ext cx="6513512" cy="1765300"/>
            <a:chOff x="875" y="3022"/>
            <a:chExt cx="4103" cy="1112"/>
          </a:xfrm>
        </p:grpSpPr>
        <p:grpSp>
          <p:nvGrpSpPr>
            <p:cNvPr id="60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66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64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626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72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Johde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8" name="Line 28"/>
          <p:cNvSpPr>
            <a:spLocks noChangeShapeType="1"/>
          </p:cNvSpPr>
          <p:nvPr/>
        </p:nvSpPr>
        <p:spPr bwMode="auto">
          <a:xfrm flipH="1" flipV="1">
            <a:off x="2811437" y="4365873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 flipH="1" flipV="1">
            <a:off x="2711425" y="3543548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1"/>
          <p:cNvSpPr>
            <a:spLocks noChangeShapeType="1"/>
          </p:cNvSpPr>
          <p:nvPr/>
        </p:nvSpPr>
        <p:spPr bwMode="auto">
          <a:xfrm>
            <a:off x="4692625" y="3581648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" name="Group 42"/>
          <p:cNvGrpSpPr>
            <a:grpSpLocks/>
          </p:cNvGrpSpPr>
          <p:nvPr/>
        </p:nvGrpSpPr>
        <p:grpSpPr bwMode="auto">
          <a:xfrm>
            <a:off x="4649762" y="3259385"/>
            <a:ext cx="501650" cy="474663"/>
            <a:chOff x="3468" y="2962"/>
            <a:chExt cx="316" cy="299"/>
          </a:xfrm>
        </p:grpSpPr>
        <p:sp>
          <p:nvSpPr>
            <p:cNvPr id="72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3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roup 43"/>
          <p:cNvGrpSpPr>
            <a:grpSpLocks/>
          </p:cNvGrpSpPr>
          <p:nvPr/>
        </p:nvGrpSpPr>
        <p:grpSpPr bwMode="auto">
          <a:xfrm>
            <a:off x="2343125" y="4192835"/>
            <a:ext cx="474662" cy="474663"/>
            <a:chOff x="2015" y="3550"/>
            <a:chExt cx="299" cy="299"/>
          </a:xfrm>
        </p:grpSpPr>
        <p:sp>
          <p:nvSpPr>
            <p:cNvPr id="75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6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" name="Group 44"/>
          <p:cNvGrpSpPr>
            <a:grpSpLocks/>
          </p:cNvGrpSpPr>
          <p:nvPr/>
        </p:nvGrpSpPr>
        <p:grpSpPr bwMode="auto">
          <a:xfrm>
            <a:off x="4659287" y="4183310"/>
            <a:ext cx="501650" cy="474663"/>
            <a:chOff x="3474" y="3544"/>
            <a:chExt cx="316" cy="299"/>
          </a:xfrm>
        </p:grpSpPr>
        <p:sp>
          <p:nvSpPr>
            <p:cNvPr id="78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80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410700"/>
              </p:ext>
            </p:extLst>
          </p:nvPr>
        </p:nvGraphicFramePr>
        <p:xfrm>
          <a:off x="5769744" y="2211262"/>
          <a:ext cx="523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7" name="Equation" r:id="rId8" imgW="190440" imgH="139680" progId="Equation.DSMT4">
                  <p:embed/>
                </p:oleObj>
              </mc:Choice>
              <mc:Fallback>
                <p:oleObj name="Equation" r:id="rId8" imgW="19044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9744" y="2211262"/>
                        <a:ext cx="5238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871911"/>
              </p:ext>
            </p:extLst>
          </p:nvPr>
        </p:nvGraphicFramePr>
        <p:xfrm>
          <a:off x="1736899" y="1980753"/>
          <a:ext cx="11525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8" name="Equation" r:id="rId10" imgW="419040" imgH="330120" progId="Equation.DSMT4">
                  <p:embed/>
                </p:oleObj>
              </mc:Choice>
              <mc:Fallback>
                <p:oleObj name="Equation" r:id="rId10" imgW="4190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899" y="1980753"/>
                        <a:ext cx="115252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398162"/>
              </p:ext>
            </p:extLst>
          </p:nvPr>
        </p:nvGraphicFramePr>
        <p:xfrm>
          <a:off x="2817416" y="1977006"/>
          <a:ext cx="11176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9" name="Equation" r:id="rId12" imgW="406080" imgH="330120" progId="Equation.DSMT4">
                  <p:embed/>
                </p:oleObj>
              </mc:Choice>
              <mc:Fallback>
                <p:oleObj name="Equation" r:id="rId12" imgW="406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416" y="1977006"/>
                        <a:ext cx="11176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814474"/>
              </p:ext>
            </p:extLst>
          </p:nvPr>
        </p:nvGraphicFramePr>
        <p:xfrm>
          <a:off x="3788048" y="1964878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0" name="Equation" r:id="rId14" imgW="406080" imgH="330120" progId="Equation.DSMT4">
                  <p:embed/>
                </p:oleObj>
              </mc:Choice>
              <mc:Fallback>
                <p:oleObj name="Equation" r:id="rId14" imgW="406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8048" y="1964878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68516"/>
              </p:ext>
            </p:extLst>
          </p:nvPr>
        </p:nvGraphicFramePr>
        <p:xfrm>
          <a:off x="4761632" y="1944190"/>
          <a:ext cx="11176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1" name="Equation" r:id="rId16" imgW="406080" imgH="330120" progId="Equation.DSMT4">
                  <p:embed/>
                </p:oleObj>
              </mc:Choice>
              <mc:Fallback>
                <p:oleObj name="Equation" r:id="rId16" imgW="406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632" y="1944190"/>
                        <a:ext cx="11176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63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utoUpdateAnimBg="0"/>
      <p:bldP spid="55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sähkövuon 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johteessa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801192" y="1411039"/>
            <a:ext cx="5616624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Staattisessa tilanteessa kaikki varaukset ovat johtimen ulkopinnalla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 flipV="1">
            <a:off x="2539901" y="3632547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" name="Group 41"/>
          <p:cNvGrpSpPr>
            <a:grpSpLocks/>
          </p:cNvGrpSpPr>
          <p:nvPr/>
        </p:nvGrpSpPr>
        <p:grpSpPr bwMode="auto">
          <a:xfrm>
            <a:off x="2128739" y="3316634"/>
            <a:ext cx="474662" cy="474663"/>
            <a:chOff x="2051" y="2908"/>
            <a:chExt cx="299" cy="299"/>
          </a:xfrm>
        </p:grpSpPr>
        <p:sp>
          <p:nvSpPr>
            <p:cNvPr id="42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4" name="Group 40"/>
          <p:cNvGrpSpPr>
            <a:grpSpLocks/>
          </p:cNvGrpSpPr>
          <p:nvPr/>
        </p:nvGrpSpPr>
        <p:grpSpPr bwMode="auto">
          <a:xfrm>
            <a:off x="261839" y="3497609"/>
            <a:ext cx="6513512" cy="1765300"/>
            <a:chOff x="875" y="3022"/>
            <a:chExt cx="4103" cy="1112"/>
          </a:xfrm>
        </p:grpSpPr>
        <p:grpSp>
          <p:nvGrpSpPr>
            <p:cNvPr id="45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51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49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626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72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Johde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5" name="Line 28"/>
          <p:cNvSpPr>
            <a:spLocks noChangeShapeType="1"/>
          </p:cNvSpPr>
          <p:nvPr/>
        </p:nvSpPr>
        <p:spPr bwMode="auto">
          <a:xfrm flipH="1" flipV="1">
            <a:off x="2539901" y="4508847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7"/>
          <p:cNvSpPr>
            <a:spLocks noChangeShapeType="1"/>
          </p:cNvSpPr>
          <p:nvPr/>
        </p:nvSpPr>
        <p:spPr bwMode="auto">
          <a:xfrm flipH="1" flipV="1">
            <a:off x="2439889" y="3686522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31"/>
          <p:cNvSpPr>
            <a:spLocks noChangeShapeType="1"/>
          </p:cNvSpPr>
          <p:nvPr/>
        </p:nvSpPr>
        <p:spPr bwMode="auto">
          <a:xfrm>
            <a:off x="4421089" y="3724622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8" name="Group 42"/>
          <p:cNvGrpSpPr>
            <a:grpSpLocks/>
          </p:cNvGrpSpPr>
          <p:nvPr/>
        </p:nvGrpSpPr>
        <p:grpSpPr bwMode="auto">
          <a:xfrm>
            <a:off x="4378226" y="3402359"/>
            <a:ext cx="501650" cy="474663"/>
            <a:chOff x="3468" y="2962"/>
            <a:chExt cx="316" cy="299"/>
          </a:xfrm>
        </p:grpSpPr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0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1" name="Group 43"/>
          <p:cNvGrpSpPr>
            <a:grpSpLocks/>
          </p:cNvGrpSpPr>
          <p:nvPr/>
        </p:nvGrpSpPr>
        <p:grpSpPr bwMode="auto">
          <a:xfrm>
            <a:off x="2071589" y="4335809"/>
            <a:ext cx="474662" cy="474663"/>
            <a:chOff x="2015" y="3550"/>
            <a:chExt cx="299" cy="299"/>
          </a:xfrm>
        </p:grpSpPr>
        <p:sp>
          <p:nvSpPr>
            <p:cNvPr id="92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3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4" name="Group 44"/>
          <p:cNvGrpSpPr>
            <a:grpSpLocks/>
          </p:cNvGrpSpPr>
          <p:nvPr/>
        </p:nvGrpSpPr>
        <p:grpSpPr bwMode="auto">
          <a:xfrm>
            <a:off x="4387751" y="4326284"/>
            <a:ext cx="501650" cy="474663"/>
            <a:chOff x="3474" y="3544"/>
            <a:chExt cx="316" cy="299"/>
          </a:xfrm>
        </p:grpSpPr>
        <p:sp>
          <p:nvSpPr>
            <p:cNvPr id="95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50079"/>
              </p:ext>
            </p:extLst>
          </p:nvPr>
        </p:nvGraphicFramePr>
        <p:xfrm>
          <a:off x="1665288" y="2246759"/>
          <a:ext cx="481647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4" name="Equation" r:id="rId6" imgW="2082600" imgH="152280" progId="Equation.DSMT4">
                  <p:embed/>
                </p:oleObj>
              </mc:Choice>
              <mc:Fallback>
                <p:oleObj name="Equation" r:id="rId6" imgW="2082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246759"/>
                        <a:ext cx="481647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755902"/>
              </p:ext>
            </p:extLst>
          </p:nvPr>
        </p:nvGraphicFramePr>
        <p:xfrm>
          <a:off x="1637011" y="2629272"/>
          <a:ext cx="14684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5" name="Equation" r:id="rId8" imgW="634680" imgH="330120" progId="Equation.DSMT4">
                  <p:embed/>
                </p:oleObj>
              </mc:Choice>
              <mc:Fallback>
                <p:oleObj name="Equation" r:id="rId8" imgW="634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011" y="2629272"/>
                        <a:ext cx="146843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115294"/>
              </p:ext>
            </p:extLst>
          </p:nvPr>
        </p:nvGraphicFramePr>
        <p:xfrm>
          <a:off x="3177456" y="2627684"/>
          <a:ext cx="3289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6" name="Equation" r:id="rId10" imgW="1422360" imgH="330120" progId="Equation.DSMT4">
                  <p:embed/>
                </p:oleObj>
              </mc:Choice>
              <mc:Fallback>
                <p:oleObj name="Equation" r:id="rId10" imgW="1422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7456" y="2627684"/>
                        <a:ext cx="32893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14380"/>
              </p:ext>
            </p:extLst>
          </p:nvPr>
        </p:nvGraphicFramePr>
        <p:xfrm>
          <a:off x="3032125" y="4167188"/>
          <a:ext cx="96996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7" name="Equation" r:id="rId12" imgW="419040" imgH="444240" progId="Equation.DSMT4">
                  <p:embed/>
                </p:oleObj>
              </mc:Choice>
              <mc:Fallback>
                <p:oleObj name="Equation" r:id="rId12" imgW="4190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4167188"/>
                        <a:ext cx="969963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921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sähkövuon 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johteessa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568672" y="1445840"/>
            <a:ext cx="5777136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Annetaan etäisyyksien 2 -&gt; 3 ja 4 -&gt; 1 lähestyä nollaa</a:t>
            </a: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V="1">
            <a:off x="2523405" y="3992587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" name="Group 41"/>
          <p:cNvGrpSpPr>
            <a:grpSpLocks/>
          </p:cNvGrpSpPr>
          <p:nvPr/>
        </p:nvGrpSpPr>
        <p:grpSpPr bwMode="auto">
          <a:xfrm>
            <a:off x="2112243" y="3676674"/>
            <a:ext cx="474662" cy="474663"/>
            <a:chOff x="2051" y="2908"/>
            <a:chExt cx="299" cy="299"/>
          </a:xfrm>
        </p:grpSpPr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56" name="Group 40"/>
          <p:cNvGrpSpPr>
            <a:grpSpLocks/>
          </p:cNvGrpSpPr>
          <p:nvPr/>
        </p:nvGrpSpPr>
        <p:grpSpPr bwMode="auto">
          <a:xfrm>
            <a:off x="245343" y="3857649"/>
            <a:ext cx="6513512" cy="1765300"/>
            <a:chOff x="875" y="3022"/>
            <a:chExt cx="4103" cy="1112"/>
          </a:xfrm>
        </p:grpSpPr>
        <p:grpSp>
          <p:nvGrpSpPr>
            <p:cNvPr id="57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63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8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61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626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72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Johde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5" name="Line 28"/>
          <p:cNvSpPr>
            <a:spLocks noChangeShapeType="1"/>
          </p:cNvSpPr>
          <p:nvPr/>
        </p:nvSpPr>
        <p:spPr bwMode="auto">
          <a:xfrm flipH="1" flipV="1">
            <a:off x="2523405" y="4868887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 flipV="1">
            <a:off x="2423393" y="4046562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>
            <a:off x="4404593" y="4084662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" name="Group 42"/>
          <p:cNvGrpSpPr>
            <a:grpSpLocks/>
          </p:cNvGrpSpPr>
          <p:nvPr/>
        </p:nvGrpSpPr>
        <p:grpSpPr bwMode="auto">
          <a:xfrm>
            <a:off x="4361730" y="3762399"/>
            <a:ext cx="501650" cy="474663"/>
            <a:chOff x="3468" y="2962"/>
            <a:chExt cx="316" cy="299"/>
          </a:xfrm>
        </p:grpSpPr>
        <p:sp>
          <p:nvSpPr>
            <p:cNvPr id="69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 43"/>
          <p:cNvGrpSpPr>
            <a:grpSpLocks/>
          </p:cNvGrpSpPr>
          <p:nvPr/>
        </p:nvGrpSpPr>
        <p:grpSpPr bwMode="auto">
          <a:xfrm>
            <a:off x="2055093" y="4695849"/>
            <a:ext cx="474662" cy="474663"/>
            <a:chOff x="2015" y="3550"/>
            <a:chExt cx="299" cy="299"/>
          </a:xfrm>
        </p:grpSpPr>
        <p:sp>
          <p:nvSpPr>
            <p:cNvPr id="72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3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roup 44"/>
          <p:cNvGrpSpPr>
            <a:grpSpLocks/>
          </p:cNvGrpSpPr>
          <p:nvPr/>
        </p:nvGrpSpPr>
        <p:grpSpPr bwMode="auto">
          <a:xfrm>
            <a:off x="4371255" y="4686324"/>
            <a:ext cx="501650" cy="474663"/>
            <a:chOff x="3474" y="3544"/>
            <a:chExt cx="316" cy="299"/>
          </a:xfrm>
        </p:grpSpPr>
        <p:sp>
          <p:nvSpPr>
            <p:cNvPr id="75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6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693887"/>
              </p:ext>
            </p:extLst>
          </p:nvPr>
        </p:nvGraphicFramePr>
        <p:xfrm>
          <a:off x="2743597" y="2237556"/>
          <a:ext cx="23780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2" name="Equation" r:id="rId6" imgW="1028520" imgH="330120" progId="Equation.DSMT4">
                  <p:embed/>
                </p:oleObj>
              </mc:Choice>
              <mc:Fallback>
                <p:oleObj name="Equation" r:id="rId6" imgW="10285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597" y="2237556"/>
                        <a:ext cx="23780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642685"/>
              </p:ext>
            </p:extLst>
          </p:nvPr>
        </p:nvGraphicFramePr>
        <p:xfrm>
          <a:off x="2717131" y="2915716"/>
          <a:ext cx="14684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3" name="Equation" r:id="rId8" imgW="634680" imgH="330120" progId="Equation.DSMT4">
                  <p:embed/>
                </p:oleObj>
              </mc:Choice>
              <mc:Fallback>
                <p:oleObj name="Equation" r:id="rId8" imgW="634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131" y="2915716"/>
                        <a:ext cx="14684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2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4.44444E-6 -0.07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4.44444E-6 -0.072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4.16667E-6 -0.063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4.44444E-6 0.060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3.88889E-6 0.047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4.16667E-6 0.037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utoUpdateAnimBg="0"/>
      <p:bldP spid="38" grpId="0" animBg="1"/>
      <p:bldP spid="65" grpId="0" animBg="1"/>
      <p:bldP spid="66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44797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voimakkuuden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ja sähkövuon tiheyden </a:t>
            </a:r>
            <a:r>
              <a:rPr lang="fi-FI" altLang="fi-FI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tangentiaalinen komponentti johteen ja eristeaineen rajapinnassa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657177" y="1411932"/>
            <a:ext cx="597666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välillä 1 -&gt; 2 eristeen pinnalla tangentiaalinen</a:t>
            </a:r>
          </a:p>
        </p:txBody>
      </p:sp>
      <p:sp>
        <p:nvSpPr>
          <p:cNvPr id="84" name="Line 6"/>
          <p:cNvSpPr>
            <a:spLocks noChangeShapeType="1"/>
          </p:cNvSpPr>
          <p:nvPr/>
        </p:nvSpPr>
        <p:spPr bwMode="auto">
          <a:xfrm flipV="1">
            <a:off x="2611909" y="3954363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" name="Group 41"/>
          <p:cNvGrpSpPr>
            <a:grpSpLocks/>
          </p:cNvGrpSpPr>
          <p:nvPr/>
        </p:nvGrpSpPr>
        <p:grpSpPr bwMode="auto">
          <a:xfrm>
            <a:off x="2200747" y="3638450"/>
            <a:ext cx="474662" cy="474663"/>
            <a:chOff x="2051" y="2908"/>
            <a:chExt cx="299" cy="299"/>
          </a:xfrm>
        </p:grpSpPr>
        <p:sp>
          <p:nvSpPr>
            <p:cNvPr id="86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7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88" name="Group 40"/>
          <p:cNvGrpSpPr>
            <a:grpSpLocks/>
          </p:cNvGrpSpPr>
          <p:nvPr/>
        </p:nvGrpSpPr>
        <p:grpSpPr bwMode="auto">
          <a:xfrm>
            <a:off x="333847" y="3819425"/>
            <a:ext cx="6513512" cy="1765300"/>
            <a:chOff x="875" y="3022"/>
            <a:chExt cx="4103" cy="1112"/>
          </a:xfrm>
        </p:grpSpPr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95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0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93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626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72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Johde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7" name="Line 28"/>
          <p:cNvSpPr>
            <a:spLocks noChangeShapeType="1"/>
          </p:cNvSpPr>
          <p:nvPr/>
        </p:nvSpPr>
        <p:spPr bwMode="auto">
          <a:xfrm flipH="1" flipV="1">
            <a:off x="2611909" y="4830663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7"/>
          <p:cNvSpPr>
            <a:spLocks noChangeShapeType="1"/>
          </p:cNvSpPr>
          <p:nvPr/>
        </p:nvSpPr>
        <p:spPr bwMode="auto">
          <a:xfrm flipH="1" flipV="1">
            <a:off x="2511897" y="4008338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31"/>
          <p:cNvSpPr>
            <a:spLocks noChangeShapeType="1"/>
          </p:cNvSpPr>
          <p:nvPr/>
        </p:nvSpPr>
        <p:spPr bwMode="auto">
          <a:xfrm>
            <a:off x="4493097" y="4046438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0" name="Group 42"/>
          <p:cNvGrpSpPr>
            <a:grpSpLocks/>
          </p:cNvGrpSpPr>
          <p:nvPr/>
        </p:nvGrpSpPr>
        <p:grpSpPr bwMode="auto">
          <a:xfrm>
            <a:off x="4450234" y="3724175"/>
            <a:ext cx="501650" cy="474663"/>
            <a:chOff x="3468" y="2962"/>
            <a:chExt cx="316" cy="299"/>
          </a:xfrm>
        </p:grpSpPr>
        <p:sp>
          <p:nvSpPr>
            <p:cNvPr id="101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" name="Group 43"/>
          <p:cNvGrpSpPr>
            <a:grpSpLocks/>
          </p:cNvGrpSpPr>
          <p:nvPr/>
        </p:nvGrpSpPr>
        <p:grpSpPr bwMode="auto">
          <a:xfrm>
            <a:off x="2143597" y="4657625"/>
            <a:ext cx="474662" cy="474663"/>
            <a:chOff x="2015" y="3550"/>
            <a:chExt cx="299" cy="299"/>
          </a:xfrm>
        </p:grpSpPr>
        <p:sp>
          <p:nvSpPr>
            <p:cNvPr id="104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5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" name="Group 44"/>
          <p:cNvGrpSpPr>
            <a:grpSpLocks/>
          </p:cNvGrpSpPr>
          <p:nvPr/>
        </p:nvGrpSpPr>
        <p:grpSpPr bwMode="auto">
          <a:xfrm>
            <a:off x="4459759" y="4648100"/>
            <a:ext cx="501650" cy="474663"/>
            <a:chOff x="3474" y="3544"/>
            <a:chExt cx="316" cy="299"/>
          </a:xfrm>
        </p:grpSpPr>
        <p:sp>
          <p:nvSpPr>
            <p:cNvPr id="107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09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962511"/>
              </p:ext>
            </p:extLst>
          </p:nvPr>
        </p:nvGraphicFramePr>
        <p:xfrm>
          <a:off x="2381375" y="1999041"/>
          <a:ext cx="2092225" cy="742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6" name="Equation" r:id="rId6" imgW="927000" imgH="330120" progId="Equation.DSMT4">
                  <p:embed/>
                </p:oleObj>
              </mc:Choice>
              <mc:Fallback>
                <p:oleObj name="Equation" r:id="rId6" imgW="927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375" y="1999041"/>
                        <a:ext cx="2092225" cy="742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Rectangle 4"/>
          <p:cNvSpPr>
            <a:spLocks noChangeArrowheads="1"/>
          </p:cNvSpPr>
          <p:nvPr/>
        </p:nvSpPr>
        <p:spPr bwMode="auto">
          <a:xfrm>
            <a:off x="657176" y="2669306"/>
            <a:ext cx="6166372" cy="93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Joten: sähkökentän voimakkuuden ja sähkövuontiheyden tangentiaalinen komponentti johteen ja eristeen rajapinnassa on nolla.</a:t>
            </a:r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863308"/>
              </p:ext>
            </p:extLst>
          </p:nvPr>
        </p:nvGraphicFramePr>
        <p:xfrm>
          <a:off x="2692425" y="3485188"/>
          <a:ext cx="1493143" cy="40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7" name="Equation" r:id="rId8" imgW="647640" imgH="177480" progId="Equation.DSMT4">
                  <p:embed/>
                </p:oleObj>
              </mc:Choice>
              <mc:Fallback>
                <p:oleObj name="Equation" r:id="rId8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25" y="3485188"/>
                        <a:ext cx="1493143" cy="408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617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utoUpdateAnimBg="0"/>
      <p:bldP spid="1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44797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lain soveltaminen </a:t>
            </a:r>
            <a:b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johteen ja eristeaineen rajapinnassa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729184" y="2139379"/>
            <a:ext cx="628119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Sähkövuontiheyden tangentiaalinen komponentti </a:t>
            </a: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nolla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065834"/>
              </p:ext>
            </p:extLst>
          </p:nvPr>
        </p:nvGraphicFramePr>
        <p:xfrm>
          <a:off x="1222375" y="1449388"/>
          <a:ext cx="50514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6" name="Equation" r:id="rId6" imgW="2184120" imgH="279360" progId="Equation.DSMT4">
                  <p:embed/>
                </p:oleObj>
              </mc:Choice>
              <mc:Fallback>
                <p:oleObj name="Equation" r:id="rId6" imgW="2184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1449388"/>
                        <a:ext cx="50514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4"/>
          <p:cNvGrpSpPr>
            <a:grpSpLocks/>
          </p:cNvGrpSpPr>
          <p:nvPr/>
        </p:nvGrpSpPr>
        <p:grpSpPr bwMode="auto">
          <a:xfrm>
            <a:off x="4329089" y="4624164"/>
            <a:ext cx="990600" cy="571500"/>
            <a:chOff x="3760" y="3726"/>
            <a:chExt cx="624" cy="360"/>
          </a:xfrm>
        </p:grpSpPr>
        <p:sp>
          <p:nvSpPr>
            <p:cNvPr id="39" name="Line 15"/>
            <p:cNvSpPr>
              <a:spLocks noChangeShapeType="1"/>
            </p:cNvSpPr>
            <p:nvPr/>
          </p:nvSpPr>
          <p:spPr bwMode="auto">
            <a:xfrm flipH="1">
              <a:off x="3760" y="3726"/>
              <a:ext cx="0" cy="24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3764" y="3815"/>
              <a:ext cx="6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fi-FI" altLang="fi-FI" sz="2400" i="1" baseline="-25000" dirty="0">
                  <a:solidFill>
                    <a:srgbClr val="FF99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FF99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1" name="Freeform 14"/>
          <p:cNvSpPr>
            <a:spLocks/>
          </p:cNvSpPr>
          <p:nvPr/>
        </p:nvSpPr>
        <p:spPr bwMode="auto">
          <a:xfrm>
            <a:off x="2222476" y="3617689"/>
            <a:ext cx="4402138" cy="1030288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5567339" y="4535264"/>
            <a:ext cx="10001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Johde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18"/>
          <p:cNvSpPr>
            <a:spLocks/>
          </p:cNvSpPr>
          <p:nvPr/>
        </p:nvSpPr>
        <p:spPr bwMode="auto">
          <a:xfrm>
            <a:off x="2151039" y="3581177"/>
            <a:ext cx="4545012" cy="1031875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DDDDDD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" name="Group 38"/>
          <p:cNvGrpSpPr>
            <a:grpSpLocks/>
          </p:cNvGrpSpPr>
          <p:nvPr/>
        </p:nvGrpSpPr>
        <p:grpSpPr bwMode="auto">
          <a:xfrm>
            <a:off x="3856014" y="3932014"/>
            <a:ext cx="946150" cy="838200"/>
            <a:chOff x="3462" y="3290"/>
            <a:chExt cx="596" cy="528"/>
          </a:xfrm>
        </p:grpSpPr>
        <p:sp>
          <p:nvSpPr>
            <p:cNvPr id="45" name="AutoShape 17"/>
            <p:cNvSpPr>
              <a:spLocks noChangeArrowheads="1"/>
            </p:cNvSpPr>
            <p:nvPr/>
          </p:nvSpPr>
          <p:spPr bwMode="auto">
            <a:xfrm>
              <a:off x="3462" y="3397"/>
              <a:ext cx="596" cy="42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AutoShape 19"/>
            <p:cNvSpPr>
              <a:spLocks noChangeArrowheads="1"/>
            </p:cNvSpPr>
            <p:nvPr/>
          </p:nvSpPr>
          <p:spPr bwMode="auto">
            <a:xfrm>
              <a:off x="3462" y="3290"/>
              <a:ext cx="596" cy="35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538764" y="3989164"/>
            <a:ext cx="87905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4003651" y="3857402"/>
            <a:ext cx="5445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37"/>
          <p:cNvGrpSpPr>
            <a:grpSpLocks/>
          </p:cNvGrpSpPr>
          <p:nvPr/>
        </p:nvGrpSpPr>
        <p:grpSpPr bwMode="auto">
          <a:xfrm>
            <a:off x="4337026" y="3158902"/>
            <a:ext cx="693738" cy="895350"/>
            <a:chOff x="3765" y="2803"/>
            <a:chExt cx="437" cy="564"/>
          </a:xfrm>
        </p:grpSpPr>
        <p:sp>
          <p:nvSpPr>
            <p:cNvPr id="50" name="Line 22"/>
            <p:cNvSpPr>
              <a:spLocks noChangeShapeType="1"/>
            </p:cNvSpPr>
            <p:nvPr/>
          </p:nvSpPr>
          <p:spPr bwMode="auto">
            <a:xfrm flipH="1" flipV="1">
              <a:off x="3765" y="2930"/>
              <a:ext cx="0" cy="43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3769" y="2803"/>
              <a:ext cx="43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aseline="-250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36"/>
          <p:cNvGrpSpPr>
            <a:grpSpLocks/>
          </p:cNvGrpSpPr>
          <p:nvPr/>
        </p:nvGrpSpPr>
        <p:grpSpPr bwMode="auto">
          <a:xfrm>
            <a:off x="2459014" y="3711352"/>
            <a:ext cx="1565275" cy="360362"/>
            <a:chOff x="2582" y="3151"/>
            <a:chExt cx="986" cy="227"/>
          </a:xfrm>
        </p:grpSpPr>
        <p:sp>
          <p:nvSpPr>
            <p:cNvPr id="53" name="Line 27"/>
            <p:cNvSpPr>
              <a:spLocks noChangeShapeType="1"/>
            </p:cNvSpPr>
            <p:nvPr/>
          </p:nvSpPr>
          <p:spPr bwMode="auto">
            <a:xfrm>
              <a:off x="2963" y="3277"/>
              <a:ext cx="605" cy="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2582" y="3151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55" name="Group 35"/>
          <p:cNvGrpSpPr>
            <a:grpSpLocks/>
          </p:cNvGrpSpPr>
          <p:nvPr/>
        </p:nvGrpSpPr>
        <p:grpSpPr bwMode="auto">
          <a:xfrm>
            <a:off x="2613001" y="4713064"/>
            <a:ext cx="1395413" cy="360363"/>
            <a:chOff x="2679" y="3782"/>
            <a:chExt cx="879" cy="227"/>
          </a:xfrm>
        </p:grpSpPr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2679" y="3782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en-GB" altLang="fi-FI" sz="20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.</a:t>
              </a:r>
            </a:p>
          </p:txBody>
        </p:sp>
        <p:sp>
          <p:nvSpPr>
            <p:cNvPr id="57" name="Line 30"/>
            <p:cNvSpPr>
              <a:spLocks noChangeShapeType="1"/>
            </p:cNvSpPr>
            <p:nvPr/>
          </p:nvSpPr>
          <p:spPr bwMode="auto">
            <a:xfrm flipV="1">
              <a:off x="3051" y="3795"/>
              <a:ext cx="507" cy="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33"/>
          <p:cNvGrpSpPr>
            <a:grpSpLocks/>
          </p:cNvGrpSpPr>
          <p:nvPr/>
        </p:nvGrpSpPr>
        <p:grpSpPr bwMode="auto">
          <a:xfrm>
            <a:off x="4513239" y="3571652"/>
            <a:ext cx="1025525" cy="481012"/>
            <a:chOff x="3876" y="3063"/>
            <a:chExt cx="568" cy="303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 flipH="1" flipV="1">
              <a:off x="3885" y="3114"/>
              <a:ext cx="0" cy="241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Text Box 32"/>
            <p:cNvSpPr txBox="1">
              <a:spLocks noChangeArrowheads="1"/>
            </p:cNvSpPr>
            <p:nvPr/>
          </p:nvSpPr>
          <p:spPr bwMode="auto">
            <a:xfrm>
              <a:off x="3876" y="3063"/>
              <a:ext cx="5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fi-FI" altLang="fi-FI" sz="2400" i="1" baseline="-25000" dirty="0" smtClean="0">
                  <a:solidFill>
                    <a:srgbClr val="CC66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CC66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4794226" y="4009802"/>
            <a:ext cx="1138238" cy="430212"/>
            <a:chOff x="6855237" y="5301208"/>
            <a:chExt cx="1137143" cy="430213"/>
          </a:xfrm>
        </p:grpSpPr>
        <p:sp>
          <p:nvSpPr>
            <p:cNvPr id="62" name="Text Box 25"/>
            <p:cNvSpPr txBox="1">
              <a:spLocks noChangeArrowheads="1"/>
            </p:cNvSpPr>
            <p:nvPr/>
          </p:nvSpPr>
          <p:spPr bwMode="auto">
            <a:xfrm>
              <a:off x="7008130" y="5301208"/>
              <a:ext cx="9842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sivu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 rot="-5400000">
              <a:off x="6960247" y="5448225"/>
              <a:ext cx="1" cy="21002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759623"/>
              </p:ext>
            </p:extLst>
          </p:nvPr>
        </p:nvGraphicFramePr>
        <p:xfrm>
          <a:off x="1192213" y="2525588"/>
          <a:ext cx="50815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7" name="Equation" r:id="rId8" imgW="2197080" imgH="279360" progId="Equation.DSMT4">
                  <p:embed/>
                </p:oleObj>
              </mc:Choice>
              <mc:Fallback>
                <p:oleObj name="Equation" r:id="rId8" imgW="2197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2525588"/>
                        <a:ext cx="508158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utoUpdateAnimBg="0"/>
      <p:bldP spid="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44797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lain soveltaminen </a:t>
            </a:r>
            <a:b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johteen ja eristeaineen rajapinnassa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Group 34"/>
          <p:cNvGrpSpPr>
            <a:grpSpLocks/>
          </p:cNvGrpSpPr>
          <p:nvPr/>
        </p:nvGrpSpPr>
        <p:grpSpPr bwMode="auto">
          <a:xfrm>
            <a:off x="4329089" y="4624164"/>
            <a:ext cx="990600" cy="571500"/>
            <a:chOff x="3760" y="3726"/>
            <a:chExt cx="624" cy="360"/>
          </a:xfrm>
        </p:grpSpPr>
        <p:sp>
          <p:nvSpPr>
            <p:cNvPr id="39" name="Line 15"/>
            <p:cNvSpPr>
              <a:spLocks noChangeShapeType="1"/>
            </p:cNvSpPr>
            <p:nvPr/>
          </p:nvSpPr>
          <p:spPr bwMode="auto">
            <a:xfrm flipH="1">
              <a:off x="3760" y="3726"/>
              <a:ext cx="0" cy="24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3764" y="3815"/>
              <a:ext cx="6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fi-FI" altLang="fi-FI" sz="2400" i="1" baseline="-25000" dirty="0">
                  <a:solidFill>
                    <a:srgbClr val="FF99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FF99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1" name="Freeform 14"/>
          <p:cNvSpPr>
            <a:spLocks/>
          </p:cNvSpPr>
          <p:nvPr/>
        </p:nvSpPr>
        <p:spPr bwMode="auto">
          <a:xfrm>
            <a:off x="2222476" y="3617689"/>
            <a:ext cx="4402138" cy="1030288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5567339" y="4535264"/>
            <a:ext cx="10001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Johde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18"/>
          <p:cNvSpPr>
            <a:spLocks/>
          </p:cNvSpPr>
          <p:nvPr/>
        </p:nvSpPr>
        <p:spPr bwMode="auto">
          <a:xfrm>
            <a:off x="2151039" y="3581177"/>
            <a:ext cx="4545012" cy="1031875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DDDDDD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" name="Group 38"/>
          <p:cNvGrpSpPr>
            <a:grpSpLocks/>
          </p:cNvGrpSpPr>
          <p:nvPr/>
        </p:nvGrpSpPr>
        <p:grpSpPr bwMode="auto">
          <a:xfrm>
            <a:off x="3856014" y="3932014"/>
            <a:ext cx="946150" cy="838200"/>
            <a:chOff x="3462" y="3290"/>
            <a:chExt cx="596" cy="528"/>
          </a:xfrm>
        </p:grpSpPr>
        <p:sp>
          <p:nvSpPr>
            <p:cNvPr id="45" name="AutoShape 17"/>
            <p:cNvSpPr>
              <a:spLocks noChangeArrowheads="1"/>
            </p:cNvSpPr>
            <p:nvPr/>
          </p:nvSpPr>
          <p:spPr bwMode="auto">
            <a:xfrm>
              <a:off x="3462" y="3397"/>
              <a:ext cx="596" cy="42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AutoShape 19"/>
            <p:cNvSpPr>
              <a:spLocks noChangeArrowheads="1"/>
            </p:cNvSpPr>
            <p:nvPr/>
          </p:nvSpPr>
          <p:spPr bwMode="auto">
            <a:xfrm>
              <a:off x="3462" y="3290"/>
              <a:ext cx="596" cy="35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538764" y="3989164"/>
            <a:ext cx="87905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4003651" y="3857402"/>
            <a:ext cx="5445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37"/>
          <p:cNvGrpSpPr>
            <a:grpSpLocks/>
          </p:cNvGrpSpPr>
          <p:nvPr/>
        </p:nvGrpSpPr>
        <p:grpSpPr bwMode="auto">
          <a:xfrm>
            <a:off x="4337026" y="3158902"/>
            <a:ext cx="693738" cy="895350"/>
            <a:chOff x="3765" y="2803"/>
            <a:chExt cx="437" cy="564"/>
          </a:xfrm>
        </p:grpSpPr>
        <p:sp>
          <p:nvSpPr>
            <p:cNvPr id="50" name="Line 22"/>
            <p:cNvSpPr>
              <a:spLocks noChangeShapeType="1"/>
            </p:cNvSpPr>
            <p:nvPr/>
          </p:nvSpPr>
          <p:spPr bwMode="auto">
            <a:xfrm flipH="1" flipV="1">
              <a:off x="3765" y="2930"/>
              <a:ext cx="0" cy="43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3769" y="2803"/>
              <a:ext cx="43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aseline="-250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36"/>
          <p:cNvGrpSpPr>
            <a:grpSpLocks/>
          </p:cNvGrpSpPr>
          <p:nvPr/>
        </p:nvGrpSpPr>
        <p:grpSpPr bwMode="auto">
          <a:xfrm>
            <a:off x="2459014" y="3711352"/>
            <a:ext cx="1565275" cy="360362"/>
            <a:chOff x="2582" y="3151"/>
            <a:chExt cx="986" cy="227"/>
          </a:xfrm>
        </p:grpSpPr>
        <p:sp>
          <p:nvSpPr>
            <p:cNvPr id="53" name="Line 27"/>
            <p:cNvSpPr>
              <a:spLocks noChangeShapeType="1"/>
            </p:cNvSpPr>
            <p:nvPr/>
          </p:nvSpPr>
          <p:spPr bwMode="auto">
            <a:xfrm>
              <a:off x="2963" y="3277"/>
              <a:ext cx="605" cy="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2582" y="3151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55" name="Group 35"/>
          <p:cNvGrpSpPr>
            <a:grpSpLocks/>
          </p:cNvGrpSpPr>
          <p:nvPr/>
        </p:nvGrpSpPr>
        <p:grpSpPr bwMode="auto">
          <a:xfrm>
            <a:off x="2613001" y="4713064"/>
            <a:ext cx="1395413" cy="360363"/>
            <a:chOff x="2679" y="3782"/>
            <a:chExt cx="879" cy="227"/>
          </a:xfrm>
        </p:grpSpPr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2679" y="3782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en-GB" altLang="fi-FI" sz="20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.</a:t>
              </a:r>
            </a:p>
          </p:txBody>
        </p:sp>
        <p:sp>
          <p:nvSpPr>
            <p:cNvPr id="57" name="Line 30"/>
            <p:cNvSpPr>
              <a:spLocks noChangeShapeType="1"/>
            </p:cNvSpPr>
            <p:nvPr/>
          </p:nvSpPr>
          <p:spPr bwMode="auto">
            <a:xfrm flipV="1">
              <a:off x="3051" y="3795"/>
              <a:ext cx="507" cy="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33"/>
          <p:cNvGrpSpPr>
            <a:grpSpLocks/>
          </p:cNvGrpSpPr>
          <p:nvPr/>
        </p:nvGrpSpPr>
        <p:grpSpPr bwMode="auto">
          <a:xfrm>
            <a:off x="4513239" y="3571652"/>
            <a:ext cx="1025525" cy="481012"/>
            <a:chOff x="3876" y="3063"/>
            <a:chExt cx="568" cy="303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 flipH="1" flipV="1">
              <a:off x="3885" y="3114"/>
              <a:ext cx="0" cy="241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Text Box 32"/>
            <p:cNvSpPr txBox="1">
              <a:spLocks noChangeArrowheads="1"/>
            </p:cNvSpPr>
            <p:nvPr/>
          </p:nvSpPr>
          <p:spPr bwMode="auto">
            <a:xfrm>
              <a:off x="3876" y="3063"/>
              <a:ext cx="5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 smtClean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fi-FI" altLang="fi-FI" sz="2400" i="1" baseline="-25000" dirty="0" smtClean="0">
                  <a:solidFill>
                    <a:srgbClr val="CC6600"/>
                  </a:solidFill>
                  <a:latin typeface="Tahoma" pitchFamily="34" charset="0"/>
                  <a:cs typeface="Tahoma" pitchFamily="34" charset="0"/>
                </a:rPr>
                <a:t>.</a:t>
              </a:r>
              <a:endParaRPr lang="en-GB" altLang="fi-FI" sz="2400" i="1" dirty="0">
                <a:solidFill>
                  <a:srgbClr val="CC66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4794226" y="4009802"/>
            <a:ext cx="1138238" cy="430212"/>
            <a:chOff x="6855237" y="5301208"/>
            <a:chExt cx="1137143" cy="430213"/>
          </a:xfrm>
        </p:grpSpPr>
        <p:sp>
          <p:nvSpPr>
            <p:cNvPr id="62" name="Text Box 25"/>
            <p:cNvSpPr txBox="1">
              <a:spLocks noChangeArrowheads="1"/>
            </p:cNvSpPr>
            <p:nvPr/>
          </p:nvSpPr>
          <p:spPr bwMode="auto">
            <a:xfrm>
              <a:off x="7008130" y="5301208"/>
              <a:ext cx="9842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sivu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 rot="-5400000">
              <a:off x="6960247" y="5448225"/>
              <a:ext cx="1" cy="21002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630684" y="2139379"/>
            <a:ext cx="6435204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Sähkövuontiheyden suunta ylälaipassa on tason pinnalle normaali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916432"/>
              </p:ext>
            </p:extLst>
          </p:nvPr>
        </p:nvGraphicFramePr>
        <p:xfrm>
          <a:off x="1271538" y="1589484"/>
          <a:ext cx="39941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8" name="Equation" r:id="rId6" imgW="1726920" imgH="279360" progId="Equation.DSMT4">
                  <p:embed/>
                </p:oleObj>
              </mc:Choice>
              <mc:Fallback>
                <p:oleObj name="Equation" r:id="rId6" imgW="1726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38" y="1589484"/>
                        <a:ext cx="39941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705690"/>
              </p:ext>
            </p:extLst>
          </p:nvPr>
        </p:nvGraphicFramePr>
        <p:xfrm>
          <a:off x="1262261" y="2741612"/>
          <a:ext cx="44354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9" name="Equation" r:id="rId8" imgW="1917360" imgH="279360" progId="Equation.DSMT4">
                  <p:embed/>
                </p:oleObj>
              </mc:Choice>
              <mc:Fallback>
                <p:oleObj name="Equation" r:id="rId8" imgW="1917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261" y="2741612"/>
                        <a:ext cx="44354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640680" y="1203275"/>
            <a:ext cx="354488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Sähkövuontiheys johteessa on 0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481905"/>
              </p:ext>
            </p:extLst>
          </p:nvPr>
        </p:nvGraphicFramePr>
        <p:xfrm>
          <a:off x="657176" y="3749724"/>
          <a:ext cx="117633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10" name="Equation" r:id="rId10" imgW="507960" imgH="457200" progId="Equation.DSMT4">
                  <p:embed/>
                </p:oleObj>
              </mc:Choice>
              <mc:Fallback>
                <p:oleObj name="Equation" r:id="rId10" imgW="507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76" y="3749724"/>
                        <a:ext cx="117633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733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utoUpdateAnimBg="0"/>
      <p:bldP spid="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Sähkökentän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876845" cy="913871"/>
          </a:xfrm>
        </p:spPr>
        <p:txBody>
          <a:bodyPr>
            <a:noAutofit/>
          </a:bodyPr>
          <a:lstStyle/>
          <a:p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sähkö-vuon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tiheys </a:t>
            </a:r>
            <a:r>
              <a:rPr lang="fi-FI" altLang="fi-FI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eristeaineiden rajapinnassa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729184" y="1301824"/>
            <a:ext cx="568863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Annetaan etäisyyksien 2 -&gt; 3 ja 4 -&gt; 1 lähestyä nollaa</a:t>
            </a: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V="1">
            <a:off x="2704555" y="3920579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" name="Group 41"/>
          <p:cNvGrpSpPr>
            <a:grpSpLocks/>
          </p:cNvGrpSpPr>
          <p:nvPr/>
        </p:nvGrpSpPr>
        <p:grpSpPr bwMode="auto">
          <a:xfrm>
            <a:off x="2293393" y="3604666"/>
            <a:ext cx="474662" cy="474663"/>
            <a:chOff x="2051" y="2908"/>
            <a:chExt cx="299" cy="299"/>
          </a:xfrm>
        </p:grpSpPr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56" name="Group 40"/>
          <p:cNvGrpSpPr>
            <a:grpSpLocks/>
          </p:cNvGrpSpPr>
          <p:nvPr/>
        </p:nvGrpSpPr>
        <p:grpSpPr bwMode="auto">
          <a:xfrm>
            <a:off x="426493" y="3785641"/>
            <a:ext cx="6513512" cy="1765300"/>
            <a:chOff x="875" y="3022"/>
            <a:chExt cx="4103" cy="1112"/>
          </a:xfrm>
        </p:grpSpPr>
        <p:grpSp>
          <p:nvGrpSpPr>
            <p:cNvPr id="57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63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8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61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808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r>
                <a:rPr lang="en-GB" altLang="fi-FI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793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r>
                <a:rPr lang="en-GB" altLang="fi-FI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</p:grpSp>
      <p:sp>
        <p:nvSpPr>
          <p:cNvPr id="65" name="Line 28"/>
          <p:cNvSpPr>
            <a:spLocks noChangeShapeType="1"/>
          </p:cNvSpPr>
          <p:nvPr/>
        </p:nvSpPr>
        <p:spPr bwMode="auto">
          <a:xfrm flipH="1" flipV="1">
            <a:off x="2704555" y="4796879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 flipV="1">
            <a:off x="2604543" y="3974554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>
            <a:off x="4585743" y="4012654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" name="Group 42"/>
          <p:cNvGrpSpPr>
            <a:grpSpLocks/>
          </p:cNvGrpSpPr>
          <p:nvPr/>
        </p:nvGrpSpPr>
        <p:grpSpPr bwMode="auto">
          <a:xfrm>
            <a:off x="4542880" y="3690391"/>
            <a:ext cx="501650" cy="474663"/>
            <a:chOff x="3468" y="2962"/>
            <a:chExt cx="316" cy="299"/>
          </a:xfrm>
        </p:grpSpPr>
        <p:sp>
          <p:nvSpPr>
            <p:cNvPr id="69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 43"/>
          <p:cNvGrpSpPr>
            <a:grpSpLocks/>
          </p:cNvGrpSpPr>
          <p:nvPr/>
        </p:nvGrpSpPr>
        <p:grpSpPr bwMode="auto">
          <a:xfrm>
            <a:off x="2236243" y="4623841"/>
            <a:ext cx="474662" cy="474663"/>
            <a:chOff x="2015" y="3550"/>
            <a:chExt cx="299" cy="299"/>
          </a:xfrm>
        </p:grpSpPr>
        <p:sp>
          <p:nvSpPr>
            <p:cNvPr id="72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3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roup 44"/>
          <p:cNvGrpSpPr>
            <a:grpSpLocks/>
          </p:cNvGrpSpPr>
          <p:nvPr/>
        </p:nvGrpSpPr>
        <p:grpSpPr bwMode="auto">
          <a:xfrm>
            <a:off x="4552405" y="4614316"/>
            <a:ext cx="501650" cy="474663"/>
            <a:chOff x="3474" y="3544"/>
            <a:chExt cx="316" cy="299"/>
          </a:xfrm>
        </p:grpSpPr>
        <p:sp>
          <p:nvSpPr>
            <p:cNvPr id="75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6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593656"/>
              </p:ext>
            </p:extLst>
          </p:nvPr>
        </p:nvGraphicFramePr>
        <p:xfrm>
          <a:off x="1004888" y="1589088"/>
          <a:ext cx="45545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6" name="Equation" r:id="rId6" imgW="1968480" imgH="330120" progId="Equation.DSMT4">
                  <p:embed/>
                </p:oleObj>
              </mc:Choice>
              <mc:Fallback>
                <p:oleObj name="Equation" r:id="rId6" imgW="1968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1589088"/>
                        <a:ext cx="45545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4"/>
          <p:cNvSpPr>
            <a:spLocks noChangeArrowheads="1"/>
          </p:cNvSpPr>
          <p:nvPr/>
        </p:nvSpPr>
        <p:spPr bwMode="auto">
          <a:xfrm>
            <a:off x="657176" y="2237928"/>
            <a:ext cx="612856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-&gt;Sähkökentän voimakkuuden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 tangentiaalinen komponentti on jatkuva eristeiden rajapinnassa</a:t>
            </a: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917460"/>
              </p:ext>
            </p:extLst>
          </p:nvPr>
        </p:nvGraphicFramePr>
        <p:xfrm>
          <a:off x="2385368" y="2872283"/>
          <a:ext cx="23225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7" name="Equation" r:id="rId8" imgW="1002960" imgH="317160" progId="Equation.DSMT4">
                  <p:embed/>
                </p:oleObj>
              </mc:Choice>
              <mc:Fallback>
                <p:oleObj name="Equation" r:id="rId8" imgW="10029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2872283"/>
                        <a:ext cx="2322512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84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4.44444E-6 -0.07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4.44444E-6 -0.072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4.16667E-6 -0.063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4.44444E-6 0.060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3.88889E-6 0.047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4.16667E-6 0.037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utoUpdateAnimBg="0"/>
      <p:bldP spid="38" grpId="0" animBg="1"/>
      <p:bldP spid="65" grpId="0" animBg="1"/>
      <p:bldP spid="66" grpId="0" animBg="1"/>
      <p:bldP spid="67" grpId="0" animBg="1"/>
      <p:bldP spid="78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2248</TotalTime>
  <Words>423</Words>
  <Application>Microsoft Office PowerPoint</Application>
  <PresentationFormat>Custom</PresentationFormat>
  <Paragraphs>140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yleispohja</vt:lpstr>
      <vt:lpstr>Equation</vt:lpstr>
      <vt:lpstr>MathType 6.0 Equation</vt:lpstr>
      <vt:lpstr>SATE2180 Kenttäteorian perusteet Sähkökentän rajapintaehdot Sähkötekniikka/MV </vt:lpstr>
      <vt:lpstr>Maxwellin yhtälöt integraalimuodossa</vt:lpstr>
      <vt:lpstr>Johteen ja eristeen väliset rajapintaehdot</vt:lpstr>
      <vt:lpstr>Sähkökentän voimakkuus E ja sähkövuon tiheys D johteessa</vt:lpstr>
      <vt:lpstr>Sähkökentän voimakkuus E ja sähkövuon tiheys D johteessa</vt:lpstr>
      <vt:lpstr>Sähkökentän voimakkuuden E ja sähkövuon tiheyden D tangentiaalinen komponentti johteen ja eristeaineen rajapinnassa</vt:lpstr>
      <vt:lpstr>Gaussin lain soveltaminen  johteen ja eristeaineen rajapinnassa</vt:lpstr>
      <vt:lpstr>Gaussin lain soveltaminen  johteen ja eristeaineen rajapinnassa</vt:lpstr>
      <vt:lpstr>Sähkökentän voimakkuus E ja sähkö-vuon tiheys D eristeaineiden rajapinnassa</vt:lpstr>
      <vt:lpstr>Sähkökentän voimakkuus E ja sähkövuon tiheys D eristeaineiden rajapinnassa</vt:lpstr>
      <vt:lpstr>Sähkökentän voimakkuus E ja sähkövuon tiheys D eristeaineiden rajapinnassa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285</cp:revision>
  <cp:lastPrinted>2018-08-22T09:38:22Z</cp:lastPrinted>
  <dcterms:created xsi:type="dcterms:W3CDTF">2018-08-21T07:35:50Z</dcterms:created>
  <dcterms:modified xsi:type="dcterms:W3CDTF">2018-09-28T09:41:19Z</dcterms:modified>
</cp:coreProperties>
</file>