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13" r:id="rId2"/>
    <p:sldId id="261" r:id="rId3"/>
    <p:sldId id="390" r:id="rId4"/>
    <p:sldId id="391" r:id="rId5"/>
    <p:sldId id="392" r:id="rId6"/>
    <p:sldId id="393" r:id="rId7"/>
    <p:sldId id="394" r:id="rId8"/>
    <p:sldId id="395" r:id="rId9"/>
    <p:sldId id="396" r:id="rId10"/>
    <p:sldId id="397" r:id="rId11"/>
    <p:sldId id="398" r:id="rId12"/>
    <p:sldId id="302" r:id="rId13"/>
  </p:sldIdLst>
  <p:sldSz cx="7939088" cy="5483225"/>
  <p:notesSz cx="6669088" cy="9872663"/>
  <p:defaultTextStyle>
    <a:defPPr>
      <a:defRPr lang="en-US"/>
    </a:defPPr>
    <a:lvl1pPr marL="0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12989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25978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38966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51955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64944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77933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890921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303910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6E29"/>
    <a:srgbClr val="FAA519"/>
    <a:srgbClr val="0000FF"/>
    <a:srgbClr val="F9C112"/>
    <a:srgbClr val="7A7C7F"/>
    <a:srgbClr val="595959"/>
    <a:srgbClr val="FFD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71" autoAdjust="0"/>
    <p:restoredTop sz="94651" autoAdjust="0"/>
  </p:normalViewPr>
  <p:slideViewPr>
    <p:cSldViewPr>
      <p:cViewPr varScale="1">
        <p:scale>
          <a:sx n="141" d="100"/>
          <a:sy n="141" d="100"/>
        </p:scale>
        <p:origin x="-156" y="-102"/>
      </p:cViewPr>
      <p:guideLst>
        <p:guide orient="horz" pos="1727"/>
        <p:guide pos="25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101" d="100"/>
          <a:sy n="101" d="100"/>
        </p:scale>
        <p:origin x="-3576" y="-90"/>
      </p:cViewPr>
      <p:guideLst>
        <p:guide orient="horz" pos="3110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1FF68E-8742-437C-A93A-788FD588D124}" type="datetimeFigureOut">
              <a:rPr lang="en-US" smtClean="0"/>
              <a:pPr/>
              <a:t>9/28/2018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53A837-0B4A-4E88-AB34-E750EED85E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558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4336A6-E37D-445A-ADA5-60070BD0B738}" type="datetimeFigureOut">
              <a:rPr lang="en-US" smtClean="0"/>
              <a:pPr/>
              <a:t>9/28/2018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4050" y="739775"/>
            <a:ext cx="536098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BB183C-B623-4577-84E5-259D4799AE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97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5432" y="1703355"/>
            <a:ext cx="6748225" cy="11753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0863" y="3107161"/>
            <a:ext cx="5557362" cy="140126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129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259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389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519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649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779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909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03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27.9.2018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SATE2180 Sähkökentän rajapintaehdot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8875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27.9.2018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SATE2180 Sähkökentän rajapintaehdot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7412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55839" y="219585"/>
            <a:ext cx="1786295" cy="467851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955" y="219585"/>
            <a:ext cx="5226566" cy="467851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27.9.2018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SATE2180 Sähkökentän rajapintaehdot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5521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27.9.2018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SATE2180 Sähkökentän rajapintaehdot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6059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7133" y="3523481"/>
            <a:ext cx="6748225" cy="1089029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7133" y="2324025"/>
            <a:ext cx="6748225" cy="1199455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129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2597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3896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5195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6494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7793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89092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30391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27.9.2018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SATE2180 Sähkökentän rajapintaehdot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0569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6954" y="1279420"/>
            <a:ext cx="3506431" cy="361867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5703" y="1279420"/>
            <a:ext cx="3506431" cy="361867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27.9.2018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SATE2180 Sähkökentän rajapintaehdot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553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6955" y="1227380"/>
            <a:ext cx="3507809" cy="511514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2989" indent="0">
              <a:buNone/>
              <a:defRPr sz="1800" b="1"/>
            </a:lvl2pPr>
            <a:lvl3pPr marL="825978" indent="0">
              <a:buNone/>
              <a:defRPr sz="1600" b="1"/>
            </a:lvl3pPr>
            <a:lvl4pPr marL="1238966" indent="0">
              <a:buNone/>
              <a:defRPr sz="1400" b="1"/>
            </a:lvl4pPr>
            <a:lvl5pPr marL="1651955" indent="0">
              <a:buNone/>
              <a:defRPr sz="1400" b="1"/>
            </a:lvl5pPr>
            <a:lvl6pPr marL="2064944" indent="0">
              <a:buNone/>
              <a:defRPr sz="1400" b="1"/>
            </a:lvl6pPr>
            <a:lvl7pPr marL="2477933" indent="0">
              <a:buNone/>
              <a:defRPr sz="1400" b="1"/>
            </a:lvl7pPr>
            <a:lvl8pPr marL="2890921" indent="0">
              <a:buNone/>
              <a:defRPr sz="1400" b="1"/>
            </a:lvl8pPr>
            <a:lvl9pPr marL="3303910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955" y="1738893"/>
            <a:ext cx="3507809" cy="315920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032949" y="1227380"/>
            <a:ext cx="3509187" cy="511514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2989" indent="0">
              <a:buNone/>
              <a:defRPr sz="1800" b="1"/>
            </a:lvl2pPr>
            <a:lvl3pPr marL="825978" indent="0">
              <a:buNone/>
              <a:defRPr sz="1600" b="1"/>
            </a:lvl3pPr>
            <a:lvl4pPr marL="1238966" indent="0">
              <a:buNone/>
              <a:defRPr sz="1400" b="1"/>
            </a:lvl4pPr>
            <a:lvl5pPr marL="1651955" indent="0">
              <a:buNone/>
              <a:defRPr sz="1400" b="1"/>
            </a:lvl5pPr>
            <a:lvl6pPr marL="2064944" indent="0">
              <a:buNone/>
              <a:defRPr sz="1400" b="1"/>
            </a:lvl6pPr>
            <a:lvl7pPr marL="2477933" indent="0">
              <a:buNone/>
              <a:defRPr sz="1400" b="1"/>
            </a:lvl7pPr>
            <a:lvl8pPr marL="2890921" indent="0">
              <a:buNone/>
              <a:defRPr sz="1400" b="1"/>
            </a:lvl8pPr>
            <a:lvl9pPr marL="3303910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32949" y="1738893"/>
            <a:ext cx="3509187" cy="315920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27.9.2018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SATE2180 Sähkökentän rajapintaehdot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394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27.9.2018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SATE2180 Sähkökentän rajapintaehdot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062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27.9.2018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SATE2180 Sähkökentän rajapintaehdot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8242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957" y="218313"/>
            <a:ext cx="2611905" cy="929103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3963" y="218315"/>
            <a:ext cx="4438171" cy="4679780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6957" y="1147418"/>
            <a:ext cx="2611905" cy="3750678"/>
          </a:xfrm>
        </p:spPr>
        <p:txBody>
          <a:bodyPr/>
          <a:lstStyle>
            <a:lvl1pPr marL="0" indent="0">
              <a:buNone/>
              <a:defRPr sz="1300"/>
            </a:lvl1pPr>
            <a:lvl2pPr marL="412989" indent="0">
              <a:buNone/>
              <a:defRPr sz="1100"/>
            </a:lvl2pPr>
            <a:lvl3pPr marL="825978" indent="0">
              <a:buNone/>
              <a:defRPr sz="900"/>
            </a:lvl3pPr>
            <a:lvl4pPr marL="1238966" indent="0">
              <a:buNone/>
              <a:defRPr sz="800"/>
            </a:lvl4pPr>
            <a:lvl5pPr marL="1651955" indent="0">
              <a:buNone/>
              <a:defRPr sz="800"/>
            </a:lvl5pPr>
            <a:lvl6pPr marL="2064944" indent="0">
              <a:buNone/>
              <a:defRPr sz="800"/>
            </a:lvl6pPr>
            <a:lvl7pPr marL="2477933" indent="0">
              <a:buNone/>
              <a:defRPr sz="800"/>
            </a:lvl7pPr>
            <a:lvl8pPr marL="2890921" indent="0">
              <a:buNone/>
              <a:defRPr sz="800"/>
            </a:lvl8pPr>
            <a:lvl9pPr marL="3303910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27.9.2018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SATE2180 Sähkökentän rajapintaehdot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7187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6117" y="3838258"/>
            <a:ext cx="4763453" cy="453128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56117" y="489936"/>
            <a:ext cx="4763453" cy="3289935"/>
          </a:xfrm>
        </p:spPr>
        <p:txBody>
          <a:bodyPr/>
          <a:lstStyle>
            <a:lvl1pPr marL="0" indent="0">
              <a:buNone/>
              <a:defRPr sz="2900"/>
            </a:lvl1pPr>
            <a:lvl2pPr marL="412989" indent="0">
              <a:buNone/>
              <a:defRPr sz="2500"/>
            </a:lvl2pPr>
            <a:lvl3pPr marL="825978" indent="0">
              <a:buNone/>
              <a:defRPr sz="2200"/>
            </a:lvl3pPr>
            <a:lvl4pPr marL="1238966" indent="0">
              <a:buNone/>
              <a:defRPr sz="1800"/>
            </a:lvl4pPr>
            <a:lvl5pPr marL="1651955" indent="0">
              <a:buNone/>
              <a:defRPr sz="1800"/>
            </a:lvl5pPr>
            <a:lvl6pPr marL="2064944" indent="0">
              <a:buNone/>
              <a:defRPr sz="1800"/>
            </a:lvl6pPr>
            <a:lvl7pPr marL="2477933" indent="0">
              <a:buNone/>
              <a:defRPr sz="1800"/>
            </a:lvl7pPr>
            <a:lvl8pPr marL="2890921" indent="0">
              <a:buNone/>
              <a:defRPr sz="1800"/>
            </a:lvl8pPr>
            <a:lvl9pPr marL="3303910" indent="0">
              <a:buNone/>
              <a:defRPr sz="18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56117" y="4291386"/>
            <a:ext cx="4763453" cy="643518"/>
          </a:xfrm>
        </p:spPr>
        <p:txBody>
          <a:bodyPr/>
          <a:lstStyle>
            <a:lvl1pPr marL="0" indent="0">
              <a:buNone/>
              <a:defRPr sz="1300"/>
            </a:lvl1pPr>
            <a:lvl2pPr marL="412989" indent="0">
              <a:buNone/>
              <a:defRPr sz="1100"/>
            </a:lvl2pPr>
            <a:lvl3pPr marL="825978" indent="0">
              <a:buNone/>
              <a:defRPr sz="900"/>
            </a:lvl3pPr>
            <a:lvl4pPr marL="1238966" indent="0">
              <a:buNone/>
              <a:defRPr sz="800"/>
            </a:lvl4pPr>
            <a:lvl5pPr marL="1651955" indent="0">
              <a:buNone/>
              <a:defRPr sz="800"/>
            </a:lvl5pPr>
            <a:lvl6pPr marL="2064944" indent="0">
              <a:buNone/>
              <a:defRPr sz="800"/>
            </a:lvl6pPr>
            <a:lvl7pPr marL="2477933" indent="0">
              <a:buNone/>
              <a:defRPr sz="800"/>
            </a:lvl7pPr>
            <a:lvl8pPr marL="2890921" indent="0">
              <a:buNone/>
              <a:defRPr sz="800"/>
            </a:lvl8pPr>
            <a:lvl9pPr marL="3303910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27.9.2018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SATE2180 Sähkökentän rajapintaehdot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19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6955" y="219584"/>
            <a:ext cx="7145179" cy="913871"/>
          </a:xfrm>
          <a:prstGeom prst="rect">
            <a:avLst/>
          </a:prstGeom>
        </p:spPr>
        <p:txBody>
          <a:bodyPr vert="horz" lIns="82598" tIns="41299" rIns="82598" bIns="41299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6955" y="1279420"/>
            <a:ext cx="7145179" cy="3618675"/>
          </a:xfrm>
          <a:prstGeom prst="rect">
            <a:avLst/>
          </a:prstGeom>
        </p:spPr>
        <p:txBody>
          <a:bodyPr vert="horz" lIns="82598" tIns="41299" rIns="82598" bIns="4129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9144" y="5117876"/>
            <a:ext cx="980302" cy="291931"/>
          </a:xfrm>
          <a:prstGeom prst="rect">
            <a:avLst/>
          </a:prstGeom>
        </p:spPr>
        <p:txBody>
          <a:bodyPr vert="horz" lIns="82598" tIns="41299" rIns="82598" bIns="41299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27.9.2018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77256" y="5117876"/>
            <a:ext cx="3960440" cy="291931"/>
          </a:xfrm>
          <a:prstGeom prst="rect">
            <a:avLst/>
          </a:prstGeom>
        </p:spPr>
        <p:txBody>
          <a:bodyPr vert="horz" lIns="82598" tIns="41299" rIns="82598" bIns="41299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smtClean="0"/>
              <a:t>Vaasan yliopisto | Sähkötekniikka | SATE2180 Sähkökentän rajapintaehdot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697736" y="5117876"/>
            <a:ext cx="1852454" cy="291931"/>
          </a:xfrm>
          <a:prstGeom prst="rect">
            <a:avLst/>
          </a:prstGeom>
        </p:spPr>
        <p:txBody>
          <a:bodyPr vert="horz" lIns="82598" tIns="41299" rIns="82598" bIns="41299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E6BDE3F6-2DE8-49E8-899E-07578C74E9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623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825978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9742" indent="-309742" algn="l" defTabSz="8259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71107" indent="-258118" algn="l" defTabSz="825978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032472" indent="-206494" algn="l" defTabSz="825978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445461" indent="-206494" algn="l" defTabSz="825978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58449" indent="-206494" algn="l" defTabSz="825978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271438" indent="-206494" algn="l" defTabSz="825978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84427" indent="-206494" algn="l" defTabSz="825978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97416" indent="-206494" algn="l" defTabSz="825978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10404" indent="-206494" algn="l" defTabSz="825978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2989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5978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8966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1955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64944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77933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90921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03910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2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6.bin"/><Relationship Id="rId5" Type="http://schemas.microsoft.com/office/2007/relationships/hdphoto" Target="../media/hdphoto1.wdp"/><Relationship Id="rId4" Type="http://schemas.openxmlformats.org/officeDocument/2006/relationships/image" Target="../media/image6.png"/><Relationship Id="rId9" Type="http://schemas.openxmlformats.org/officeDocument/2006/relationships/image" Target="../media/image29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3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8.bin"/><Relationship Id="rId11" Type="http://schemas.openxmlformats.org/officeDocument/2006/relationships/image" Target="../media/image32.wmf"/><Relationship Id="rId5" Type="http://schemas.microsoft.com/office/2007/relationships/hdphoto" Target="../media/hdphoto1.wdp"/><Relationship Id="rId10" Type="http://schemas.openxmlformats.org/officeDocument/2006/relationships/oleObject" Target="../embeddings/oleObject30.bin"/><Relationship Id="rId4" Type="http://schemas.openxmlformats.org/officeDocument/2006/relationships/image" Target="../media/image6.png"/><Relationship Id="rId9" Type="http://schemas.openxmlformats.org/officeDocument/2006/relationships/image" Target="../media/image31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13" Type="http://schemas.openxmlformats.org/officeDocument/2006/relationships/image" Target="../media/image5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wmf"/><Relationship Id="rId12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image" Target="../media/image4.wmf"/><Relationship Id="rId5" Type="http://schemas.microsoft.com/office/2007/relationships/hdphoto" Target="../media/hdphoto1.wdp"/><Relationship Id="rId10" Type="http://schemas.openxmlformats.org/officeDocument/2006/relationships/oleObject" Target="../embeddings/oleObject3.bin"/><Relationship Id="rId4" Type="http://schemas.openxmlformats.org/officeDocument/2006/relationships/image" Target="../media/image6.png"/><Relationship Id="rId9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image" Target="../media/image10.w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7.wmf"/><Relationship Id="rId12" Type="http://schemas.openxmlformats.org/officeDocument/2006/relationships/oleObject" Target="../embeddings/oleObject8.bin"/><Relationship Id="rId17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0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9.wmf"/><Relationship Id="rId5" Type="http://schemas.microsoft.com/office/2007/relationships/hdphoto" Target="../media/hdphoto1.wdp"/><Relationship Id="rId15" Type="http://schemas.openxmlformats.org/officeDocument/2006/relationships/image" Target="../media/image11.wmf"/><Relationship Id="rId10" Type="http://schemas.openxmlformats.org/officeDocument/2006/relationships/oleObject" Target="../embeddings/oleObject7.bin"/><Relationship Id="rId4" Type="http://schemas.openxmlformats.org/officeDocument/2006/relationships/image" Target="../media/image6.png"/><Relationship Id="rId9" Type="http://schemas.openxmlformats.org/officeDocument/2006/relationships/image" Target="../media/image8.wmf"/><Relationship Id="rId14" Type="http://schemas.openxmlformats.org/officeDocument/2006/relationships/oleObject" Target="../embeddings/oleObject9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image" Target="../media/image16.wmf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3.wmf"/><Relationship Id="rId12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15.wmf"/><Relationship Id="rId5" Type="http://schemas.microsoft.com/office/2007/relationships/hdphoto" Target="../media/hdphoto1.wdp"/><Relationship Id="rId10" Type="http://schemas.openxmlformats.org/officeDocument/2006/relationships/oleObject" Target="../embeddings/oleObject13.bin"/><Relationship Id="rId4" Type="http://schemas.openxmlformats.org/officeDocument/2006/relationships/image" Target="../media/image6.png"/><Relationship Id="rId9" Type="http://schemas.openxmlformats.org/officeDocument/2006/relationships/image" Target="../media/image14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5.bin"/><Relationship Id="rId5" Type="http://schemas.microsoft.com/office/2007/relationships/hdphoto" Target="../media/hdphoto1.wdp"/><Relationship Id="rId4" Type="http://schemas.openxmlformats.org/officeDocument/2006/relationships/image" Target="../media/image6.png"/><Relationship Id="rId9" Type="http://schemas.openxmlformats.org/officeDocument/2006/relationships/image" Target="../media/image18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7.bin"/><Relationship Id="rId5" Type="http://schemas.microsoft.com/office/2007/relationships/hdphoto" Target="../media/hdphoto1.wdp"/><Relationship Id="rId4" Type="http://schemas.openxmlformats.org/officeDocument/2006/relationships/image" Target="../media/image6.png"/><Relationship Id="rId9" Type="http://schemas.openxmlformats.org/officeDocument/2006/relationships/image" Target="../media/image20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9.bin"/><Relationship Id="rId5" Type="http://schemas.microsoft.com/office/2007/relationships/hdphoto" Target="../media/hdphoto1.wdp"/><Relationship Id="rId4" Type="http://schemas.openxmlformats.org/officeDocument/2006/relationships/image" Target="../media/image6.png"/><Relationship Id="rId9" Type="http://schemas.openxmlformats.org/officeDocument/2006/relationships/image" Target="../media/image22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2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1.bin"/><Relationship Id="rId11" Type="http://schemas.openxmlformats.org/officeDocument/2006/relationships/image" Target="../media/image25.wmf"/><Relationship Id="rId5" Type="http://schemas.microsoft.com/office/2007/relationships/hdphoto" Target="../media/hdphoto1.wdp"/><Relationship Id="rId10" Type="http://schemas.openxmlformats.org/officeDocument/2006/relationships/oleObject" Target="../embeddings/oleObject23.bin"/><Relationship Id="rId4" Type="http://schemas.openxmlformats.org/officeDocument/2006/relationships/image" Target="../media/image6.png"/><Relationship Id="rId9" Type="http://schemas.openxmlformats.org/officeDocument/2006/relationships/image" Target="../media/image24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2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4.bin"/><Relationship Id="rId5" Type="http://schemas.microsoft.com/office/2007/relationships/hdphoto" Target="../media/hdphoto1.wdp"/><Relationship Id="rId4" Type="http://schemas.openxmlformats.org/officeDocument/2006/relationships/image" Target="../media/image6.png"/><Relationship Id="rId9" Type="http://schemas.openxmlformats.org/officeDocument/2006/relationships/image" Target="../media/image2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-7820" y="5349768"/>
            <a:ext cx="7953139" cy="144016"/>
          </a:xfrm>
          <a:prstGeom prst="rect">
            <a:avLst/>
          </a:prstGeom>
          <a:solidFill>
            <a:srgbClr val="F9C1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8198" y="509364"/>
            <a:ext cx="7953138" cy="76813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3" descr="C:\Users\JTAPAN\Desktop\MUUT PROJEKTIT\UVA PREZI &amp; PP\LOGO_Ensisijainen FIN-ENG\Solid_White\Ensisijainen logo_fi-eng_solid_whit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437" y="509364"/>
            <a:ext cx="3016003" cy="768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ctangle 9"/>
          <p:cNvSpPr>
            <a:spLocks noGrp="1" noChangeArrowheads="1"/>
          </p:cNvSpPr>
          <p:nvPr>
            <p:ph type="ctrTitle"/>
          </p:nvPr>
        </p:nvSpPr>
        <p:spPr>
          <a:xfrm>
            <a:off x="441145" y="1661492"/>
            <a:ext cx="7056785" cy="3429000"/>
          </a:xfrm>
        </p:spPr>
        <p:txBody>
          <a:bodyPr/>
          <a:lstStyle/>
          <a:p>
            <a:r>
              <a:rPr lang="fi-FI" sz="2400" dirty="0" smtClean="0"/>
              <a:t>SATE2180</a:t>
            </a:r>
            <a:r>
              <a:rPr lang="fi-FI" dirty="0"/>
              <a:t/>
            </a:r>
            <a:br>
              <a:rPr lang="fi-FI" dirty="0"/>
            </a:br>
            <a:r>
              <a:rPr lang="fi-FI" sz="3200" dirty="0" smtClean="0"/>
              <a:t>Kenttäteorian perusteet</a:t>
            </a:r>
            <a:r>
              <a:rPr lang="fi-FI" dirty="0"/>
              <a:t/>
            </a:r>
            <a:br>
              <a:rPr lang="fi-FI" dirty="0"/>
            </a:br>
            <a:r>
              <a:rPr lang="fi-FI" sz="2400" dirty="0" smtClean="0"/>
              <a:t>Sähkökentän </a:t>
            </a:r>
            <a:r>
              <a:rPr lang="fi-FI" sz="2400" dirty="0" smtClean="0"/>
              <a:t>rajapintaehdot</a:t>
            </a:r>
            <a:r>
              <a:rPr lang="fi-FI" sz="2400" dirty="0"/>
              <a:t/>
            </a:r>
            <a:br>
              <a:rPr lang="fi-FI" sz="2400" dirty="0"/>
            </a:br>
            <a:r>
              <a:rPr lang="fi-FI" sz="2400" dirty="0" smtClean="0"/>
              <a:t>Sähkötekniikka/MV</a:t>
            </a:r>
            <a:r>
              <a:rPr lang="fi-FI" sz="2400" dirty="0"/>
              <a:t/>
            </a:r>
            <a:br>
              <a:rPr lang="fi-FI" sz="2400" dirty="0"/>
            </a:b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3315872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27.9.2018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smtClean="0"/>
              <a:t>Vaasan yliopisto | Sähkötekniikka | SATE2180 Sähkökentän rajapintaehdot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5444797" cy="913871"/>
          </a:xfrm>
        </p:spPr>
        <p:txBody>
          <a:bodyPr>
            <a:noAutofit/>
          </a:bodyPr>
          <a:lstStyle/>
          <a:p>
            <a:r>
              <a:rPr lang="fi-FI" altLang="fi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Sähkökentän voimakkuus </a:t>
            </a:r>
            <a:r>
              <a:rPr lang="fi-FI" altLang="fi-FI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fi-FI" altLang="fi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ja sähkövuon tiheys </a:t>
            </a:r>
            <a:r>
              <a:rPr lang="fi-FI" altLang="fi-FI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fi-FI" altLang="fi-FI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altLang="fi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eristeaineiden </a:t>
            </a:r>
            <a:r>
              <a:rPr lang="fi-FI" altLang="fi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rajapinnassa</a:t>
            </a:r>
            <a:endParaRPr lang="en-US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4" name="Object 6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4861922"/>
              </p:ext>
            </p:extLst>
          </p:nvPr>
        </p:nvGraphicFramePr>
        <p:xfrm>
          <a:off x="1597025" y="1723777"/>
          <a:ext cx="3289300" cy="585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33" name="Equation" r:id="rId6" imgW="1422360" imgH="253800" progId="Equation.DSMT4">
                  <p:embed/>
                </p:oleObj>
              </mc:Choice>
              <mc:Fallback>
                <p:oleObj name="Equation" r:id="rId6" imgW="14223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7025" y="1723777"/>
                        <a:ext cx="3289300" cy="585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0" name="Group 34"/>
          <p:cNvGrpSpPr>
            <a:grpSpLocks/>
          </p:cNvGrpSpPr>
          <p:nvPr/>
        </p:nvGrpSpPr>
        <p:grpSpPr bwMode="auto">
          <a:xfrm>
            <a:off x="4274990" y="4566914"/>
            <a:ext cx="990600" cy="571500"/>
            <a:chOff x="3760" y="3726"/>
            <a:chExt cx="624" cy="360"/>
          </a:xfrm>
        </p:grpSpPr>
        <p:sp>
          <p:nvSpPr>
            <p:cNvPr id="71" name="Line 15"/>
            <p:cNvSpPr>
              <a:spLocks noChangeShapeType="1"/>
            </p:cNvSpPr>
            <p:nvPr/>
          </p:nvSpPr>
          <p:spPr bwMode="auto">
            <a:xfrm flipH="1">
              <a:off x="3760" y="3726"/>
              <a:ext cx="0" cy="242"/>
            </a:xfrm>
            <a:prstGeom prst="line">
              <a:avLst/>
            </a:prstGeom>
            <a:noFill/>
            <a:ln w="19050">
              <a:solidFill>
                <a:srgbClr val="FF99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Text Box 25"/>
            <p:cNvSpPr txBox="1">
              <a:spLocks noChangeArrowheads="1"/>
            </p:cNvSpPr>
            <p:nvPr/>
          </p:nvSpPr>
          <p:spPr bwMode="auto">
            <a:xfrm>
              <a:off x="3764" y="3815"/>
              <a:ext cx="620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400" dirty="0" err="1">
                  <a:solidFill>
                    <a:srgbClr val="FF99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lang="en-GB" altLang="fi-FI" sz="2400" b="1" i="1" dirty="0" err="1">
                  <a:solidFill>
                    <a:srgbClr val="FF99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  <a:r>
                <a:rPr lang="fi-FI" altLang="fi-FI" sz="2400" baseline="-25000" dirty="0" err="1">
                  <a:solidFill>
                    <a:srgbClr val="FF99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alap</a:t>
              </a:r>
              <a:r>
                <a:rPr lang="fi-FI" altLang="fi-FI" sz="2400" i="1" baseline="-25000" dirty="0">
                  <a:solidFill>
                    <a:srgbClr val="FF9900"/>
                  </a:solidFill>
                  <a:latin typeface="Tahoma" pitchFamily="34" charset="0"/>
                  <a:cs typeface="Tahoma" pitchFamily="34" charset="0"/>
                </a:rPr>
                <a:t>.</a:t>
              </a:r>
              <a:endParaRPr lang="en-GB" altLang="fi-FI" sz="2400" i="1" dirty="0">
                <a:solidFill>
                  <a:srgbClr val="FF9900"/>
                </a:solidFill>
                <a:latin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73" name="Freeform 14"/>
          <p:cNvSpPr>
            <a:spLocks/>
          </p:cNvSpPr>
          <p:nvPr/>
        </p:nvSpPr>
        <p:spPr bwMode="auto">
          <a:xfrm>
            <a:off x="2168377" y="3560439"/>
            <a:ext cx="4402138" cy="1030288"/>
          </a:xfrm>
          <a:custGeom>
            <a:avLst/>
            <a:gdLst>
              <a:gd name="T0" fmla="*/ 2147483647 w 211"/>
              <a:gd name="T1" fmla="*/ 2147483647 h 86"/>
              <a:gd name="T2" fmla="*/ 2147483647 w 211"/>
              <a:gd name="T3" fmla="*/ 2147483647 h 86"/>
              <a:gd name="T4" fmla="*/ 2147483647 w 211"/>
              <a:gd name="T5" fmla="*/ 2147483647 h 86"/>
              <a:gd name="T6" fmla="*/ 0 w 211"/>
              <a:gd name="T7" fmla="*/ 2147483647 h 86"/>
              <a:gd name="T8" fmla="*/ 2147483647 w 211"/>
              <a:gd name="T9" fmla="*/ 2147483647 h 86"/>
              <a:gd name="T10" fmla="*/ 2147483647 w 211"/>
              <a:gd name="T11" fmla="*/ 2147483647 h 86"/>
              <a:gd name="T12" fmla="*/ 2147483647 w 211"/>
              <a:gd name="T13" fmla="*/ 2147483647 h 86"/>
              <a:gd name="T14" fmla="*/ 2147483647 w 211"/>
              <a:gd name="T15" fmla="*/ 2147483647 h 86"/>
              <a:gd name="T16" fmla="*/ 2147483647 w 211"/>
              <a:gd name="T17" fmla="*/ 2147483647 h 86"/>
              <a:gd name="T18" fmla="*/ 2147483647 w 211"/>
              <a:gd name="T19" fmla="*/ 2147483647 h 86"/>
              <a:gd name="T20" fmla="*/ 2147483647 w 211"/>
              <a:gd name="T21" fmla="*/ 2147483647 h 86"/>
              <a:gd name="T22" fmla="*/ 2147483647 w 211"/>
              <a:gd name="T23" fmla="*/ 2147483647 h 86"/>
              <a:gd name="T24" fmla="*/ 2147483647 w 211"/>
              <a:gd name="T25" fmla="*/ 2147483647 h 86"/>
              <a:gd name="T26" fmla="*/ 2147483647 w 211"/>
              <a:gd name="T27" fmla="*/ 2147483647 h 86"/>
              <a:gd name="T28" fmla="*/ 2147483647 w 211"/>
              <a:gd name="T29" fmla="*/ 2147483647 h 86"/>
              <a:gd name="T30" fmla="*/ 2147483647 w 211"/>
              <a:gd name="T31" fmla="*/ 2147483647 h 86"/>
              <a:gd name="T32" fmla="*/ 2147483647 w 211"/>
              <a:gd name="T33" fmla="*/ 2147483647 h 86"/>
              <a:gd name="T34" fmla="*/ 2147483647 w 211"/>
              <a:gd name="T35" fmla="*/ 2147483647 h 86"/>
              <a:gd name="T36" fmla="*/ 2147483647 w 211"/>
              <a:gd name="T37" fmla="*/ 2147483647 h 8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11" h="86">
                <a:moveTo>
                  <a:pt x="78" y="67"/>
                </a:moveTo>
                <a:cubicBezTo>
                  <a:pt x="67" y="62"/>
                  <a:pt x="51" y="82"/>
                  <a:pt x="40" y="85"/>
                </a:cubicBezTo>
                <a:cubicBezTo>
                  <a:pt x="16" y="84"/>
                  <a:pt x="24" y="86"/>
                  <a:pt x="12" y="82"/>
                </a:cubicBezTo>
                <a:cubicBezTo>
                  <a:pt x="7" y="77"/>
                  <a:pt x="3" y="76"/>
                  <a:pt x="0" y="68"/>
                </a:cubicBezTo>
                <a:cubicBezTo>
                  <a:pt x="1" y="55"/>
                  <a:pt x="0" y="47"/>
                  <a:pt x="5" y="36"/>
                </a:cubicBezTo>
                <a:cubicBezTo>
                  <a:pt x="12" y="21"/>
                  <a:pt x="28" y="16"/>
                  <a:pt x="43" y="13"/>
                </a:cubicBezTo>
                <a:cubicBezTo>
                  <a:pt x="53" y="11"/>
                  <a:pt x="61" y="6"/>
                  <a:pt x="71" y="5"/>
                </a:cubicBezTo>
                <a:cubicBezTo>
                  <a:pt x="83" y="4"/>
                  <a:pt x="101" y="3"/>
                  <a:pt x="112" y="3"/>
                </a:cubicBezTo>
                <a:cubicBezTo>
                  <a:pt x="134" y="0"/>
                  <a:pt x="158" y="0"/>
                  <a:pt x="179" y="7"/>
                </a:cubicBezTo>
                <a:cubicBezTo>
                  <a:pt x="185" y="9"/>
                  <a:pt x="193" y="10"/>
                  <a:pt x="198" y="15"/>
                </a:cubicBezTo>
                <a:cubicBezTo>
                  <a:pt x="201" y="18"/>
                  <a:pt x="207" y="24"/>
                  <a:pt x="207" y="24"/>
                </a:cubicBezTo>
                <a:cubicBezTo>
                  <a:pt x="208" y="27"/>
                  <a:pt x="210" y="30"/>
                  <a:pt x="211" y="33"/>
                </a:cubicBezTo>
                <a:cubicBezTo>
                  <a:pt x="211" y="33"/>
                  <a:pt x="211" y="52"/>
                  <a:pt x="209" y="58"/>
                </a:cubicBezTo>
                <a:cubicBezTo>
                  <a:pt x="204" y="74"/>
                  <a:pt x="171" y="73"/>
                  <a:pt x="159" y="74"/>
                </a:cubicBezTo>
                <a:cubicBezTo>
                  <a:pt x="149" y="73"/>
                  <a:pt x="141" y="71"/>
                  <a:pt x="132" y="69"/>
                </a:cubicBezTo>
                <a:cubicBezTo>
                  <a:pt x="119" y="63"/>
                  <a:pt x="88" y="65"/>
                  <a:pt x="82" y="65"/>
                </a:cubicBezTo>
                <a:cubicBezTo>
                  <a:pt x="80" y="65"/>
                  <a:pt x="78" y="65"/>
                  <a:pt x="77" y="66"/>
                </a:cubicBezTo>
                <a:cubicBezTo>
                  <a:pt x="76" y="67"/>
                  <a:pt x="81" y="71"/>
                  <a:pt x="80" y="70"/>
                </a:cubicBezTo>
                <a:cubicBezTo>
                  <a:pt x="79" y="69"/>
                  <a:pt x="79" y="68"/>
                  <a:pt x="78" y="67"/>
                </a:cubicBezTo>
                <a:close/>
              </a:path>
            </a:pathLst>
          </a:custGeom>
          <a:solidFill>
            <a:srgbClr val="FFFFFF"/>
          </a:solidFill>
          <a:ln w="63500" cmpd="sng">
            <a:pattFill prst="dkDnDiag">
              <a:fgClr>
                <a:srgbClr val="000000"/>
              </a:fgClr>
              <a:bgClr>
                <a:srgbClr val="FFFFFF"/>
              </a:bgClr>
            </a:patt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" name="Text Box 16"/>
          <p:cNvSpPr txBox="1">
            <a:spLocks noChangeArrowheads="1"/>
          </p:cNvSpPr>
          <p:nvPr/>
        </p:nvSpPr>
        <p:spPr bwMode="auto">
          <a:xfrm>
            <a:off x="5513240" y="4478014"/>
            <a:ext cx="1122362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fi-FI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Eriste</a:t>
            </a:r>
            <a:r>
              <a:rPr lang="en-GB" altLang="fi-FI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</a:p>
        </p:txBody>
      </p:sp>
      <p:sp>
        <p:nvSpPr>
          <p:cNvPr id="75" name="Freeform 18"/>
          <p:cNvSpPr>
            <a:spLocks/>
          </p:cNvSpPr>
          <p:nvPr/>
        </p:nvSpPr>
        <p:spPr bwMode="auto">
          <a:xfrm>
            <a:off x="2096940" y="3523927"/>
            <a:ext cx="4545012" cy="1031875"/>
          </a:xfrm>
          <a:custGeom>
            <a:avLst/>
            <a:gdLst>
              <a:gd name="T0" fmla="*/ 2147483647 w 211"/>
              <a:gd name="T1" fmla="*/ 2147483647 h 86"/>
              <a:gd name="T2" fmla="*/ 2147483647 w 211"/>
              <a:gd name="T3" fmla="*/ 2147483647 h 86"/>
              <a:gd name="T4" fmla="*/ 2147483647 w 211"/>
              <a:gd name="T5" fmla="*/ 2147483647 h 86"/>
              <a:gd name="T6" fmla="*/ 0 w 211"/>
              <a:gd name="T7" fmla="*/ 2147483647 h 86"/>
              <a:gd name="T8" fmla="*/ 2147483647 w 211"/>
              <a:gd name="T9" fmla="*/ 2147483647 h 86"/>
              <a:gd name="T10" fmla="*/ 2147483647 w 211"/>
              <a:gd name="T11" fmla="*/ 2147483647 h 86"/>
              <a:gd name="T12" fmla="*/ 2147483647 w 211"/>
              <a:gd name="T13" fmla="*/ 2147483647 h 86"/>
              <a:gd name="T14" fmla="*/ 2147483647 w 211"/>
              <a:gd name="T15" fmla="*/ 2147483647 h 86"/>
              <a:gd name="T16" fmla="*/ 2147483647 w 211"/>
              <a:gd name="T17" fmla="*/ 2147483647 h 86"/>
              <a:gd name="T18" fmla="*/ 2147483647 w 211"/>
              <a:gd name="T19" fmla="*/ 2147483647 h 86"/>
              <a:gd name="T20" fmla="*/ 2147483647 w 211"/>
              <a:gd name="T21" fmla="*/ 2147483647 h 86"/>
              <a:gd name="T22" fmla="*/ 2147483647 w 211"/>
              <a:gd name="T23" fmla="*/ 2147483647 h 86"/>
              <a:gd name="T24" fmla="*/ 2147483647 w 211"/>
              <a:gd name="T25" fmla="*/ 2147483647 h 86"/>
              <a:gd name="T26" fmla="*/ 2147483647 w 211"/>
              <a:gd name="T27" fmla="*/ 2147483647 h 86"/>
              <a:gd name="T28" fmla="*/ 2147483647 w 211"/>
              <a:gd name="T29" fmla="*/ 2147483647 h 86"/>
              <a:gd name="T30" fmla="*/ 2147483647 w 211"/>
              <a:gd name="T31" fmla="*/ 2147483647 h 86"/>
              <a:gd name="T32" fmla="*/ 2147483647 w 211"/>
              <a:gd name="T33" fmla="*/ 2147483647 h 86"/>
              <a:gd name="T34" fmla="*/ 2147483647 w 211"/>
              <a:gd name="T35" fmla="*/ 2147483647 h 86"/>
              <a:gd name="T36" fmla="*/ 2147483647 w 211"/>
              <a:gd name="T37" fmla="*/ 2147483647 h 8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11" h="86">
                <a:moveTo>
                  <a:pt x="78" y="67"/>
                </a:moveTo>
                <a:cubicBezTo>
                  <a:pt x="67" y="62"/>
                  <a:pt x="51" y="82"/>
                  <a:pt x="40" y="85"/>
                </a:cubicBezTo>
                <a:cubicBezTo>
                  <a:pt x="16" y="84"/>
                  <a:pt x="24" y="86"/>
                  <a:pt x="12" y="82"/>
                </a:cubicBezTo>
                <a:cubicBezTo>
                  <a:pt x="7" y="77"/>
                  <a:pt x="3" y="76"/>
                  <a:pt x="0" y="68"/>
                </a:cubicBezTo>
                <a:cubicBezTo>
                  <a:pt x="1" y="55"/>
                  <a:pt x="0" y="47"/>
                  <a:pt x="5" y="36"/>
                </a:cubicBezTo>
                <a:cubicBezTo>
                  <a:pt x="12" y="21"/>
                  <a:pt x="28" y="16"/>
                  <a:pt x="43" y="13"/>
                </a:cubicBezTo>
                <a:cubicBezTo>
                  <a:pt x="53" y="11"/>
                  <a:pt x="61" y="6"/>
                  <a:pt x="71" y="5"/>
                </a:cubicBezTo>
                <a:cubicBezTo>
                  <a:pt x="83" y="4"/>
                  <a:pt x="101" y="3"/>
                  <a:pt x="112" y="3"/>
                </a:cubicBezTo>
                <a:cubicBezTo>
                  <a:pt x="134" y="0"/>
                  <a:pt x="158" y="0"/>
                  <a:pt x="179" y="7"/>
                </a:cubicBezTo>
                <a:cubicBezTo>
                  <a:pt x="185" y="9"/>
                  <a:pt x="193" y="10"/>
                  <a:pt x="198" y="15"/>
                </a:cubicBezTo>
                <a:cubicBezTo>
                  <a:pt x="201" y="18"/>
                  <a:pt x="207" y="24"/>
                  <a:pt x="207" y="24"/>
                </a:cubicBezTo>
                <a:cubicBezTo>
                  <a:pt x="208" y="27"/>
                  <a:pt x="210" y="30"/>
                  <a:pt x="211" y="33"/>
                </a:cubicBezTo>
                <a:cubicBezTo>
                  <a:pt x="211" y="33"/>
                  <a:pt x="211" y="52"/>
                  <a:pt x="209" y="58"/>
                </a:cubicBezTo>
                <a:cubicBezTo>
                  <a:pt x="204" y="74"/>
                  <a:pt x="171" y="73"/>
                  <a:pt x="159" y="74"/>
                </a:cubicBezTo>
                <a:cubicBezTo>
                  <a:pt x="149" y="73"/>
                  <a:pt x="141" y="71"/>
                  <a:pt x="132" y="69"/>
                </a:cubicBezTo>
                <a:cubicBezTo>
                  <a:pt x="119" y="63"/>
                  <a:pt x="88" y="65"/>
                  <a:pt x="82" y="65"/>
                </a:cubicBezTo>
                <a:cubicBezTo>
                  <a:pt x="80" y="65"/>
                  <a:pt x="78" y="65"/>
                  <a:pt x="77" y="66"/>
                </a:cubicBezTo>
                <a:cubicBezTo>
                  <a:pt x="76" y="67"/>
                  <a:pt x="81" y="71"/>
                  <a:pt x="80" y="70"/>
                </a:cubicBezTo>
                <a:cubicBezTo>
                  <a:pt x="79" y="69"/>
                  <a:pt x="79" y="68"/>
                  <a:pt x="78" y="67"/>
                </a:cubicBezTo>
                <a:close/>
              </a:path>
            </a:pathLst>
          </a:custGeom>
          <a:solidFill>
            <a:srgbClr val="DDDDDD"/>
          </a:solidFill>
          <a:ln w="12700" cap="flat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76" name="Group 38"/>
          <p:cNvGrpSpPr>
            <a:grpSpLocks/>
          </p:cNvGrpSpPr>
          <p:nvPr/>
        </p:nvGrpSpPr>
        <p:grpSpPr bwMode="auto">
          <a:xfrm>
            <a:off x="3801915" y="3874764"/>
            <a:ext cx="946150" cy="838200"/>
            <a:chOff x="3462" y="3290"/>
            <a:chExt cx="596" cy="528"/>
          </a:xfrm>
        </p:grpSpPr>
        <p:sp>
          <p:nvSpPr>
            <p:cNvPr id="77" name="AutoShape 17"/>
            <p:cNvSpPr>
              <a:spLocks noChangeArrowheads="1"/>
            </p:cNvSpPr>
            <p:nvPr/>
          </p:nvSpPr>
          <p:spPr bwMode="auto">
            <a:xfrm>
              <a:off x="3462" y="3397"/>
              <a:ext cx="596" cy="421"/>
            </a:xfrm>
            <a:prstGeom prst="can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78" name="AutoShape 19"/>
            <p:cNvSpPr>
              <a:spLocks noChangeArrowheads="1"/>
            </p:cNvSpPr>
            <p:nvPr/>
          </p:nvSpPr>
          <p:spPr bwMode="auto">
            <a:xfrm>
              <a:off x="3462" y="3290"/>
              <a:ext cx="596" cy="351"/>
            </a:xfrm>
            <a:prstGeom prst="can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</p:grpSp>
      <p:sp>
        <p:nvSpPr>
          <p:cNvPr id="79" name="Text Box 20"/>
          <p:cNvSpPr txBox="1">
            <a:spLocks noChangeArrowheads="1"/>
          </p:cNvSpPr>
          <p:nvPr/>
        </p:nvSpPr>
        <p:spPr bwMode="auto">
          <a:xfrm>
            <a:off x="5484664" y="3931914"/>
            <a:ext cx="1157287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fi-FI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Eriste</a:t>
            </a:r>
            <a:r>
              <a:rPr lang="en-GB" altLang="fi-FI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</a:p>
        </p:txBody>
      </p:sp>
      <p:sp>
        <p:nvSpPr>
          <p:cNvPr id="80" name="Text Box 23"/>
          <p:cNvSpPr txBox="1">
            <a:spLocks noChangeArrowheads="1"/>
          </p:cNvSpPr>
          <p:nvPr/>
        </p:nvSpPr>
        <p:spPr bwMode="auto">
          <a:xfrm>
            <a:off x="3949552" y="3800152"/>
            <a:ext cx="544513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fi-FI" altLang="fi-FI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endParaRPr lang="en-GB" altLang="fi-FI" sz="2000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1" name="Group 37"/>
          <p:cNvGrpSpPr>
            <a:grpSpLocks/>
          </p:cNvGrpSpPr>
          <p:nvPr/>
        </p:nvGrpSpPr>
        <p:grpSpPr bwMode="auto">
          <a:xfrm>
            <a:off x="4282927" y="3101652"/>
            <a:ext cx="693738" cy="895350"/>
            <a:chOff x="3765" y="2803"/>
            <a:chExt cx="437" cy="564"/>
          </a:xfrm>
        </p:grpSpPr>
        <p:sp>
          <p:nvSpPr>
            <p:cNvPr id="82" name="Line 22"/>
            <p:cNvSpPr>
              <a:spLocks noChangeShapeType="1"/>
            </p:cNvSpPr>
            <p:nvPr/>
          </p:nvSpPr>
          <p:spPr bwMode="auto">
            <a:xfrm flipH="1" flipV="1">
              <a:off x="3765" y="2930"/>
              <a:ext cx="0" cy="437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Text Box 26"/>
            <p:cNvSpPr txBox="1">
              <a:spLocks noChangeArrowheads="1"/>
            </p:cNvSpPr>
            <p:nvPr/>
          </p:nvSpPr>
          <p:spPr bwMode="auto">
            <a:xfrm>
              <a:off x="3769" y="2803"/>
              <a:ext cx="433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400" b="1" i="1" dirty="0" err="1">
                  <a:solidFill>
                    <a:srgbClr val="008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lang="en-GB" altLang="fi-FI" sz="2400" baseline="-25000" dirty="0" err="1">
                  <a:solidFill>
                    <a:srgbClr val="008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</a:t>
              </a:r>
              <a:endParaRPr lang="en-GB" altLang="fi-FI" sz="2400" baseline="-250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84" name="Group 36"/>
          <p:cNvGrpSpPr>
            <a:grpSpLocks/>
          </p:cNvGrpSpPr>
          <p:nvPr/>
        </p:nvGrpSpPr>
        <p:grpSpPr bwMode="auto">
          <a:xfrm>
            <a:off x="2404915" y="3654102"/>
            <a:ext cx="1565275" cy="360362"/>
            <a:chOff x="2582" y="3151"/>
            <a:chExt cx="986" cy="227"/>
          </a:xfrm>
        </p:grpSpPr>
        <p:sp>
          <p:nvSpPr>
            <p:cNvPr id="85" name="Line 27"/>
            <p:cNvSpPr>
              <a:spLocks noChangeShapeType="1"/>
            </p:cNvSpPr>
            <p:nvPr/>
          </p:nvSpPr>
          <p:spPr bwMode="auto">
            <a:xfrm>
              <a:off x="2963" y="3277"/>
              <a:ext cx="605" cy="8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arrow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Text Box 28"/>
            <p:cNvSpPr txBox="1">
              <a:spLocks noChangeArrowheads="1"/>
            </p:cNvSpPr>
            <p:nvPr/>
          </p:nvSpPr>
          <p:spPr bwMode="auto">
            <a:xfrm>
              <a:off x="2582" y="3151"/>
              <a:ext cx="597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000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yläp</a:t>
              </a:r>
              <a:r>
                <a:rPr lang="en-GB" altLang="fi-FI" sz="2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</p:txBody>
        </p:sp>
      </p:grpSp>
      <p:grpSp>
        <p:nvGrpSpPr>
          <p:cNvPr id="87" name="Group 35"/>
          <p:cNvGrpSpPr>
            <a:grpSpLocks/>
          </p:cNvGrpSpPr>
          <p:nvPr/>
        </p:nvGrpSpPr>
        <p:grpSpPr bwMode="auto">
          <a:xfrm>
            <a:off x="2558902" y="4655814"/>
            <a:ext cx="1395413" cy="360363"/>
            <a:chOff x="2679" y="3782"/>
            <a:chExt cx="879" cy="227"/>
          </a:xfrm>
        </p:grpSpPr>
        <p:sp>
          <p:nvSpPr>
            <p:cNvPr id="88" name="Text Box 29"/>
            <p:cNvSpPr txBox="1">
              <a:spLocks noChangeArrowheads="1"/>
            </p:cNvSpPr>
            <p:nvPr/>
          </p:nvSpPr>
          <p:spPr bwMode="auto">
            <a:xfrm>
              <a:off x="2679" y="3782"/>
              <a:ext cx="597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000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alap</a:t>
              </a:r>
              <a:r>
                <a:rPr lang="en-GB" altLang="fi-FI" sz="2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</p:txBody>
        </p:sp>
        <p:sp>
          <p:nvSpPr>
            <p:cNvPr id="89" name="Line 30"/>
            <p:cNvSpPr>
              <a:spLocks noChangeShapeType="1"/>
            </p:cNvSpPr>
            <p:nvPr/>
          </p:nvSpPr>
          <p:spPr bwMode="auto">
            <a:xfrm flipV="1">
              <a:off x="3051" y="3795"/>
              <a:ext cx="507" cy="12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arrow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0" name="Group 33"/>
          <p:cNvGrpSpPr>
            <a:grpSpLocks/>
          </p:cNvGrpSpPr>
          <p:nvPr/>
        </p:nvGrpSpPr>
        <p:grpSpPr bwMode="auto">
          <a:xfrm>
            <a:off x="4459140" y="3514402"/>
            <a:ext cx="1025525" cy="481012"/>
            <a:chOff x="3876" y="3063"/>
            <a:chExt cx="568" cy="303"/>
          </a:xfrm>
        </p:grpSpPr>
        <p:sp>
          <p:nvSpPr>
            <p:cNvPr id="91" name="Line 21"/>
            <p:cNvSpPr>
              <a:spLocks noChangeShapeType="1"/>
            </p:cNvSpPr>
            <p:nvPr/>
          </p:nvSpPr>
          <p:spPr bwMode="auto">
            <a:xfrm flipH="1" flipV="1">
              <a:off x="3885" y="3114"/>
              <a:ext cx="0" cy="241"/>
            </a:xfrm>
            <a:prstGeom prst="line">
              <a:avLst/>
            </a:prstGeom>
            <a:noFill/>
            <a:ln w="19050">
              <a:solidFill>
                <a:srgbClr val="CC66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Text Box 32"/>
            <p:cNvSpPr txBox="1">
              <a:spLocks noChangeArrowheads="1"/>
            </p:cNvSpPr>
            <p:nvPr/>
          </p:nvSpPr>
          <p:spPr bwMode="auto">
            <a:xfrm>
              <a:off x="3876" y="3063"/>
              <a:ext cx="568" cy="3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400" dirty="0" err="1">
                  <a:solidFill>
                    <a:srgbClr val="CC66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lang="en-GB" altLang="fi-FI" sz="2400" b="1" i="1" dirty="0" err="1">
                  <a:solidFill>
                    <a:srgbClr val="CC66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  <a:r>
                <a:rPr lang="fi-FI" altLang="fi-FI" sz="2400" baseline="-25000" dirty="0" err="1">
                  <a:solidFill>
                    <a:srgbClr val="CC66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yläp</a:t>
              </a:r>
              <a:r>
                <a:rPr lang="fi-FI" altLang="fi-FI" sz="2400" i="1" baseline="-25000" dirty="0">
                  <a:solidFill>
                    <a:srgbClr val="CC6600"/>
                  </a:solidFill>
                  <a:latin typeface="Tahoma" pitchFamily="34" charset="0"/>
                  <a:cs typeface="Tahoma" pitchFamily="34" charset="0"/>
                </a:rPr>
                <a:t>.</a:t>
              </a:r>
              <a:endParaRPr lang="en-GB" altLang="fi-FI" sz="2400" i="1" dirty="0">
                <a:solidFill>
                  <a:srgbClr val="CC6600"/>
                </a:solidFill>
                <a:latin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93" name="Group 5"/>
          <p:cNvGrpSpPr>
            <a:grpSpLocks/>
          </p:cNvGrpSpPr>
          <p:nvPr/>
        </p:nvGrpSpPr>
        <p:grpSpPr bwMode="auto">
          <a:xfrm>
            <a:off x="4740127" y="3952552"/>
            <a:ext cx="1138238" cy="430212"/>
            <a:chOff x="6855237" y="5301208"/>
            <a:chExt cx="1137143" cy="430213"/>
          </a:xfrm>
        </p:grpSpPr>
        <p:sp>
          <p:nvSpPr>
            <p:cNvPr id="94" name="Text Box 25"/>
            <p:cNvSpPr txBox="1">
              <a:spLocks noChangeArrowheads="1"/>
            </p:cNvSpPr>
            <p:nvPr/>
          </p:nvSpPr>
          <p:spPr bwMode="auto">
            <a:xfrm>
              <a:off x="7008130" y="5301208"/>
              <a:ext cx="984250" cy="430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400" dirty="0" err="1">
                  <a:solidFill>
                    <a:srgbClr val="FF99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lang="en-GB" altLang="fi-FI" sz="2400" b="1" i="1" dirty="0" err="1">
                  <a:solidFill>
                    <a:srgbClr val="FF99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  <a:r>
                <a:rPr lang="fi-FI" altLang="fi-FI" sz="2400" baseline="-25000" dirty="0">
                  <a:solidFill>
                    <a:srgbClr val="FF99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sivu</a:t>
              </a:r>
              <a:endParaRPr lang="en-GB" altLang="fi-FI" sz="2400" i="1" dirty="0">
                <a:solidFill>
                  <a:srgbClr val="FF99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5" name="Line 15"/>
            <p:cNvSpPr>
              <a:spLocks noChangeShapeType="1"/>
            </p:cNvSpPr>
            <p:nvPr/>
          </p:nvSpPr>
          <p:spPr bwMode="auto">
            <a:xfrm rot="-5400000">
              <a:off x="6960247" y="5448225"/>
              <a:ext cx="1" cy="210022"/>
            </a:xfrm>
            <a:prstGeom prst="line">
              <a:avLst/>
            </a:prstGeom>
            <a:noFill/>
            <a:ln w="19050">
              <a:solidFill>
                <a:srgbClr val="FF99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6" name="Rectangle 4"/>
          <p:cNvSpPr>
            <a:spLocks noChangeArrowheads="1"/>
          </p:cNvSpPr>
          <p:nvPr/>
        </p:nvSpPr>
        <p:spPr bwMode="auto">
          <a:xfrm>
            <a:off x="513160" y="1347291"/>
            <a:ext cx="6150311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fi-FI" altLang="fi-FI" sz="1600" dirty="0">
                <a:latin typeface="Arial" panose="020B0604020202020204" pitchFamily="34" charset="0"/>
                <a:cs typeface="Arial" panose="020B0604020202020204" pitchFamily="34" charset="0"/>
              </a:rPr>
              <a:t>Annetaan sivun korkeuden lähestyä nollaa</a:t>
            </a:r>
          </a:p>
          <a:p>
            <a:pPr eaLnBrk="1" hangingPunct="1">
              <a:buFont typeface="Wingdings" pitchFamily="2" charset="2"/>
              <a:buNone/>
            </a:pPr>
            <a:endParaRPr lang="fi-FI" altLang="fi-FI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7" name="Rectangle 4"/>
          <p:cNvSpPr>
            <a:spLocks noChangeArrowheads="1"/>
          </p:cNvSpPr>
          <p:nvPr/>
        </p:nvSpPr>
        <p:spPr bwMode="auto">
          <a:xfrm>
            <a:off x="513160" y="2165548"/>
            <a:ext cx="653362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fi-FI" altLang="fi-FI" sz="1600" dirty="0">
                <a:latin typeface="Tahoma" pitchFamily="34" charset="0"/>
                <a:cs typeface="Tahoma" pitchFamily="34" charset="0"/>
              </a:rPr>
              <a:t>-&gt;</a:t>
            </a:r>
            <a:r>
              <a:rPr lang="fi-FI" altLang="fi-FI" sz="1600" dirty="0">
                <a:latin typeface="Arial" panose="020B0604020202020204" pitchFamily="34" charset="0"/>
                <a:cs typeface="Arial" panose="020B0604020202020204" pitchFamily="34" charset="0"/>
              </a:rPr>
              <a:t>Sähkövuontiheyden normaalikomponentti </a:t>
            </a:r>
            <a:r>
              <a:rPr lang="fi-FI" altLang="fi-FI" sz="1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fi-FI" altLang="fi-FI" sz="16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fi-FI" altLang="fi-FI" sz="1600" dirty="0">
                <a:latin typeface="Arial" panose="020B0604020202020204" pitchFamily="34" charset="0"/>
                <a:cs typeface="Arial" panose="020B0604020202020204" pitchFamily="34" charset="0"/>
              </a:rPr>
              <a:t>  on </a:t>
            </a:r>
            <a:r>
              <a:rPr lang="fi-FI" altLang="fi-FI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eristeaineiden </a:t>
            </a:r>
            <a:r>
              <a:rPr lang="fi-FI" altLang="fi-FI" sz="1600" dirty="0">
                <a:latin typeface="Arial" panose="020B0604020202020204" pitchFamily="34" charset="0"/>
                <a:cs typeface="Arial" panose="020B0604020202020204" pitchFamily="34" charset="0"/>
              </a:rPr>
              <a:t>rajapinnassa epäjatkuva (rajapinnassa olevan varauksen </a:t>
            </a:r>
            <a:r>
              <a:rPr lang="fi-FI" altLang="fi-FI" sz="1600" dirty="0" err="1">
                <a:latin typeface="Arial" panose="020B0604020202020204" pitchFamily="34" charset="0"/>
                <a:cs typeface="Arial" panose="020B0604020202020204" pitchFamily="34" charset="0"/>
              </a:rPr>
              <a:t>ǀ</a:t>
            </a:r>
            <a:r>
              <a:rPr lang="fi-FI" altLang="fi-FI" sz="1600" i="1" dirty="0" err="1">
                <a:latin typeface="Symbol" pitchFamily="18" charset="2"/>
                <a:cs typeface="Tahoma" pitchFamily="34" charset="0"/>
              </a:rPr>
              <a:t>r</a:t>
            </a:r>
            <a:r>
              <a:rPr lang="fi-FI" altLang="fi-FI" sz="16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fi-FI" altLang="fi-FI" sz="1600" dirty="0" err="1">
                <a:latin typeface="Arial" panose="020B0604020202020204" pitchFamily="34" charset="0"/>
                <a:cs typeface="Arial" panose="020B0604020202020204" pitchFamily="34" charset="0"/>
              </a:rPr>
              <a:t>ǀ</a:t>
            </a:r>
            <a:r>
              <a:rPr lang="fi-FI" altLang="fi-FI" sz="1600" dirty="0">
                <a:latin typeface="Arial" panose="020B0604020202020204" pitchFamily="34" charset="0"/>
                <a:cs typeface="Arial" panose="020B0604020202020204" pitchFamily="34" charset="0"/>
              </a:rPr>
              <a:t> verran)</a:t>
            </a:r>
          </a:p>
        </p:txBody>
      </p:sp>
      <p:graphicFrame>
        <p:nvGraphicFramePr>
          <p:cNvPr id="98" name="Object 9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8296628"/>
              </p:ext>
            </p:extLst>
          </p:nvPr>
        </p:nvGraphicFramePr>
        <p:xfrm>
          <a:off x="513160" y="2751186"/>
          <a:ext cx="2349500" cy="99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34" name="Equation" r:id="rId8" imgW="1015920" imgH="431640" progId="Equation.DSMT4">
                  <p:embed/>
                </p:oleObj>
              </mc:Choice>
              <mc:Fallback>
                <p:oleObj name="Equation" r:id="rId8" imgW="101592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160" y="2751186"/>
                        <a:ext cx="2349500" cy="998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00803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3000" fill="hold"/>
                                        <p:tgtEl>
                                          <p:spTgt spid="76"/>
                                        </p:tgtEl>
                                      </p:cBhvr>
                                      <p:by x="100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500"/>
                            </p:stCondLst>
                            <p:childTnLst>
                              <p:par>
                                <p:cTn id="1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 autoUpdateAnimBg="0"/>
      <p:bldP spid="97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27.9.2018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smtClean="0"/>
              <a:t>Vaasan yliopisto | Sähkötekniikka | SATE2180 Sähkökentän rajapintaehdot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5444797" cy="913871"/>
          </a:xfrm>
        </p:spPr>
        <p:txBody>
          <a:bodyPr>
            <a:noAutofit/>
          </a:bodyPr>
          <a:lstStyle/>
          <a:p>
            <a:r>
              <a:rPr lang="fi-FI" altLang="fi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Sähkökentän voimakkuus </a:t>
            </a:r>
            <a:r>
              <a:rPr lang="fi-FI" altLang="fi-FI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fi-FI" altLang="fi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ja sähkövuon tiheys </a:t>
            </a:r>
            <a:r>
              <a:rPr lang="fi-FI" altLang="fi-FI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fi-FI" altLang="fi-FI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altLang="fi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eristeaineiden </a:t>
            </a:r>
            <a:r>
              <a:rPr lang="fi-FI" altLang="fi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rajapinnassa</a:t>
            </a:r>
            <a:endParaRPr lang="en-US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Rectangle 4"/>
          <p:cNvSpPr>
            <a:spLocks noChangeArrowheads="1"/>
          </p:cNvSpPr>
          <p:nvPr/>
        </p:nvSpPr>
        <p:spPr bwMode="auto">
          <a:xfrm>
            <a:off x="513160" y="1131267"/>
            <a:ext cx="144016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Yhteenveto:</a:t>
            </a:r>
          </a:p>
          <a:p>
            <a:pPr eaLnBrk="1" hangingPunct="1">
              <a:buFont typeface="Wingdings" pitchFamily="2" charset="2"/>
              <a:buNone/>
            </a:pPr>
            <a:endParaRPr lang="fi-FI" altLang="fi-FI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3252655"/>
              </p:ext>
            </p:extLst>
          </p:nvPr>
        </p:nvGraphicFramePr>
        <p:xfrm>
          <a:off x="877714" y="1517476"/>
          <a:ext cx="4171950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56" name="Equation" r:id="rId6" imgW="1803240" imgH="393480" progId="Equation.DSMT4">
                  <p:embed/>
                </p:oleObj>
              </mc:Choice>
              <mc:Fallback>
                <p:oleObj name="Equation" r:id="rId6" imgW="18032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7714" y="1517476"/>
                        <a:ext cx="4171950" cy="911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9" name="Group 42"/>
          <p:cNvGrpSpPr>
            <a:grpSpLocks/>
          </p:cNvGrpSpPr>
          <p:nvPr/>
        </p:nvGrpSpPr>
        <p:grpSpPr bwMode="auto">
          <a:xfrm>
            <a:off x="4131792" y="2275110"/>
            <a:ext cx="2844800" cy="2871788"/>
            <a:chOff x="0" y="0"/>
            <a:chExt cx="1828800" cy="1714500"/>
          </a:xfrm>
        </p:grpSpPr>
        <p:sp>
          <p:nvSpPr>
            <p:cNvPr id="40" name="Line 42"/>
            <p:cNvSpPr>
              <a:spLocks noChangeShapeType="1"/>
            </p:cNvSpPr>
            <p:nvPr/>
          </p:nvSpPr>
          <p:spPr bwMode="auto">
            <a:xfrm flipH="1" flipV="1">
              <a:off x="914400" y="133350"/>
              <a:ext cx="0" cy="69532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44"/>
            <p:cNvSpPr>
              <a:spLocks noChangeShapeType="1"/>
            </p:cNvSpPr>
            <p:nvPr/>
          </p:nvSpPr>
          <p:spPr bwMode="auto">
            <a:xfrm flipV="1">
              <a:off x="923925" y="381000"/>
              <a:ext cx="523875" cy="457200"/>
            </a:xfrm>
            <a:prstGeom prst="line">
              <a:avLst/>
            </a:prstGeom>
            <a:noFill/>
            <a:ln w="15875">
              <a:solidFill>
                <a:srgbClr val="00B05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Text Box 58"/>
            <p:cNvSpPr txBox="1">
              <a:spLocks noChangeArrowheads="1"/>
            </p:cNvSpPr>
            <p:nvPr/>
          </p:nvSpPr>
          <p:spPr bwMode="auto">
            <a:xfrm>
              <a:off x="1447800" y="257175"/>
              <a:ext cx="285750" cy="238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27432" tIns="27432" rIns="0" bIns="0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i-FI" altLang="fi-FI" sz="1400" b="1" i="1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lang="fi-FI" altLang="fi-FI" sz="1400" baseline="-25000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fi-FI" altLang="fi-FI" sz="1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Text Box 59"/>
            <p:cNvSpPr txBox="1">
              <a:spLocks noChangeArrowheads="1"/>
            </p:cNvSpPr>
            <p:nvPr/>
          </p:nvSpPr>
          <p:spPr bwMode="auto">
            <a:xfrm>
              <a:off x="971550" y="19050"/>
              <a:ext cx="171450" cy="1809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27432" tIns="27432" rIns="0" bIns="0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i-FI" altLang="fi-FI" sz="1200" i="1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z</a:t>
              </a:r>
              <a:endParaRPr lang="fi-FI" altLang="fi-FI" sz="100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44" name="Rectangle 49"/>
            <p:cNvSpPr>
              <a:spLocks noChangeArrowheads="1"/>
            </p:cNvSpPr>
            <p:nvPr/>
          </p:nvSpPr>
          <p:spPr bwMode="auto">
            <a:xfrm>
              <a:off x="0" y="0"/>
              <a:ext cx="1828800" cy="171450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45" name="Rectangle 51" descr="5%"/>
            <p:cNvSpPr>
              <a:spLocks noChangeArrowheads="1"/>
            </p:cNvSpPr>
            <p:nvPr/>
          </p:nvSpPr>
          <p:spPr bwMode="auto">
            <a:xfrm>
              <a:off x="0" y="838200"/>
              <a:ext cx="1828800" cy="876300"/>
            </a:xfrm>
            <a:prstGeom prst="rect">
              <a:avLst/>
            </a:prstGeom>
            <a:pattFill prst="pct5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46" name="Line 64"/>
            <p:cNvSpPr>
              <a:spLocks noChangeShapeType="1"/>
            </p:cNvSpPr>
            <p:nvPr/>
          </p:nvSpPr>
          <p:spPr bwMode="auto">
            <a:xfrm>
              <a:off x="228600" y="1447800"/>
              <a:ext cx="73342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Oval 53"/>
            <p:cNvSpPr>
              <a:spLocks noChangeArrowheads="1"/>
            </p:cNvSpPr>
            <p:nvPr/>
          </p:nvSpPr>
          <p:spPr bwMode="auto">
            <a:xfrm>
              <a:off x="895350" y="819150"/>
              <a:ext cx="38100" cy="381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48" name="Arc 66"/>
            <p:cNvSpPr>
              <a:spLocks/>
            </p:cNvSpPr>
            <p:nvPr/>
          </p:nvSpPr>
          <p:spPr bwMode="auto">
            <a:xfrm>
              <a:off x="466725" y="1209675"/>
              <a:ext cx="352425" cy="247650"/>
            </a:xfrm>
            <a:custGeom>
              <a:avLst/>
              <a:gdLst>
                <a:gd name="T0" fmla="*/ 901725961 w 21600"/>
                <a:gd name="T1" fmla="*/ 0 h 17454"/>
                <a:gd name="T2" fmla="*/ 1530754757 w 21600"/>
                <a:gd name="T3" fmla="*/ 707405542 h 17454"/>
                <a:gd name="T4" fmla="*/ 0 w 21600"/>
                <a:gd name="T5" fmla="*/ 707405542 h 1745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17454" fill="none" extrusionOk="0">
                  <a:moveTo>
                    <a:pt x="12724" y="-1"/>
                  </a:moveTo>
                  <a:cubicBezTo>
                    <a:pt x="18301" y="4065"/>
                    <a:pt x="21600" y="10551"/>
                    <a:pt x="21600" y="17454"/>
                  </a:cubicBezTo>
                </a:path>
                <a:path w="21600" h="17454" stroke="0" extrusionOk="0">
                  <a:moveTo>
                    <a:pt x="12724" y="-1"/>
                  </a:moveTo>
                  <a:cubicBezTo>
                    <a:pt x="18301" y="4065"/>
                    <a:pt x="21600" y="10551"/>
                    <a:pt x="21600" y="17454"/>
                  </a:cubicBezTo>
                  <a:lnTo>
                    <a:pt x="0" y="17454"/>
                  </a:lnTo>
                  <a:lnTo>
                    <a:pt x="12724" y="-1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Text Box 70"/>
            <p:cNvSpPr txBox="1">
              <a:spLocks noChangeArrowheads="1"/>
            </p:cNvSpPr>
            <p:nvPr/>
          </p:nvSpPr>
          <p:spPr bwMode="auto">
            <a:xfrm>
              <a:off x="552450" y="857250"/>
              <a:ext cx="276225" cy="2286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27432" tIns="27432" rIns="0" bIns="0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i-FI" altLang="fi-FI" sz="1400" b="1" i="1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lang="fi-FI" altLang="fi-FI" sz="1400" baseline="-25000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fi-FI" altLang="fi-FI" sz="1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" name="Arc 67"/>
            <p:cNvSpPr>
              <a:spLocks/>
            </p:cNvSpPr>
            <p:nvPr/>
          </p:nvSpPr>
          <p:spPr bwMode="auto">
            <a:xfrm>
              <a:off x="847725" y="657225"/>
              <a:ext cx="352425" cy="171450"/>
            </a:xfrm>
            <a:custGeom>
              <a:avLst/>
              <a:gdLst>
                <a:gd name="T0" fmla="*/ 1214895988 w 21600"/>
                <a:gd name="T1" fmla="*/ 0 h 13141"/>
                <a:gd name="T2" fmla="*/ 1530754757 w 21600"/>
                <a:gd name="T3" fmla="*/ 380771754 h 13141"/>
                <a:gd name="T4" fmla="*/ 0 w 21600"/>
                <a:gd name="T5" fmla="*/ 380771754 h 1314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13141" fill="none" extrusionOk="0">
                  <a:moveTo>
                    <a:pt x="17142" y="0"/>
                  </a:moveTo>
                  <a:cubicBezTo>
                    <a:pt x="20033" y="3770"/>
                    <a:pt x="21600" y="8389"/>
                    <a:pt x="21600" y="13141"/>
                  </a:cubicBezTo>
                </a:path>
                <a:path w="21600" h="13141" stroke="0" extrusionOk="0">
                  <a:moveTo>
                    <a:pt x="17142" y="0"/>
                  </a:moveTo>
                  <a:cubicBezTo>
                    <a:pt x="20033" y="3770"/>
                    <a:pt x="21600" y="8389"/>
                    <a:pt x="21600" y="13141"/>
                  </a:cubicBezTo>
                  <a:lnTo>
                    <a:pt x="0" y="13141"/>
                  </a:lnTo>
                  <a:lnTo>
                    <a:pt x="17142" y="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Text Box 68"/>
            <p:cNvSpPr txBox="1">
              <a:spLocks noChangeArrowheads="1"/>
            </p:cNvSpPr>
            <p:nvPr/>
          </p:nvSpPr>
          <p:spPr bwMode="auto">
            <a:xfrm>
              <a:off x="1238250" y="581025"/>
              <a:ext cx="276225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27432" tIns="27432" rIns="0" bIns="0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i-FI" altLang="fi-FI" sz="1400" i="1" dirty="0">
                  <a:solidFill>
                    <a:srgbClr val="0000FF"/>
                  </a:solidFill>
                  <a:latin typeface="Symbol" pitchFamily="18" charset="2"/>
                </a:rPr>
                <a:t>q</a:t>
              </a:r>
              <a:r>
                <a:rPr lang="fi-FI" altLang="fi-FI" sz="1400" baseline="-25000" dirty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fi-FI" altLang="fi-FI" sz="1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" name="Text Box 69"/>
            <p:cNvSpPr txBox="1">
              <a:spLocks noChangeArrowheads="1"/>
            </p:cNvSpPr>
            <p:nvPr/>
          </p:nvSpPr>
          <p:spPr bwMode="auto">
            <a:xfrm>
              <a:off x="809625" y="1143000"/>
              <a:ext cx="295275" cy="2286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27432" tIns="27432" rIns="0" bIns="0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i-FI" altLang="fi-FI" sz="1400" i="1" dirty="0">
                  <a:solidFill>
                    <a:srgbClr val="FF0000"/>
                  </a:solidFill>
                  <a:latin typeface="Symbol" pitchFamily="18" charset="2"/>
                </a:rPr>
                <a:t>q</a:t>
              </a:r>
              <a:r>
                <a:rPr lang="fi-FI" altLang="fi-FI" sz="1400" baseline="-25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fi-FI" altLang="fi-FI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" name="Line 63"/>
            <p:cNvSpPr>
              <a:spLocks noChangeShapeType="1"/>
            </p:cNvSpPr>
            <p:nvPr/>
          </p:nvSpPr>
          <p:spPr bwMode="auto">
            <a:xfrm flipV="1">
              <a:off x="504825" y="838200"/>
              <a:ext cx="409575" cy="609600"/>
            </a:xfrm>
            <a:prstGeom prst="line">
              <a:avLst/>
            </a:prstGeom>
            <a:noFill/>
            <a:ln w="15875">
              <a:solidFill>
                <a:srgbClr val="00B05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Text Box 71"/>
            <p:cNvSpPr txBox="1">
              <a:spLocks noChangeArrowheads="1"/>
            </p:cNvSpPr>
            <p:nvPr/>
          </p:nvSpPr>
          <p:spPr bwMode="auto">
            <a:xfrm>
              <a:off x="92406" y="885824"/>
              <a:ext cx="333375" cy="2000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27432" tIns="22860" rIns="0" bIns="0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i-FI" altLang="fi-FI" sz="1400" i="1" dirty="0">
                  <a:solidFill>
                    <a:srgbClr val="FF0000"/>
                  </a:solidFill>
                  <a:latin typeface="Symbol" pitchFamily="18" charset="2"/>
                </a:rPr>
                <a:t>e</a:t>
              </a:r>
              <a:r>
                <a:rPr lang="fi-FI" altLang="fi-FI" sz="1400" baseline="-25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r1</a:t>
              </a:r>
              <a:endParaRPr lang="fi-FI" altLang="fi-FI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5" name="Text Box 72"/>
            <p:cNvSpPr txBox="1">
              <a:spLocks noChangeArrowheads="1"/>
            </p:cNvSpPr>
            <p:nvPr/>
          </p:nvSpPr>
          <p:spPr bwMode="auto">
            <a:xfrm>
              <a:off x="92597" y="609600"/>
              <a:ext cx="314325" cy="200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27432" tIns="22860" rIns="0" bIns="0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i-FI" altLang="fi-FI" sz="1400" i="1" dirty="0">
                  <a:solidFill>
                    <a:srgbClr val="0000FF"/>
                  </a:solidFill>
                  <a:latin typeface="Symbol" pitchFamily="18" charset="2"/>
                </a:rPr>
                <a:t>e</a:t>
              </a:r>
              <a:r>
                <a:rPr lang="fi-FI" altLang="fi-FI" sz="1400" baseline="-25000" dirty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r2</a:t>
              </a:r>
              <a:endParaRPr lang="fi-FI" altLang="fi-FI" sz="1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6" name="Text Box 58"/>
            <p:cNvSpPr txBox="1">
              <a:spLocks noChangeArrowheads="1"/>
            </p:cNvSpPr>
            <p:nvPr/>
          </p:nvSpPr>
          <p:spPr bwMode="auto">
            <a:xfrm>
              <a:off x="1123949" y="1362075"/>
              <a:ext cx="642939" cy="2381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27432" tIns="27432" rIns="0" bIns="0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i-FI" altLang="fi-FI" sz="14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Eriste 1</a:t>
              </a:r>
            </a:p>
          </p:txBody>
        </p:sp>
        <p:sp>
          <p:nvSpPr>
            <p:cNvPr id="57" name="Text Box 58"/>
            <p:cNvSpPr txBox="1">
              <a:spLocks noChangeArrowheads="1"/>
            </p:cNvSpPr>
            <p:nvPr/>
          </p:nvSpPr>
          <p:spPr bwMode="auto">
            <a:xfrm>
              <a:off x="1128711" y="61913"/>
              <a:ext cx="642939" cy="238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27432" tIns="27432" rIns="0" bIns="0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i-FI" altLang="fi-FI" sz="14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Eriste 2</a:t>
              </a:r>
            </a:p>
          </p:txBody>
        </p:sp>
      </p:grpSp>
      <p:graphicFrame>
        <p:nvGraphicFramePr>
          <p:cNvPr id="58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458374"/>
              </p:ext>
            </p:extLst>
          </p:nvPr>
        </p:nvGraphicFramePr>
        <p:xfrm>
          <a:off x="1793057" y="1013420"/>
          <a:ext cx="2028825" cy="674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57" name="Equation" r:id="rId8" imgW="876240" imgH="291960" progId="Equation.DSMT4">
                  <p:embed/>
                </p:oleObj>
              </mc:Choice>
              <mc:Fallback>
                <p:oleObj name="Equation" r:id="rId8" imgW="87624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057" y="1013420"/>
                        <a:ext cx="2028825" cy="674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" name="Line 42"/>
          <p:cNvSpPr>
            <a:spLocks noChangeShapeType="1"/>
          </p:cNvSpPr>
          <p:nvPr/>
        </p:nvSpPr>
        <p:spPr bwMode="auto">
          <a:xfrm flipH="1" flipV="1">
            <a:off x="6579717" y="3129185"/>
            <a:ext cx="0" cy="116363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 type="stealth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Text Box 59"/>
          <p:cNvSpPr txBox="1">
            <a:spLocks noChangeArrowheads="1"/>
          </p:cNvSpPr>
          <p:nvPr/>
        </p:nvSpPr>
        <p:spPr bwMode="auto">
          <a:xfrm>
            <a:off x="6579717" y="3245073"/>
            <a:ext cx="361950" cy="30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432" tIns="27432" rIns="0" bIns="0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fi-FI" altLang="fi-FI" sz="1200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fi-FI" altLang="fi-FI" sz="120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n12</a:t>
            </a:r>
            <a:endParaRPr lang="fi-FI" altLang="fi-FI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Line 42"/>
          <p:cNvSpPr>
            <a:spLocks noChangeShapeType="1"/>
          </p:cNvSpPr>
          <p:nvPr/>
        </p:nvSpPr>
        <p:spPr bwMode="auto">
          <a:xfrm flipH="1">
            <a:off x="4857280" y="3105373"/>
            <a:ext cx="0" cy="116363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 type="stealth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Text Box 59"/>
          <p:cNvSpPr txBox="1">
            <a:spLocks noChangeArrowheads="1"/>
          </p:cNvSpPr>
          <p:nvPr/>
        </p:nvSpPr>
        <p:spPr bwMode="auto">
          <a:xfrm>
            <a:off x="4857280" y="3221260"/>
            <a:ext cx="3619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432" tIns="27432" rIns="0" bIns="0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fi-FI" altLang="fi-FI" sz="1200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fi-FI" altLang="fi-FI" sz="120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n21</a:t>
            </a:r>
            <a:endParaRPr lang="fi-FI" altLang="fi-FI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3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8809245"/>
              </p:ext>
            </p:extLst>
          </p:nvPr>
        </p:nvGraphicFramePr>
        <p:xfrm>
          <a:off x="325785" y="2309564"/>
          <a:ext cx="3787775" cy="290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58" name="Equation" r:id="rId10" imgW="1638000" imgH="1257120" progId="Equation.DSMT4">
                  <p:embed/>
                </p:oleObj>
              </mc:Choice>
              <mc:Fallback>
                <p:oleObj name="Equation" r:id="rId10" imgW="1638000" imgH="1257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785" y="2309564"/>
                        <a:ext cx="3787775" cy="290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24215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C:\Users\JTAPAN\Desktop\MUUT PROJEKTIT\UVA PREZI &amp; PP\Ensisijainen logo_fi-eng_RGB_OFFIC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6704" y="2124444"/>
            <a:ext cx="4844091" cy="1234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320480" cy="291931"/>
          </a:xfrm>
        </p:spPr>
        <p:txBody>
          <a:bodyPr/>
          <a:lstStyle/>
          <a:p>
            <a:r>
              <a:rPr lang="fi-FI" smtClean="0"/>
              <a:t>Vaasan yliopisto | Sähkötekniikka | SATE2180 Sähkökentän rajapintaehdot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27.9.2018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618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27.9.2018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smtClean="0"/>
              <a:t>Vaasan yliopisto | Sähkötekniikka | SATE2180 Sähkökentän rajapintaehdot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5228773" cy="913871"/>
          </a:xfrm>
        </p:spPr>
        <p:txBody>
          <a:bodyPr>
            <a:normAutofit fontScale="90000"/>
          </a:bodyPr>
          <a:lstStyle/>
          <a:p>
            <a:r>
              <a:rPr lang="fi-FI" altLang="fi-FI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Maxwellin</a:t>
            </a:r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 yhtälöt integraalimuodossa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ontent Placeholder 4"/>
          <p:cNvSpPr txBox="1">
            <a:spLocks/>
          </p:cNvSpPr>
          <p:nvPr/>
        </p:nvSpPr>
        <p:spPr>
          <a:xfrm>
            <a:off x="441152" y="3245668"/>
            <a:ext cx="6236885" cy="983123"/>
          </a:xfrm>
          <a:prstGeom prst="rect">
            <a:avLst/>
          </a:prstGeom>
        </p:spPr>
        <p:txBody>
          <a:bodyPr vert="horz" lIns="82598" tIns="41299" rIns="82598" bIns="41299" rtlCol="0">
            <a:normAutofit/>
          </a:bodyPr>
          <a:lstStyle>
            <a:lvl1pPr marL="309742" indent="-309742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1107" indent="-258118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2472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5461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8449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1438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84427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97416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10404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TextBox 52"/>
          <p:cNvSpPr txBox="1">
            <a:spLocks noChangeArrowheads="1"/>
          </p:cNvSpPr>
          <p:nvPr/>
        </p:nvSpPr>
        <p:spPr bwMode="auto">
          <a:xfrm>
            <a:off x="729184" y="1085428"/>
            <a:ext cx="612068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fi-FI" altLang="fi-FI" sz="1800" dirty="0" err="1">
                <a:latin typeface="Arial" panose="020B0604020202020204" pitchFamily="34" charset="0"/>
                <a:cs typeface="Arial" panose="020B0604020202020204" pitchFamily="34" charset="0"/>
              </a:rPr>
              <a:t>Sähkömagnetiikan</a:t>
            </a: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 rajapintaehdot voidaan johtaa </a:t>
            </a:r>
            <a:r>
              <a:rPr lang="fi-FI" altLang="fi-FI" sz="1800" dirty="0" err="1">
                <a:latin typeface="Arial" panose="020B0604020202020204" pitchFamily="34" charset="0"/>
                <a:cs typeface="Arial" panose="020B0604020202020204" pitchFamily="34" charset="0"/>
              </a:rPr>
              <a:t>Maxwellin</a:t>
            </a: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 yhtälöiden integraalimuodoista, joiden oletetaan olevan päteviä alueella, jossa väliaine muuttuu.</a:t>
            </a:r>
          </a:p>
        </p:txBody>
      </p:sp>
      <p:graphicFrame>
        <p:nvGraphicFramePr>
          <p:cNvPr id="57" name="Group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592343735"/>
              </p:ext>
            </p:extLst>
          </p:nvPr>
        </p:nvGraphicFramePr>
        <p:xfrm>
          <a:off x="1089224" y="2012724"/>
          <a:ext cx="5276850" cy="3105152"/>
        </p:xfrm>
        <a:graphic>
          <a:graphicData uri="http://schemas.openxmlformats.org/drawingml/2006/table">
            <a:tbl>
              <a:tblPr/>
              <a:tblGrid>
                <a:gridCol w="2726097"/>
                <a:gridCol w="2550753"/>
              </a:tblGrid>
              <a:tr h="776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i-FI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i-FI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itchFamily="34" charset="0"/>
                          <a:cs typeface="Arial" panose="020B0604020202020204" pitchFamily="34" charset="0"/>
                        </a:rPr>
                        <a:t>Faradayn</a:t>
                      </a: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itchFamily="34" charset="0"/>
                          <a:cs typeface="Arial" panose="020B0604020202020204" pitchFamily="34" charset="0"/>
                        </a:rPr>
                        <a:t> laki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6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i-FI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i-FI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itchFamily="34" charset="0"/>
                          <a:cs typeface="Arial" panose="020B0604020202020204" pitchFamily="34" charset="0"/>
                        </a:rPr>
                        <a:t>Ampèren</a:t>
                      </a: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itchFamily="34" charset="0"/>
                          <a:cs typeface="Arial" panose="020B0604020202020204" pitchFamily="34" charset="0"/>
                        </a:rPr>
                        <a:t> laki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6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i-FI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itchFamily="34" charset="0"/>
                          <a:cs typeface="Arial" panose="020B0604020202020204" pitchFamily="34" charset="0"/>
                        </a:rPr>
                        <a:t>Gaussin laki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6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i-FI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i-FI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itchFamily="34" charset="0"/>
                          <a:cs typeface="Arial" panose="020B0604020202020204" pitchFamily="34" charset="0"/>
                        </a:rPr>
                        <a:t>Magn</a:t>
                      </a: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itchFamily="34" charset="0"/>
                          <a:cs typeface="Arial" panose="020B0604020202020204" pitchFamily="34" charset="0"/>
                        </a:rPr>
                        <a:t>. kenttä lähteetön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3343797"/>
              </p:ext>
            </p:extLst>
          </p:nvPr>
        </p:nvGraphicFramePr>
        <p:xfrm>
          <a:off x="1521272" y="2093540"/>
          <a:ext cx="1695450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682" name="Equation" r:id="rId6" imgW="1701720" imgH="622080" progId="Equation.DSMT4">
                  <p:embed/>
                </p:oleObj>
              </mc:Choice>
              <mc:Fallback>
                <p:oleObj name="Equation" r:id="rId6" imgW="1701720" imgH="622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1272" y="2093540"/>
                        <a:ext cx="1695450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2347451"/>
              </p:ext>
            </p:extLst>
          </p:nvPr>
        </p:nvGraphicFramePr>
        <p:xfrm>
          <a:off x="1259557" y="2823517"/>
          <a:ext cx="2493963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683" name="Equation" r:id="rId8" imgW="2501640" imgH="622080" progId="Equation.DSMT4">
                  <p:embed/>
                </p:oleObj>
              </mc:Choice>
              <mc:Fallback>
                <p:oleObj name="Equation" r:id="rId8" imgW="2501640" imgH="622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557" y="2823517"/>
                        <a:ext cx="2493963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1643048"/>
              </p:ext>
            </p:extLst>
          </p:nvPr>
        </p:nvGraphicFramePr>
        <p:xfrm>
          <a:off x="1665288" y="3737229"/>
          <a:ext cx="1377950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684" name="Equation" r:id="rId10" imgW="1384200" imgH="457200" progId="Equation.DSMT4">
                  <p:embed/>
                </p:oleObj>
              </mc:Choice>
              <mc:Fallback>
                <p:oleObj name="Equation" r:id="rId10" imgW="13842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5288" y="3737229"/>
                        <a:ext cx="1377950" cy="468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0847090"/>
              </p:ext>
            </p:extLst>
          </p:nvPr>
        </p:nvGraphicFramePr>
        <p:xfrm>
          <a:off x="1665288" y="4469804"/>
          <a:ext cx="1328737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685" name="Equation" r:id="rId12" imgW="1333440" imgH="457200" progId="Equation.DSMT4">
                  <p:embed/>
                </p:oleObj>
              </mc:Choice>
              <mc:Fallback>
                <p:oleObj name="Equation" r:id="rId12" imgW="133344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5288" y="4469804"/>
                        <a:ext cx="1328737" cy="468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33067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27.9.2018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smtClean="0"/>
              <a:t>Vaasan yliopisto | Sähkötekniikka | SATE2180 Sähkökentän rajapintaehdot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5228773" cy="913871"/>
          </a:xfrm>
        </p:spPr>
        <p:txBody>
          <a:bodyPr>
            <a:normAutofit fontScale="90000"/>
          </a:bodyPr>
          <a:lstStyle/>
          <a:p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Johteen ja eristeen väliset rajapintaehdot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0740719"/>
              </p:ext>
            </p:extLst>
          </p:nvPr>
        </p:nvGraphicFramePr>
        <p:xfrm>
          <a:off x="831404" y="2151632"/>
          <a:ext cx="977900" cy="728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26" name="Equation" r:id="rId6" imgW="355320" imgH="266400" progId="Equation.DSMT4">
                  <p:embed/>
                </p:oleObj>
              </mc:Choice>
              <mc:Fallback>
                <p:oleObj name="Equation" r:id="rId6" imgW="355320" imgH="26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1404" y="2151632"/>
                        <a:ext cx="977900" cy="728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" name="Rectangle 4"/>
          <p:cNvSpPr>
            <a:spLocks noChangeArrowheads="1"/>
          </p:cNvSpPr>
          <p:nvPr/>
        </p:nvSpPr>
        <p:spPr bwMode="auto">
          <a:xfrm>
            <a:off x="801192" y="1195908"/>
            <a:ext cx="5976664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Staattinen sähkökenttä on konservatiivinen =&gt;</a:t>
            </a:r>
          </a:p>
          <a:p>
            <a:pPr eaLnBrk="1" hangingPunct="1">
              <a:buFont typeface="Wingdings" pitchFamily="2" charset="2"/>
              <a:buNone/>
            </a:pPr>
            <a:endParaRPr lang="fi-FI" altLang="fi-FI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Line 6"/>
          <p:cNvSpPr>
            <a:spLocks noChangeShapeType="1"/>
          </p:cNvSpPr>
          <p:nvPr/>
        </p:nvSpPr>
        <p:spPr bwMode="auto">
          <a:xfrm flipV="1">
            <a:off x="2811437" y="3489573"/>
            <a:ext cx="1763713" cy="0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6" name="Group 41"/>
          <p:cNvGrpSpPr>
            <a:grpSpLocks/>
          </p:cNvGrpSpPr>
          <p:nvPr/>
        </p:nvGrpSpPr>
        <p:grpSpPr bwMode="auto">
          <a:xfrm>
            <a:off x="2400275" y="3173660"/>
            <a:ext cx="474662" cy="474663"/>
            <a:chOff x="2051" y="2908"/>
            <a:chExt cx="299" cy="299"/>
          </a:xfrm>
        </p:grpSpPr>
        <p:sp>
          <p:nvSpPr>
            <p:cNvPr id="57" name="Oval 8"/>
            <p:cNvSpPr>
              <a:spLocks noChangeArrowheads="1"/>
            </p:cNvSpPr>
            <p:nvPr/>
          </p:nvSpPr>
          <p:spPr bwMode="auto">
            <a:xfrm>
              <a:off x="2208" y="3081"/>
              <a:ext cx="57" cy="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8" name="Text Box 9"/>
            <p:cNvSpPr txBox="1">
              <a:spLocks noChangeArrowheads="1"/>
            </p:cNvSpPr>
            <p:nvPr/>
          </p:nvSpPr>
          <p:spPr bwMode="auto">
            <a:xfrm>
              <a:off x="2051" y="2908"/>
              <a:ext cx="299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</p:grpSp>
      <p:grpSp>
        <p:nvGrpSpPr>
          <p:cNvPr id="59" name="Group 40"/>
          <p:cNvGrpSpPr>
            <a:grpSpLocks/>
          </p:cNvGrpSpPr>
          <p:nvPr/>
        </p:nvGrpSpPr>
        <p:grpSpPr bwMode="auto">
          <a:xfrm>
            <a:off x="533375" y="3354635"/>
            <a:ext cx="6513512" cy="1765300"/>
            <a:chOff x="875" y="3022"/>
            <a:chExt cx="4103" cy="1112"/>
          </a:xfrm>
        </p:grpSpPr>
        <p:grpSp>
          <p:nvGrpSpPr>
            <p:cNvPr id="60" name="Group 10"/>
            <p:cNvGrpSpPr>
              <a:grpSpLocks/>
            </p:cNvGrpSpPr>
            <p:nvPr/>
          </p:nvGrpSpPr>
          <p:grpSpPr bwMode="auto">
            <a:xfrm>
              <a:off x="890" y="3319"/>
              <a:ext cx="4088" cy="815"/>
              <a:chOff x="80" y="503"/>
              <a:chExt cx="273" cy="96"/>
            </a:xfrm>
          </p:grpSpPr>
          <p:sp>
            <p:nvSpPr>
              <p:cNvPr id="66" name="Arc 11"/>
              <p:cNvSpPr>
                <a:spLocks/>
              </p:cNvSpPr>
              <p:nvPr/>
            </p:nvSpPr>
            <p:spPr bwMode="auto">
              <a:xfrm>
                <a:off x="217" y="503"/>
                <a:ext cx="136" cy="96"/>
              </a:xfrm>
              <a:custGeom>
                <a:avLst/>
                <a:gdLst>
                  <a:gd name="T0" fmla="*/ 0 w 16605"/>
                  <a:gd name="T1" fmla="*/ 0 h 21600"/>
                  <a:gd name="T2" fmla="*/ 0 w 16605"/>
                  <a:gd name="T3" fmla="*/ 0 h 21600"/>
                  <a:gd name="T4" fmla="*/ 0 w 16605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6605" h="21600" fill="none" extrusionOk="0">
                    <a:moveTo>
                      <a:pt x="-1" y="0"/>
                    </a:moveTo>
                    <a:cubicBezTo>
                      <a:pt x="6416" y="0"/>
                      <a:pt x="12501" y="2852"/>
                      <a:pt x="16605" y="7785"/>
                    </a:cubicBezTo>
                  </a:path>
                  <a:path w="16605" h="21600" stroke="0" extrusionOk="0">
                    <a:moveTo>
                      <a:pt x="-1" y="0"/>
                    </a:moveTo>
                    <a:cubicBezTo>
                      <a:pt x="6416" y="0"/>
                      <a:pt x="12501" y="2852"/>
                      <a:pt x="16605" y="7785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63500">
                <a:solidFill>
                  <a:srgbClr val="00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" name="Arc 12"/>
              <p:cNvSpPr>
                <a:spLocks/>
              </p:cNvSpPr>
              <p:nvPr/>
            </p:nvSpPr>
            <p:spPr bwMode="auto">
              <a:xfrm flipH="1">
                <a:off x="80" y="503"/>
                <a:ext cx="137" cy="94"/>
              </a:xfrm>
              <a:custGeom>
                <a:avLst/>
                <a:gdLst>
                  <a:gd name="T0" fmla="*/ 0 w 16753"/>
                  <a:gd name="T1" fmla="*/ 0 h 21600"/>
                  <a:gd name="T2" fmla="*/ 0 w 16753"/>
                  <a:gd name="T3" fmla="*/ 0 h 21600"/>
                  <a:gd name="T4" fmla="*/ 0 w 16753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6753" h="21600" fill="none" extrusionOk="0">
                    <a:moveTo>
                      <a:pt x="-1" y="0"/>
                    </a:moveTo>
                    <a:cubicBezTo>
                      <a:pt x="6498" y="0"/>
                      <a:pt x="12650" y="2925"/>
                      <a:pt x="16752" y="7965"/>
                    </a:cubicBezTo>
                  </a:path>
                  <a:path w="16753" h="21600" stroke="0" extrusionOk="0">
                    <a:moveTo>
                      <a:pt x="-1" y="0"/>
                    </a:moveTo>
                    <a:cubicBezTo>
                      <a:pt x="6498" y="0"/>
                      <a:pt x="12650" y="2925"/>
                      <a:pt x="16752" y="7965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63500">
                <a:solidFill>
                  <a:srgbClr val="00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1" name="Group 13"/>
            <p:cNvGrpSpPr>
              <a:grpSpLocks/>
            </p:cNvGrpSpPr>
            <p:nvPr/>
          </p:nvGrpSpPr>
          <p:grpSpPr bwMode="auto">
            <a:xfrm>
              <a:off x="875" y="3285"/>
              <a:ext cx="4088" cy="815"/>
              <a:chOff x="80" y="503"/>
              <a:chExt cx="273" cy="96"/>
            </a:xfrm>
          </p:grpSpPr>
          <p:sp>
            <p:nvSpPr>
              <p:cNvPr id="64" name="Arc 14"/>
              <p:cNvSpPr>
                <a:spLocks/>
              </p:cNvSpPr>
              <p:nvPr/>
            </p:nvSpPr>
            <p:spPr bwMode="auto">
              <a:xfrm>
                <a:off x="217" y="503"/>
                <a:ext cx="136" cy="96"/>
              </a:xfrm>
              <a:custGeom>
                <a:avLst/>
                <a:gdLst>
                  <a:gd name="T0" fmla="*/ 0 w 16605"/>
                  <a:gd name="T1" fmla="*/ 0 h 21600"/>
                  <a:gd name="T2" fmla="*/ 0 w 16605"/>
                  <a:gd name="T3" fmla="*/ 0 h 21600"/>
                  <a:gd name="T4" fmla="*/ 0 w 16605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6605" h="21600" fill="none" extrusionOk="0">
                    <a:moveTo>
                      <a:pt x="-1" y="0"/>
                    </a:moveTo>
                    <a:cubicBezTo>
                      <a:pt x="6416" y="0"/>
                      <a:pt x="12501" y="2852"/>
                      <a:pt x="16605" y="7785"/>
                    </a:cubicBezTo>
                  </a:path>
                  <a:path w="16605" h="21600" stroke="0" extrusionOk="0">
                    <a:moveTo>
                      <a:pt x="-1" y="0"/>
                    </a:moveTo>
                    <a:cubicBezTo>
                      <a:pt x="6416" y="0"/>
                      <a:pt x="12501" y="2852"/>
                      <a:pt x="16605" y="7785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12700">
                <a:solidFill>
                  <a:srgbClr val="00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" name="Arc 15"/>
              <p:cNvSpPr>
                <a:spLocks/>
              </p:cNvSpPr>
              <p:nvPr/>
            </p:nvSpPr>
            <p:spPr bwMode="auto">
              <a:xfrm flipH="1">
                <a:off x="80" y="503"/>
                <a:ext cx="137" cy="94"/>
              </a:xfrm>
              <a:custGeom>
                <a:avLst/>
                <a:gdLst>
                  <a:gd name="T0" fmla="*/ 0 w 16753"/>
                  <a:gd name="T1" fmla="*/ 0 h 21600"/>
                  <a:gd name="T2" fmla="*/ 0 w 16753"/>
                  <a:gd name="T3" fmla="*/ 0 h 21600"/>
                  <a:gd name="T4" fmla="*/ 0 w 16753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6753" h="21600" fill="none" extrusionOk="0">
                    <a:moveTo>
                      <a:pt x="-1" y="0"/>
                    </a:moveTo>
                    <a:cubicBezTo>
                      <a:pt x="6498" y="0"/>
                      <a:pt x="12650" y="2925"/>
                      <a:pt x="16752" y="7965"/>
                    </a:cubicBezTo>
                  </a:path>
                  <a:path w="16753" h="21600" stroke="0" extrusionOk="0">
                    <a:moveTo>
                      <a:pt x="-1" y="0"/>
                    </a:moveTo>
                    <a:cubicBezTo>
                      <a:pt x="6498" y="0"/>
                      <a:pt x="12650" y="2925"/>
                      <a:pt x="16752" y="7965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12700">
                <a:solidFill>
                  <a:srgbClr val="00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2" name="Text Box 24"/>
            <p:cNvSpPr txBox="1">
              <a:spLocks noChangeArrowheads="1"/>
            </p:cNvSpPr>
            <p:nvPr/>
          </p:nvSpPr>
          <p:spPr bwMode="auto">
            <a:xfrm>
              <a:off x="3705" y="3022"/>
              <a:ext cx="626" cy="25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400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Eriste</a:t>
              </a:r>
              <a:endParaRPr lang="en-GB" altLang="fi-FI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3" name="Text Box 25"/>
            <p:cNvSpPr txBox="1">
              <a:spLocks noChangeArrowheads="1"/>
            </p:cNvSpPr>
            <p:nvPr/>
          </p:nvSpPr>
          <p:spPr bwMode="auto">
            <a:xfrm>
              <a:off x="3675" y="3591"/>
              <a:ext cx="725" cy="25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400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Johde</a:t>
              </a:r>
              <a:endParaRPr lang="en-GB" altLang="fi-FI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68" name="Line 28"/>
          <p:cNvSpPr>
            <a:spLocks noChangeShapeType="1"/>
          </p:cNvSpPr>
          <p:nvPr/>
        </p:nvSpPr>
        <p:spPr bwMode="auto">
          <a:xfrm flipH="1" flipV="1">
            <a:off x="2811437" y="4365873"/>
            <a:ext cx="1763713" cy="0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" name="Line 7"/>
          <p:cNvSpPr>
            <a:spLocks noChangeShapeType="1"/>
          </p:cNvSpPr>
          <p:nvPr/>
        </p:nvSpPr>
        <p:spPr bwMode="auto">
          <a:xfrm flipH="1" flipV="1">
            <a:off x="2711425" y="3543548"/>
            <a:ext cx="0" cy="714375"/>
          </a:xfrm>
          <a:prstGeom prst="line">
            <a:avLst/>
          </a:prstGeom>
          <a:noFill/>
          <a:ln w="19050">
            <a:solidFill>
              <a:srgbClr val="CC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Line 31"/>
          <p:cNvSpPr>
            <a:spLocks noChangeShapeType="1"/>
          </p:cNvSpPr>
          <p:nvPr/>
        </p:nvSpPr>
        <p:spPr bwMode="auto">
          <a:xfrm>
            <a:off x="4692625" y="3581648"/>
            <a:ext cx="0" cy="714375"/>
          </a:xfrm>
          <a:prstGeom prst="line">
            <a:avLst/>
          </a:prstGeom>
          <a:noFill/>
          <a:ln w="19050">
            <a:solidFill>
              <a:srgbClr val="CC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1" name="Group 42"/>
          <p:cNvGrpSpPr>
            <a:grpSpLocks/>
          </p:cNvGrpSpPr>
          <p:nvPr/>
        </p:nvGrpSpPr>
        <p:grpSpPr bwMode="auto">
          <a:xfrm>
            <a:off x="4649762" y="3259385"/>
            <a:ext cx="501650" cy="474663"/>
            <a:chOff x="3468" y="2962"/>
            <a:chExt cx="316" cy="299"/>
          </a:xfrm>
        </p:grpSpPr>
        <p:sp>
          <p:nvSpPr>
            <p:cNvPr id="72" name="Oval 27"/>
            <p:cNvSpPr>
              <a:spLocks noChangeArrowheads="1"/>
            </p:cNvSpPr>
            <p:nvPr/>
          </p:nvSpPr>
          <p:spPr bwMode="auto">
            <a:xfrm>
              <a:off x="3468" y="3075"/>
              <a:ext cx="57" cy="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73" name="Text Box 32"/>
            <p:cNvSpPr txBox="1">
              <a:spLocks noChangeArrowheads="1"/>
            </p:cNvSpPr>
            <p:nvPr/>
          </p:nvSpPr>
          <p:spPr bwMode="auto">
            <a:xfrm>
              <a:off x="3485" y="2962"/>
              <a:ext cx="299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fi-FI" altLang="fi-FI" sz="2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GB" altLang="fi-FI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4" name="Group 43"/>
          <p:cNvGrpSpPr>
            <a:grpSpLocks/>
          </p:cNvGrpSpPr>
          <p:nvPr/>
        </p:nvGrpSpPr>
        <p:grpSpPr bwMode="auto">
          <a:xfrm>
            <a:off x="2343125" y="4192835"/>
            <a:ext cx="474662" cy="474663"/>
            <a:chOff x="2015" y="3550"/>
            <a:chExt cx="299" cy="299"/>
          </a:xfrm>
        </p:grpSpPr>
        <p:sp>
          <p:nvSpPr>
            <p:cNvPr id="75" name="Oval 29"/>
            <p:cNvSpPr>
              <a:spLocks noChangeArrowheads="1"/>
            </p:cNvSpPr>
            <p:nvPr/>
          </p:nvSpPr>
          <p:spPr bwMode="auto">
            <a:xfrm>
              <a:off x="2214" y="3633"/>
              <a:ext cx="57" cy="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76" name="Text Box 33"/>
            <p:cNvSpPr txBox="1">
              <a:spLocks noChangeArrowheads="1"/>
            </p:cNvSpPr>
            <p:nvPr/>
          </p:nvSpPr>
          <p:spPr bwMode="auto">
            <a:xfrm>
              <a:off x="2015" y="3550"/>
              <a:ext cx="299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fi-FI" altLang="fi-FI" sz="2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lang="en-GB" altLang="fi-FI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7" name="Group 44"/>
          <p:cNvGrpSpPr>
            <a:grpSpLocks/>
          </p:cNvGrpSpPr>
          <p:nvPr/>
        </p:nvGrpSpPr>
        <p:grpSpPr bwMode="auto">
          <a:xfrm>
            <a:off x="4659287" y="4183310"/>
            <a:ext cx="501650" cy="474663"/>
            <a:chOff x="3474" y="3544"/>
            <a:chExt cx="316" cy="299"/>
          </a:xfrm>
        </p:grpSpPr>
        <p:sp>
          <p:nvSpPr>
            <p:cNvPr id="78" name="Oval 30"/>
            <p:cNvSpPr>
              <a:spLocks noChangeArrowheads="1"/>
            </p:cNvSpPr>
            <p:nvPr/>
          </p:nvSpPr>
          <p:spPr bwMode="auto">
            <a:xfrm>
              <a:off x="3474" y="3627"/>
              <a:ext cx="57" cy="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79" name="Text Box 34"/>
            <p:cNvSpPr txBox="1">
              <a:spLocks noChangeArrowheads="1"/>
            </p:cNvSpPr>
            <p:nvPr/>
          </p:nvSpPr>
          <p:spPr bwMode="auto">
            <a:xfrm>
              <a:off x="3491" y="3544"/>
              <a:ext cx="299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fi-FI" altLang="fi-FI" sz="2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en-GB" altLang="fi-FI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aphicFrame>
        <p:nvGraphicFramePr>
          <p:cNvPr id="80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7410700"/>
              </p:ext>
            </p:extLst>
          </p:nvPr>
        </p:nvGraphicFramePr>
        <p:xfrm>
          <a:off x="5769744" y="2211262"/>
          <a:ext cx="52387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27" name="Equation" r:id="rId8" imgW="190440" imgH="139680" progId="Equation.DSMT4">
                  <p:embed/>
                </p:oleObj>
              </mc:Choice>
              <mc:Fallback>
                <p:oleObj name="Equation" r:id="rId8" imgW="19044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9744" y="2211262"/>
                        <a:ext cx="523875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6871911"/>
              </p:ext>
            </p:extLst>
          </p:nvPr>
        </p:nvGraphicFramePr>
        <p:xfrm>
          <a:off x="1736899" y="1980753"/>
          <a:ext cx="1152525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28" name="Equation" r:id="rId10" imgW="419040" imgH="330120" progId="Equation.DSMT4">
                  <p:embed/>
                </p:oleObj>
              </mc:Choice>
              <mc:Fallback>
                <p:oleObj name="Equation" r:id="rId10" imgW="41904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6899" y="1980753"/>
                        <a:ext cx="1152525" cy="904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3398162"/>
              </p:ext>
            </p:extLst>
          </p:nvPr>
        </p:nvGraphicFramePr>
        <p:xfrm>
          <a:off x="2817416" y="1977006"/>
          <a:ext cx="1117600" cy="90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29" name="Equation" r:id="rId12" imgW="406080" imgH="330120" progId="Equation.DSMT4">
                  <p:embed/>
                </p:oleObj>
              </mc:Choice>
              <mc:Fallback>
                <p:oleObj name="Equation" r:id="rId12" imgW="40608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7416" y="1977006"/>
                        <a:ext cx="1117600" cy="903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6814474"/>
              </p:ext>
            </p:extLst>
          </p:nvPr>
        </p:nvGraphicFramePr>
        <p:xfrm>
          <a:off x="3788048" y="1964878"/>
          <a:ext cx="1117600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30" name="Equation" r:id="rId14" imgW="406080" imgH="330120" progId="Equation.DSMT4">
                  <p:embed/>
                </p:oleObj>
              </mc:Choice>
              <mc:Fallback>
                <p:oleObj name="Equation" r:id="rId14" imgW="40608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8048" y="1964878"/>
                        <a:ext cx="1117600" cy="904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4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168516"/>
              </p:ext>
            </p:extLst>
          </p:nvPr>
        </p:nvGraphicFramePr>
        <p:xfrm>
          <a:off x="4761632" y="1944190"/>
          <a:ext cx="1117600" cy="90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31" name="Equation" r:id="rId16" imgW="406080" imgH="330120" progId="Equation.DSMT4">
                  <p:embed/>
                </p:oleObj>
              </mc:Choice>
              <mc:Fallback>
                <p:oleObj name="Equation" r:id="rId16" imgW="40608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1632" y="1944190"/>
                        <a:ext cx="1117600" cy="903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15636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500"/>
                            </p:stCondLst>
                            <p:childTnLst>
                              <p:par>
                                <p:cTn id="5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000"/>
                            </p:stCondLst>
                            <p:childTnLst>
                              <p:par>
                                <p:cTn id="5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500"/>
                            </p:stCondLst>
                            <p:childTnLst>
                              <p:par>
                                <p:cTn id="5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7000"/>
                            </p:stCondLst>
                            <p:childTnLst>
                              <p:par>
                                <p:cTn id="6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utoUpdateAnimBg="0"/>
      <p:bldP spid="55" grpId="0" animBg="1"/>
      <p:bldP spid="68" grpId="0" animBg="1"/>
      <p:bldP spid="69" grpId="0" animBg="1"/>
      <p:bldP spid="7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27.9.2018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smtClean="0"/>
              <a:t>Vaasan yliopisto | Sähkötekniikka | SATE2180 Sähkökentän rajapintaehdot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5228773" cy="913871"/>
          </a:xfrm>
        </p:spPr>
        <p:txBody>
          <a:bodyPr>
            <a:normAutofit fontScale="90000"/>
          </a:bodyPr>
          <a:lstStyle/>
          <a:p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Sähkökentän voimakkuus </a:t>
            </a:r>
            <a:r>
              <a:rPr lang="fi-FI" altLang="fi-FI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 ja sähkövuon tiheys </a:t>
            </a:r>
            <a:r>
              <a:rPr lang="fi-FI" altLang="fi-FI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 johteessa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Rectangle 4"/>
          <p:cNvSpPr>
            <a:spLocks noChangeArrowheads="1"/>
          </p:cNvSpPr>
          <p:nvPr/>
        </p:nvSpPr>
        <p:spPr bwMode="auto">
          <a:xfrm>
            <a:off x="801192" y="1411039"/>
            <a:ext cx="5616624" cy="898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Staattisessa tilanteessa kaikki varaukset ovat johtimen ulkopinnalla</a:t>
            </a:r>
          </a:p>
          <a:p>
            <a:pPr eaLnBrk="1" hangingPunct="1">
              <a:buFont typeface="Wingdings" pitchFamily="2" charset="2"/>
              <a:buNone/>
            </a:pPr>
            <a:endParaRPr lang="fi-FI" altLang="fi-FI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Line 6"/>
          <p:cNvSpPr>
            <a:spLocks noChangeShapeType="1"/>
          </p:cNvSpPr>
          <p:nvPr/>
        </p:nvSpPr>
        <p:spPr bwMode="auto">
          <a:xfrm flipV="1">
            <a:off x="2539901" y="3632547"/>
            <a:ext cx="1763713" cy="0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1" name="Group 41"/>
          <p:cNvGrpSpPr>
            <a:grpSpLocks/>
          </p:cNvGrpSpPr>
          <p:nvPr/>
        </p:nvGrpSpPr>
        <p:grpSpPr bwMode="auto">
          <a:xfrm>
            <a:off x="2128739" y="3316634"/>
            <a:ext cx="474662" cy="474663"/>
            <a:chOff x="2051" y="2908"/>
            <a:chExt cx="299" cy="299"/>
          </a:xfrm>
        </p:grpSpPr>
        <p:sp>
          <p:nvSpPr>
            <p:cNvPr id="42" name="Oval 8"/>
            <p:cNvSpPr>
              <a:spLocks noChangeArrowheads="1"/>
            </p:cNvSpPr>
            <p:nvPr/>
          </p:nvSpPr>
          <p:spPr bwMode="auto">
            <a:xfrm>
              <a:off x="2208" y="3081"/>
              <a:ext cx="57" cy="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43" name="Text Box 9"/>
            <p:cNvSpPr txBox="1">
              <a:spLocks noChangeArrowheads="1"/>
            </p:cNvSpPr>
            <p:nvPr/>
          </p:nvSpPr>
          <p:spPr bwMode="auto">
            <a:xfrm>
              <a:off x="2051" y="2908"/>
              <a:ext cx="299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</p:grpSp>
      <p:grpSp>
        <p:nvGrpSpPr>
          <p:cNvPr id="44" name="Group 40"/>
          <p:cNvGrpSpPr>
            <a:grpSpLocks/>
          </p:cNvGrpSpPr>
          <p:nvPr/>
        </p:nvGrpSpPr>
        <p:grpSpPr bwMode="auto">
          <a:xfrm>
            <a:off x="261839" y="3497609"/>
            <a:ext cx="6513512" cy="1765300"/>
            <a:chOff x="875" y="3022"/>
            <a:chExt cx="4103" cy="1112"/>
          </a:xfrm>
        </p:grpSpPr>
        <p:grpSp>
          <p:nvGrpSpPr>
            <p:cNvPr id="45" name="Group 10"/>
            <p:cNvGrpSpPr>
              <a:grpSpLocks/>
            </p:cNvGrpSpPr>
            <p:nvPr/>
          </p:nvGrpSpPr>
          <p:grpSpPr bwMode="auto">
            <a:xfrm>
              <a:off x="890" y="3319"/>
              <a:ext cx="4088" cy="815"/>
              <a:chOff x="80" y="503"/>
              <a:chExt cx="273" cy="96"/>
            </a:xfrm>
          </p:grpSpPr>
          <p:sp>
            <p:nvSpPr>
              <p:cNvPr id="51" name="Arc 11"/>
              <p:cNvSpPr>
                <a:spLocks/>
              </p:cNvSpPr>
              <p:nvPr/>
            </p:nvSpPr>
            <p:spPr bwMode="auto">
              <a:xfrm>
                <a:off x="217" y="503"/>
                <a:ext cx="136" cy="96"/>
              </a:xfrm>
              <a:custGeom>
                <a:avLst/>
                <a:gdLst>
                  <a:gd name="T0" fmla="*/ 0 w 16605"/>
                  <a:gd name="T1" fmla="*/ 0 h 21600"/>
                  <a:gd name="T2" fmla="*/ 0 w 16605"/>
                  <a:gd name="T3" fmla="*/ 0 h 21600"/>
                  <a:gd name="T4" fmla="*/ 0 w 16605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6605" h="21600" fill="none" extrusionOk="0">
                    <a:moveTo>
                      <a:pt x="-1" y="0"/>
                    </a:moveTo>
                    <a:cubicBezTo>
                      <a:pt x="6416" y="0"/>
                      <a:pt x="12501" y="2852"/>
                      <a:pt x="16605" y="7785"/>
                    </a:cubicBezTo>
                  </a:path>
                  <a:path w="16605" h="21600" stroke="0" extrusionOk="0">
                    <a:moveTo>
                      <a:pt x="-1" y="0"/>
                    </a:moveTo>
                    <a:cubicBezTo>
                      <a:pt x="6416" y="0"/>
                      <a:pt x="12501" y="2852"/>
                      <a:pt x="16605" y="7785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63500">
                <a:solidFill>
                  <a:srgbClr val="00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" name="Arc 12"/>
              <p:cNvSpPr>
                <a:spLocks/>
              </p:cNvSpPr>
              <p:nvPr/>
            </p:nvSpPr>
            <p:spPr bwMode="auto">
              <a:xfrm flipH="1">
                <a:off x="80" y="503"/>
                <a:ext cx="137" cy="94"/>
              </a:xfrm>
              <a:custGeom>
                <a:avLst/>
                <a:gdLst>
                  <a:gd name="T0" fmla="*/ 0 w 16753"/>
                  <a:gd name="T1" fmla="*/ 0 h 21600"/>
                  <a:gd name="T2" fmla="*/ 0 w 16753"/>
                  <a:gd name="T3" fmla="*/ 0 h 21600"/>
                  <a:gd name="T4" fmla="*/ 0 w 16753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6753" h="21600" fill="none" extrusionOk="0">
                    <a:moveTo>
                      <a:pt x="-1" y="0"/>
                    </a:moveTo>
                    <a:cubicBezTo>
                      <a:pt x="6498" y="0"/>
                      <a:pt x="12650" y="2925"/>
                      <a:pt x="16752" y="7965"/>
                    </a:cubicBezTo>
                  </a:path>
                  <a:path w="16753" h="21600" stroke="0" extrusionOk="0">
                    <a:moveTo>
                      <a:pt x="-1" y="0"/>
                    </a:moveTo>
                    <a:cubicBezTo>
                      <a:pt x="6498" y="0"/>
                      <a:pt x="12650" y="2925"/>
                      <a:pt x="16752" y="7965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63500">
                <a:solidFill>
                  <a:srgbClr val="00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6" name="Group 13"/>
            <p:cNvGrpSpPr>
              <a:grpSpLocks/>
            </p:cNvGrpSpPr>
            <p:nvPr/>
          </p:nvGrpSpPr>
          <p:grpSpPr bwMode="auto">
            <a:xfrm>
              <a:off x="875" y="3285"/>
              <a:ext cx="4088" cy="815"/>
              <a:chOff x="80" y="503"/>
              <a:chExt cx="273" cy="96"/>
            </a:xfrm>
          </p:grpSpPr>
          <p:sp>
            <p:nvSpPr>
              <p:cNvPr id="49" name="Arc 14"/>
              <p:cNvSpPr>
                <a:spLocks/>
              </p:cNvSpPr>
              <p:nvPr/>
            </p:nvSpPr>
            <p:spPr bwMode="auto">
              <a:xfrm>
                <a:off x="217" y="503"/>
                <a:ext cx="136" cy="96"/>
              </a:xfrm>
              <a:custGeom>
                <a:avLst/>
                <a:gdLst>
                  <a:gd name="T0" fmla="*/ 0 w 16605"/>
                  <a:gd name="T1" fmla="*/ 0 h 21600"/>
                  <a:gd name="T2" fmla="*/ 0 w 16605"/>
                  <a:gd name="T3" fmla="*/ 0 h 21600"/>
                  <a:gd name="T4" fmla="*/ 0 w 16605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6605" h="21600" fill="none" extrusionOk="0">
                    <a:moveTo>
                      <a:pt x="-1" y="0"/>
                    </a:moveTo>
                    <a:cubicBezTo>
                      <a:pt x="6416" y="0"/>
                      <a:pt x="12501" y="2852"/>
                      <a:pt x="16605" y="7785"/>
                    </a:cubicBezTo>
                  </a:path>
                  <a:path w="16605" h="21600" stroke="0" extrusionOk="0">
                    <a:moveTo>
                      <a:pt x="-1" y="0"/>
                    </a:moveTo>
                    <a:cubicBezTo>
                      <a:pt x="6416" y="0"/>
                      <a:pt x="12501" y="2852"/>
                      <a:pt x="16605" y="7785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12700">
                <a:solidFill>
                  <a:srgbClr val="00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" name="Arc 15"/>
              <p:cNvSpPr>
                <a:spLocks/>
              </p:cNvSpPr>
              <p:nvPr/>
            </p:nvSpPr>
            <p:spPr bwMode="auto">
              <a:xfrm flipH="1">
                <a:off x="80" y="503"/>
                <a:ext cx="137" cy="94"/>
              </a:xfrm>
              <a:custGeom>
                <a:avLst/>
                <a:gdLst>
                  <a:gd name="T0" fmla="*/ 0 w 16753"/>
                  <a:gd name="T1" fmla="*/ 0 h 21600"/>
                  <a:gd name="T2" fmla="*/ 0 w 16753"/>
                  <a:gd name="T3" fmla="*/ 0 h 21600"/>
                  <a:gd name="T4" fmla="*/ 0 w 16753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6753" h="21600" fill="none" extrusionOk="0">
                    <a:moveTo>
                      <a:pt x="-1" y="0"/>
                    </a:moveTo>
                    <a:cubicBezTo>
                      <a:pt x="6498" y="0"/>
                      <a:pt x="12650" y="2925"/>
                      <a:pt x="16752" y="7965"/>
                    </a:cubicBezTo>
                  </a:path>
                  <a:path w="16753" h="21600" stroke="0" extrusionOk="0">
                    <a:moveTo>
                      <a:pt x="-1" y="0"/>
                    </a:moveTo>
                    <a:cubicBezTo>
                      <a:pt x="6498" y="0"/>
                      <a:pt x="12650" y="2925"/>
                      <a:pt x="16752" y="7965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12700">
                <a:solidFill>
                  <a:srgbClr val="00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7" name="Text Box 24"/>
            <p:cNvSpPr txBox="1">
              <a:spLocks noChangeArrowheads="1"/>
            </p:cNvSpPr>
            <p:nvPr/>
          </p:nvSpPr>
          <p:spPr bwMode="auto">
            <a:xfrm>
              <a:off x="3705" y="3022"/>
              <a:ext cx="626" cy="25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400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Eriste</a:t>
              </a:r>
              <a:endParaRPr lang="en-GB" altLang="fi-FI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Text Box 25"/>
            <p:cNvSpPr txBox="1">
              <a:spLocks noChangeArrowheads="1"/>
            </p:cNvSpPr>
            <p:nvPr/>
          </p:nvSpPr>
          <p:spPr bwMode="auto">
            <a:xfrm>
              <a:off x="3675" y="3591"/>
              <a:ext cx="725" cy="25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400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Johde</a:t>
              </a:r>
              <a:endParaRPr lang="en-GB" altLang="fi-FI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85" name="Line 28"/>
          <p:cNvSpPr>
            <a:spLocks noChangeShapeType="1"/>
          </p:cNvSpPr>
          <p:nvPr/>
        </p:nvSpPr>
        <p:spPr bwMode="auto">
          <a:xfrm flipH="1" flipV="1">
            <a:off x="2539901" y="4508847"/>
            <a:ext cx="1763713" cy="0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" name="Line 7"/>
          <p:cNvSpPr>
            <a:spLocks noChangeShapeType="1"/>
          </p:cNvSpPr>
          <p:nvPr/>
        </p:nvSpPr>
        <p:spPr bwMode="auto">
          <a:xfrm flipH="1" flipV="1">
            <a:off x="2439889" y="3686522"/>
            <a:ext cx="0" cy="714375"/>
          </a:xfrm>
          <a:prstGeom prst="line">
            <a:avLst/>
          </a:prstGeom>
          <a:noFill/>
          <a:ln w="19050">
            <a:solidFill>
              <a:srgbClr val="CC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" name="Line 31"/>
          <p:cNvSpPr>
            <a:spLocks noChangeShapeType="1"/>
          </p:cNvSpPr>
          <p:nvPr/>
        </p:nvSpPr>
        <p:spPr bwMode="auto">
          <a:xfrm>
            <a:off x="4421089" y="3724622"/>
            <a:ext cx="0" cy="714375"/>
          </a:xfrm>
          <a:prstGeom prst="line">
            <a:avLst/>
          </a:prstGeom>
          <a:noFill/>
          <a:ln w="19050">
            <a:solidFill>
              <a:srgbClr val="CC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8" name="Group 42"/>
          <p:cNvGrpSpPr>
            <a:grpSpLocks/>
          </p:cNvGrpSpPr>
          <p:nvPr/>
        </p:nvGrpSpPr>
        <p:grpSpPr bwMode="auto">
          <a:xfrm>
            <a:off x="4378226" y="3402359"/>
            <a:ext cx="501650" cy="474663"/>
            <a:chOff x="3468" y="2962"/>
            <a:chExt cx="316" cy="299"/>
          </a:xfrm>
        </p:grpSpPr>
        <p:sp>
          <p:nvSpPr>
            <p:cNvPr id="89" name="Oval 27"/>
            <p:cNvSpPr>
              <a:spLocks noChangeArrowheads="1"/>
            </p:cNvSpPr>
            <p:nvPr/>
          </p:nvSpPr>
          <p:spPr bwMode="auto">
            <a:xfrm>
              <a:off x="3468" y="3075"/>
              <a:ext cx="57" cy="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0" name="Text Box 32"/>
            <p:cNvSpPr txBox="1">
              <a:spLocks noChangeArrowheads="1"/>
            </p:cNvSpPr>
            <p:nvPr/>
          </p:nvSpPr>
          <p:spPr bwMode="auto">
            <a:xfrm>
              <a:off x="3485" y="2962"/>
              <a:ext cx="299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fi-FI" altLang="fi-FI" sz="2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GB" altLang="fi-FI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91" name="Group 43"/>
          <p:cNvGrpSpPr>
            <a:grpSpLocks/>
          </p:cNvGrpSpPr>
          <p:nvPr/>
        </p:nvGrpSpPr>
        <p:grpSpPr bwMode="auto">
          <a:xfrm>
            <a:off x="2071589" y="4335809"/>
            <a:ext cx="474662" cy="474663"/>
            <a:chOff x="2015" y="3550"/>
            <a:chExt cx="299" cy="299"/>
          </a:xfrm>
        </p:grpSpPr>
        <p:sp>
          <p:nvSpPr>
            <p:cNvPr id="92" name="Oval 29"/>
            <p:cNvSpPr>
              <a:spLocks noChangeArrowheads="1"/>
            </p:cNvSpPr>
            <p:nvPr/>
          </p:nvSpPr>
          <p:spPr bwMode="auto">
            <a:xfrm>
              <a:off x="2214" y="3633"/>
              <a:ext cx="57" cy="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3" name="Text Box 33"/>
            <p:cNvSpPr txBox="1">
              <a:spLocks noChangeArrowheads="1"/>
            </p:cNvSpPr>
            <p:nvPr/>
          </p:nvSpPr>
          <p:spPr bwMode="auto">
            <a:xfrm>
              <a:off x="2015" y="3550"/>
              <a:ext cx="299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fi-FI" altLang="fi-FI" sz="2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lang="en-GB" altLang="fi-FI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94" name="Group 44"/>
          <p:cNvGrpSpPr>
            <a:grpSpLocks/>
          </p:cNvGrpSpPr>
          <p:nvPr/>
        </p:nvGrpSpPr>
        <p:grpSpPr bwMode="auto">
          <a:xfrm>
            <a:off x="4387751" y="4326284"/>
            <a:ext cx="501650" cy="474663"/>
            <a:chOff x="3474" y="3544"/>
            <a:chExt cx="316" cy="299"/>
          </a:xfrm>
        </p:grpSpPr>
        <p:sp>
          <p:nvSpPr>
            <p:cNvPr id="95" name="Oval 30"/>
            <p:cNvSpPr>
              <a:spLocks noChangeArrowheads="1"/>
            </p:cNvSpPr>
            <p:nvPr/>
          </p:nvSpPr>
          <p:spPr bwMode="auto">
            <a:xfrm>
              <a:off x="3474" y="3627"/>
              <a:ext cx="57" cy="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6" name="Text Box 34"/>
            <p:cNvSpPr txBox="1">
              <a:spLocks noChangeArrowheads="1"/>
            </p:cNvSpPr>
            <p:nvPr/>
          </p:nvSpPr>
          <p:spPr bwMode="auto">
            <a:xfrm>
              <a:off x="3491" y="3544"/>
              <a:ext cx="299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fi-FI" altLang="fi-FI" sz="2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en-GB" altLang="fi-FI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aphicFrame>
        <p:nvGraphicFramePr>
          <p:cNvPr id="97" name="Object 9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2150079"/>
              </p:ext>
            </p:extLst>
          </p:nvPr>
        </p:nvGraphicFramePr>
        <p:xfrm>
          <a:off x="1665288" y="2246759"/>
          <a:ext cx="4816475" cy="35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74" name="Equation" r:id="rId6" imgW="2082600" imgH="152280" progId="Equation.DSMT4">
                  <p:embed/>
                </p:oleObj>
              </mc:Choice>
              <mc:Fallback>
                <p:oleObj name="Equation" r:id="rId6" imgW="208260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5288" y="2246759"/>
                        <a:ext cx="4816475" cy="350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" name="Object 9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7755902"/>
              </p:ext>
            </p:extLst>
          </p:nvPr>
        </p:nvGraphicFramePr>
        <p:xfrm>
          <a:off x="1637011" y="2629272"/>
          <a:ext cx="1468437" cy="760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75" name="Equation" r:id="rId8" imgW="634680" imgH="330120" progId="Equation.DSMT4">
                  <p:embed/>
                </p:oleObj>
              </mc:Choice>
              <mc:Fallback>
                <p:oleObj name="Equation" r:id="rId8" imgW="63468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7011" y="2629272"/>
                        <a:ext cx="1468437" cy="760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" name="Object 9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8115294"/>
              </p:ext>
            </p:extLst>
          </p:nvPr>
        </p:nvGraphicFramePr>
        <p:xfrm>
          <a:off x="3177456" y="2627684"/>
          <a:ext cx="32893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76" name="Equation" r:id="rId10" imgW="1422360" imgH="330120" progId="Equation.DSMT4">
                  <p:embed/>
                </p:oleObj>
              </mc:Choice>
              <mc:Fallback>
                <p:oleObj name="Equation" r:id="rId10" imgW="142236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7456" y="2627684"/>
                        <a:ext cx="32893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" name="Object 9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714380"/>
              </p:ext>
            </p:extLst>
          </p:nvPr>
        </p:nvGraphicFramePr>
        <p:xfrm>
          <a:off x="3032125" y="4167188"/>
          <a:ext cx="969963" cy="102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77" name="Equation" r:id="rId12" imgW="419040" imgH="444240" progId="Equation.DSMT4">
                  <p:embed/>
                </p:oleObj>
              </mc:Choice>
              <mc:Fallback>
                <p:oleObj name="Equation" r:id="rId12" imgW="41904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2125" y="4167188"/>
                        <a:ext cx="969963" cy="1022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29210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27.9.2018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smtClean="0"/>
              <a:t>Vaasan yliopisto | Sähkötekniikka | SATE2180 Sähkökentän rajapintaehdot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5228773" cy="913871"/>
          </a:xfrm>
        </p:spPr>
        <p:txBody>
          <a:bodyPr>
            <a:normAutofit fontScale="90000"/>
          </a:bodyPr>
          <a:lstStyle/>
          <a:p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Sähkökentän voimakkuus </a:t>
            </a:r>
            <a:r>
              <a:rPr lang="fi-FI" altLang="fi-FI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 ja sähkövuon tiheys </a:t>
            </a:r>
            <a:r>
              <a:rPr lang="fi-FI" altLang="fi-FI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 johteessa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Rectangle 4"/>
          <p:cNvSpPr>
            <a:spLocks noChangeArrowheads="1"/>
          </p:cNvSpPr>
          <p:nvPr/>
        </p:nvSpPr>
        <p:spPr bwMode="auto">
          <a:xfrm>
            <a:off x="568672" y="1445840"/>
            <a:ext cx="5777136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Annetaan etäisyyksien 2 -&gt; 3 ja 4 -&gt; 1 lähestyä nollaa</a:t>
            </a:r>
          </a:p>
        </p:txBody>
      </p:sp>
      <p:sp>
        <p:nvSpPr>
          <p:cNvPr id="38" name="Line 6"/>
          <p:cNvSpPr>
            <a:spLocks noChangeShapeType="1"/>
          </p:cNvSpPr>
          <p:nvPr/>
        </p:nvSpPr>
        <p:spPr bwMode="auto">
          <a:xfrm flipV="1">
            <a:off x="2523405" y="3992587"/>
            <a:ext cx="1763713" cy="0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3" name="Group 41"/>
          <p:cNvGrpSpPr>
            <a:grpSpLocks/>
          </p:cNvGrpSpPr>
          <p:nvPr/>
        </p:nvGrpSpPr>
        <p:grpSpPr bwMode="auto">
          <a:xfrm>
            <a:off x="2112243" y="3676674"/>
            <a:ext cx="474662" cy="474663"/>
            <a:chOff x="2051" y="2908"/>
            <a:chExt cx="299" cy="299"/>
          </a:xfrm>
        </p:grpSpPr>
        <p:sp>
          <p:nvSpPr>
            <p:cNvPr id="54" name="Oval 8"/>
            <p:cNvSpPr>
              <a:spLocks noChangeArrowheads="1"/>
            </p:cNvSpPr>
            <p:nvPr/>
          </p:nvSpPr>
          <p:spPr bwMode="auto">
            <a:xfrm>
              <a:off x="2208" y="3081"/>
              <a:ext cx="57" cy="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5" name="Text Box 9"/>
            <p:cNvSpPr txBox="1">
              <a:spLocks noChangeArrowheads="1"/>
            </p:cNvSpPr>
            <p:nvPr/>
          </p:nvSpPr>
          <p:spPr bwMode="auto">
            <a:xfrm>
              <a:off x="2051" y="2908"/>
              <a:ext cx="299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</p:grpSp>
      <p:grpSp>
        <p:nvGrpSpPr>
          <p:cNvPr id="56" name="Group 40"/>
          <p:cNvGrpSpPr>
            <a:grpSpLocks/>
          </p:cNvGrpSpPr>
          <p:nvPr/>
        </p:nvGrpSpPr>
        <p:grpSpPr bwMode="auto">
          <a:xfrm>
            <a:off x="245343" y="3857649"/>
            <a:ext cx="6513512" cy="1765300"/>
            <a:chOff x="875" y="3022"/>
            <a:chExt cx="4103" cy="1112"/>
          </a:xfrm>
        </p:grpSpPr>
        <p:grpSp>
          <p:nvGrpSpPr>
            <p:cNvPr id="57" name="Group 10"/>
            <p:cNvGrpSpPr>
              <a:grpSpLocks/>
            </p:cNvGrpSpPr>
            <p:nvPr/>
          </p:nvGrpSpPr>
          <p:grpSpPr bwMode="auto">
            <a:xfrm>
              <a:off x="890" y="3319"/>
              <a:ext cx="4088" cy="815"/>
              <a:chOff x="80" y="503"/>
              <a:chExt cx="273" cy="96"/>
            </a:xfrm>
          </p:grpSpPr>
          <p:sp>
            <p:nvSpPr>
              <p:cNvPr id="63" name="Arc 11"/>
              <p:cNvSpPr>
                <a:spLocks/>
              </p:cNvSpPr>
              <p:nvPr/>
            </p:nvSpPr>
            <p:spPr bwMode="auto">
              <a:xfrm>
                <a:off x="217" y="503"/>
                <a:ext cx="136" cy="96"/>
              </a:xfrm>
              <a:custGeom>
                <a:avLst/>
                <a:gdLst>
                  <a:gd name="T0" fmla="*/ 0 w 16605"/>
                  <a:gd name="T1" fmla="*/ 0 h 21600"/>
                  <a:gd name="T2" fmla="*/ 0 w 16605"/>
                  <a:gd name="T3" fmla="*/ 0 h 21600"/>
                  <a:gd name="T4" fmla="*/ 0 w 16605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6605" h="21600" fill="none" extrusionOk="0">
                    <a:moveTo>
                      <a:pt x="-1" y="0"/>
                    </a:moveTo>
                    <a:cubicBezTo>
                      <a:pt x="6416" y="0"/>
                      <a:pt x="12501" y="2852"/>
                      <a:pt x="16605" y="7785"/>
                    </a:cubicBezTo>
                  </a:path>
                  <a:path w="16605" h="21600" stroke="0" extrusionOk="0">
                    <a:moveTo>
                      <a:pt x="-1" y="0"/>
                    </a:moveTo>
                    <a:cubicBezTo>
                      <a:pt x="6416" y="0"/>
                      <a:pt x="12501" y="2852"/>
                      <a:pt x="16605" y="7785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63500">
                <a:solidFill>
                  <a:srgbClr val="00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" name="Arc 12"/>
              <p:cNvSpPr>
                <a:spLocks/>
              </p:cNvSpPr>
              <p:nvPr/>
            </p:nvSpPr>
            <p:spPr bwMode="auto">
              <a:xfrm flipH="1">
                <a:off x="80" y="503"/>
                <a:ext cx="137" cy="94"/>
              </a:xfrm>
              <a:custGeom>
                <a:avLst/>
                <a:gdLst>
                  <a:gd name="T0" fmla="*/ 0 w 16753"/>
                  <a:gd name="T1" fmla="*/ 0 h 21600"/>
                  <a:gd name="T2" fmla="*/ 0 w 16753"/>
                  <a:gd name="T3" fmla="*/ 0 h 21600"/>
                  <a:gd name="T4" fmla="*/ 0 w 16753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6753" h="21600" fill="none" extrusionOk="0">
                    <a:moveTo>
                      <a:pt x="-1" y="0"/>
                    </a:moveTo>
                    <a:cubicBezTo>
                      <a:pt x="6498" y="0"/>
                      <a:pt x="12650" y="2925"/>
                      <a:pt x="16752" y="7965"/>
                    </a:cubicBezTo>
                  </a:path>
                  <a:path w="16753" h="21600" stroke="0" extrusionOk="0">
                    <a:moveTo>
                      <a:pt x="-1" y="0"/>
                    </a:moveTo>
                    <a:cubicBezTo>
                      <a:pt x="6498" y="0"/>
                      <a:pt x="12650" y="2925"/>
                      <a:pt x="16752" y="7965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63500">
                <a:solidFill>
                  <a:srgbClr val="00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8" name="Group 13"/>
            <p:cNvGrpSpPr>
              <a:grpSpLocks/>
            </p:cNvGrpSpPr>
            <p:nvPr/>
          </p:nvGrpSpPr>
          <p:grpSpPr bwMode="auto">
            <a:xfrm>
              <a:off x="875" y="3285"/>
              <a:ext cx="4088" cy="815"/>
              <a:chOff x="80" y="503"/>
              <a:chExt cx="273" cy="96"/>
            </a:xfrm>
          </p:grpSpPr>
          <p:sp>
            <p:nvSpPr>
              <p:cNvPr id="61" name="Arc 14"/>
              <p:cNvSpPr>
                <a:spLocks/>
              </p:cNvSpPr>
              <p:nvPr/>
            </p:nvSpPr>
            <p:spPr bwMode="auto">
              <a:xfrm>
                <a:off x="217" y="503"/>
                <a:ext cx="136" cy="96"/>
              </a:xfrm>
              <a:custGeom>
                <a:avLst/>
                <a:gdLst>
                  <a:gd name="T0" fmla="*/ 0 w 16605"/>
                  <a:gd name="T1" fmla="*/ 0 h 21600"/>
                  <a:gd name="T2" fmla="*/ 0 w 16605"/>
                  <a:gd name="T3" fmla="*/ 0 h 21600"/>
                  <a:gd name="T4" fmla="*/ 0 w 16605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6605" h="21600" fill="none" extrusionOk="0">
                    <a:moveTo>
                      <a:pt x="-1" y="0"/>
                    </a:moveTo>
                    <a:cubicBezTo>
                      <a:pt x="6416" y="0"/>
                      <a:pt x="12501" y="2852"/>
                      <a:pt x="16605" y="7785"/>
                    </a:cubicBezTo>
                  </a:path>
                  <a:path w="16605" h="21600" stroke="0" extrusionOk="0">
                    <a:moveTo>
                      <a:pt x="-1" y="0"/>
                    </a:moveTo>
                    <a:cubicBezTo>
                      <a:pt x="6416" y="0"/>
                      <a:pt x="12501" y="2852"/>
                      <a:pt x="16605" y="7785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12700">
                <a:solidFill>
                  <a:srgbClr val="00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" name="Arc 15"/>
              <p:cNvSpPr>
                <a:spLocks/>
              </p:cNvSpPr>
              <p:nvPr/>
            </p:nvSpPr>
            <p:spPr bwMode="auto">
              <a:xfrm flipH="1">
                <a:off x="80" y="503"/>
                <a:ext cx="137" cy="94"/>
              </a:xfrm>
              <a:custGeom>
                <a:avLst/>
                <a:gdLst>
                  <a:gd name="T0" fmla="*/ 0 w 16753"/>
                  <a:gd name="T1" fmla="*/ 0 h 21600"/>
                  <a:gd name="T2" fmla="*/ 0 w 16753"/>
                  <a:gd name="T3" fmla="*/ 0 h 21600"/>
                  <a:gd name="T4" fmla="*/ 0 w 16753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6753" h="21600" fill="none" extrusionOk="0">
                    <a:moveTo>
                      <a:pt x="-1" y="0"/>
                    </a:moveTo>
                    <a:cubicBezTo>
                      <a:pt x="6498" y="0"/>
                      <a:pt x="12650" y="2925"/>
                      <a:pt x="16752" y="7965"/>
                    </a:cubicBezTo>
                  </a:path>
                  <a:path w="16753" h="21600" stroke="0" extrusionOk="0">
                    <a:moveTo>
                      <a:pt x="-1" y="0"/>
                    </a:moveTo>
                    <a:cubicBezTo>
                      <a:pt x="6498" y="0"/>
                      <a:pt x="12650" y="2925"/>
                      <a:pt x="16752" y="7965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12700">
                <a:solidFill>
                  <a:srgbClr val="00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9" name="Text Box 24"/>
            <p:cNvSpPr txBox="1">
              <a:spLocks noChangeArrowheads="1"/>
            </p:cNvSpPr>
            <p:nvPr/>
          </p:nvSpPr>
          <p:spPr bwMode="auto">
            <a:xfrm>
              <a:off x="3705" y="3022"/>
              <a:ext cx="626" cy="25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400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Eriste</a:t>
              </a:r>
              <a:endParaRPr lang="en-GB" altLang="fi-FI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0" name="Text Box 25"/>
            <p:cNvSpPr txBox="1">
              <a:spLocks noChangeArrowheads="1"/>
            </p:cNvSpPr>
            <p:nvPr/>
          </p:nvSpPr>
          <p:spPr bwMode="auto">
            <a:xfrm>
              <a:off x="3675" y="3591"/>
              <a:ext cx="725" cy="25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400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Johde</a:t>
              </a:r>
              <a:endParaRPr lang="en-GB" altLang="fi-FI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65" name="Line 28"/>
          <p:cNvSpPr>
            <a:spLocks noChangeShapeType="1"/>
          </p:cNvSpPr>
          <p:nvPr/>
        </p:nvSpPr>
        <p:spPr bwMode="auto">
          <a:xfrm flipH="1" flipV="1">
            <a:off x="2523405" y="4868887"/>
            <a:ext cx="1763713" cy="0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Line 7"/>
          <p:cNvSpPr>
            <a:spLocks noChangeShapeType="1"/>
          </p:cNvSpPr>
          <p:nvPr/>
        </p:nvSpPr>
        <p:spPr bwMode="auto">
          <a:xfrm flipH="1" flipV="1">
            <a:off x="2423393" y="4046562"/>
            <a:ext cx="0" cy="714375"/>
          </a:xfrm>
          <a:prstGeom prst="line">
            <a:avLst/>
          </a:prstGeom>
          <a:noFill/>
          <a:ln w="19050">
            <a:solidFill>
              <a:srgbClr val="CC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Line 31"/>
          <p:cNvSpPr>
            <a:spLocks noChangeShapeType="1"/>
          </p:cNvSpPr>
          <p:nvPr/>
        </p:nvSpPr>
        <p:spPr bwMode="auto">
          <a:xfrm>
            <a:off x="4404593" y="4084662"/>
            <a:ext cx="0" cy="714375"/>
          </a:xfrm>
          <a:prstGeom prst="line">
            <a:avLst/>
          </a:prstGeom>
          <a:noFill/>
          <a:ln w="19050">
            <a:solidFill>
              <a:srgbClr val="CC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8" name="Group 42"/>
          <p:cNvGrpSpPr>
            <a:grpSpLocks/>
          </p:cNvGrpSpPr>
          <p:nvPr/>
        </p:nvGrpSpPr>
        <p:grpSpPr bwMode="auto">
          <a:xfrm>
            <a:off x="4361730" y="3762399"/>
            <a:ext cx="501650" cy="474663"/>
            <a:chOff x="3468" y="2962"/>
            <a:chExt cx="316" cy="299"/>
          </a:xfrm>
        </p:grpSpPr>
        <p:sp>
          <p:nvSpPr>
            <p:cNvPr id="69" name="Oval 27"/>
            <p:cNvSpPr>
              <a:spLocks noChangeArrowheads="1"/>
            </p:cNvSpPr>
            <p:nvPr/>
          </p:nvSpPr>
          <p:spPr bwMode="auto">
            <a:xfrm>
              <a:off x="3468" y="3075"/>
              <a:ext cx="57" cy="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70" name="Text Box 32"/>
            <p:cNvSpPr txBox="1">
              <a:spLocks noChangeArrowheads="1"/>
            </p:cNvSpPr>
            <p:nvPr/>
          </p:nvSpPr>
          <p:spPr bwMode="auto">
            <a:xfrm>
              <a:off x="3485" y="2962"/>
              <a:ext cx="299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fi-FI" altLang="fi-FI" sz="2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GB" altLang="fi-FI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1" name="Group 43"/>
          <p:cNvGrpSpPr>
            <a:grpSpLocks/>
          </p:cNvGrpSpPr>
          <p:nvPr/>
        </p:nvGrpSpPr>
        <p:grpSpPr bwMode="auto">
          <a:xfrm>
            <a:off x="2055093" y="4695849"/>
            <a:ext cx="474662" cy="474663"/>
            <a:chOff x="2015" y="3550"/>
            <a:chExt cx="299" cy="299"/>
          </a:xfrm>
        </p:grpSpPr>
        <p:sp>
          <p:nvSpPr>
            <p:cNvPr id="72" name="Oval 29"/>
            <p:cNvSpPr>
              <a:spLocks noChangeArrowheads="1"/>
            </p:cNvSpPr>
            <p:nvPr/>
          </p:nvSpPr>
          <p:spPr bwMode="auto">
            <a:xfrm>
              <a:off x="2214" y="3633"/>
              <a:ext cx="57" cy="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73" name="Text Box 33"/>
            <p:cNvSpPr txBox="1">
              <a:spLocks noChangeArrowheads="1"/>
            </p:cNvSpPr>
            <p:nvPr/>
          </p:nvSpPr>
          <p:spPr bwMode="auto">
            <a:xfrm>
              <a:off x="2015" y="3550"/>
              <a:ext cx="299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fi-FI" altLang="fi-FI" sz="2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lang="en-GB" altLang="fi-FI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4" name="Group 44"/>
          <p:cNvGrpSpPr>
            <a:grpSpLocks/>
          </p:cNvGrpSpPr>
          <p:nvPr/>
        </p:nvGrpSpPr>
        <p:grpSpPr bwMode="auto">
          <a:xfrm>
            <a:off x="4371255" y="4686324"/>
            <a:ext cx="501650" cy="474663"/>
            <a:chOff x="3474" y="3544"/>
            <a:chExt cx="316" cy="299"/>
          </a:xfrm>
        </p:grpSpPr>
        <p:sp>
          <p:nvSpPr>
            <p:cNvPr id="75" name="Oval 30"/>
            <p:cNvSpPr>
              <a:spLocks noChangeArrowheads="1"/>
            </p:cNvSpPr>
            <p:nvPr/>
          </p:nvSpPr>
          <p:spPr bwMode="auto">
            <a:xfrm>
              <a:off x="3474" y="3627"/>
              <a:ext cx="57" cy="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76" name="Text Box 34"/>
            <p:cNvSpPr txBox="1">
              <a:spLocks noChangeArrowheads="1"/>
            </p:cNvSpPr>
            <p:nvPr/>
          </p:nvSpPr>
          <p:spPr bwMode="auto">
            <a:xfrm>
              <a:off x="3491" y="3544"/>
              <a:ext cx="299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fi-FI" altLang="fi-FI" sz="2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en-GB" altLang="fi-FI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aphicFrame>
        <p:nvGraphicFramePr>
          <p:cNvPr id="77" name="Object 7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9693887"/>
              </p:ext>
            </p:extLst>
          </p:nvPr>
        </p:nvGraphicFramePr>
        <p:xfrm>
          <a:off x="2743597" y="2237556"/>
          <a:ext cx="237807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42" name="Equation" r:id="rId6" imgW="1028520" imgH="330120" progId="Equation.DSMT4">
                  <p:embed/>
                </p:oleObj>
              </mc:Choice>
              <mc:Fallback>
                <p:oleObj name="Equation" r:id="rId6" imgW="102852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597" y="2237556"/>
                        <a:ext cx="2378075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" name="Object 7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2642685"/>
              </p:ext>
            </p:extLst>
          </p:nvPr>
        </p:nvGraphicFramePr>
        <p:xfrm>
          <a:off x="2717131" y="2915716"/>
          <a:ext cx="1468437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43" name="Equation" r:id="rId8" imgW="634680" imgH="330120" progId="Equation.DSMT4">
                  <p:embed/>
                </p:oleObj>
              </mc:Choice>
              <mc:Fallback>
                <p:oleObj name="Equation" r:id="rId8" imgW="63468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7131" y="2915716"/>
                        <a:ext cx="1468437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4627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1.11111E-6 L 4.44444E-6 -0.071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565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0 L -4.44444E-6 -0.07269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34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7.40741E-7 L 4.16667E-6 -0.0634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171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11111E-6 L -4.44444E-6 0.06018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009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1.11111E-6 L -3.88889E-6 0.0476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384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2.96296E-6 L 4.16667E-6 0.03797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898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6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22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6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25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utoUpdateAnimBg="0"/>
      <p:bldP spid="38" grpId="0" animBg="1"/>
      <p:bldP spid="65" grpId="0" animBg="1"/>
      <p:bldP spid="66" grpId="0" animBg="1"/>
      <p:bldP spid="6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27.9.2018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smtClean="0"/>
              <a:t>Vaasan yliopisto | Sähkötekniikka | SATE2180 Sähkökentän rajapintaehdot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5444797" cy="913871"/>
          </a:xfrm>
        </p:spPr>
        <p:txBody>
          <a:bodyPr>
            <a:noAutofit/>
          </a:bodyPr>
          <a:lstStyle/>
          <a:p>
            <a:r>
              <a:rPr lang="fi-FI" altLang="fi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Sähkökentän voimakkuuden </a:t>
            </a:r>
            <a:r>
              <a:rPr lang="fi-FI" altLang="fi-FI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fi-FI" altLang="fi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ja sähkövuon tiheyden </a:t>
            </a:r>
            <a:r>
              <a:rPr lang="fi-FI" altLang="fi-FI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fi-FI" altLang="fi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tangentiaalinen komponentti johteen ja eristeaineen rajapinnassa</a:t>
            </a:r>
            <a:endParaRPr lang="en-US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3" name="Rectangle 4"/>
          <p:cNvSpPr>
            <a:spLocks noChangeArrowheads="1"/>
          </p:cNvSpPr>
          <p:nvPr/>
        </p:nvSpPr>
        <p:spPr bwMode="auto">
          <a:xfrm>
            <a:off x="657177" y="1411932"/>
            <a:ext cx="5976664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Sähkökentän voimakkuus </a:t>
            </a:r>
            <a:r>
              <a:rPr lang="fi-FI" altLang="fi-FI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 on välillä 1 -&gt; 2 eristeen pinnalla tangentiaalinen</a:t>
            </a:r>
          </a:p>
        </p:txBody>
      </p:sp>
      <p:sp>
        <p:nvSpPr>
          <p:cNvPr id="84" name="Line 6"/>
          <p:cNvSpPr>
            <a:spLocks noChangeShapeType="1"/>
          </p:cNvSpPr>
          <p:nvPr/>
        </p:nvSpPr>
        <p:spPr bwMode="auto">
          <a:xfrm flipV="1">
            <a:off x="2611909" y="3954363"/>
            <a:ext cx="1763713" cy="0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5" name="Group 41"/>
          <p:cNvGrpSpPr>
            <a:grpSpLocks/>
          </p:cNvGrpSpPr>
          <p:nvPr/>
        </p:nvGrpSpPr>
        <p:grpSpPr bwMode="auto">
          <a:xfrm>
            <a:off x="2200747" y="3638450"/>
            <a:ext cx="474662" cy="474663"/>
            <a:chOff x="2051" y="2908"/>
            <a:chExt cx="299" cy="299"/>
          </a:xfrm>
        </p:grpSpPr>
        <p:sp>
          <p:nvSpPr>
            <p:cNvPr id="86" name="Oval 8"/>
            <p:cNvSpPr>
              <a:spLocks noChangeArrowheads="1"/>
            </p:cNvSpPr>
            <p:nvPr/>
          </p:nvSpPr>
          <p:spPr bwMode="auto">
            <a:xfrm>
              <a:off x="2208" y="3081"/>
              <a:ext cx="57" cy="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87" name="Text Box 9"/>
            <p:cNvSpPr txBox="1">
              <a:spLocks noChangeArrowheads="1"/>
            </p:cNvSpPr>
            <p:nvPr/>
          </p:nvSpPr>
          <p:spPr bwMode="auto">
            <a:xfrm>
              <a:off x="2051" y="2908"/>
              <a:ext cx="299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</p:grpSp>
      <p:grpSp>
        <p:nvGrpSpPr>
          <p:cNvPr id="88" name="Group 40"/>
          <p:cNvGrpSpPr>
            <a:grpSpLocks/>
          </p:cNvGrpSpPr>
          <p:nvPr/>
        </p:nvGrpSpPr>
        <p:grpSpPr bwMode="auto">
          <a:xfrm>
            <a:off x="333847" y="3819425"/>
            <a:ext cx="6513512" cy="1765300"/>
            <a:chOff x="875" y="3022"/>
            <a:chExt cx="4103" cy="1112"/>
          </a:xfrm>
        </p:grpSpPr>
        <p:grpSp>
          <p:nvGrpSpPr>
            <p:cNvPr id="89" name="Group 10"/>
            <p:cNvGrpSpPr>
              <a:grpSpLocks/>
            </p:cNvGrpSpPr>
            <p:nvPr/>
          </p:nvGrpSpPr>
          <p:grpSpPr bwMode="auto">
            <a:xfrm>
              <a:off x="890" y="3319"/>
              <a:ext cx="4088" cy="815"/>
              <a:chOff x="80" y="503"/>
              <a:chExt cx="273" cy="96"/>
            </a:xfrm>
          </p:grpSpPr>
          <p:sp>
            <p:nvSpPr>
              <p:cNvPr id="95" name="Arc 11"/>
              <p:cNvSpPr>
                <a:spLocks/>
              </p:cNvSpPr>
              <p:nvPr/>
            </p:nvSpPr>
            <p:spPr bwMode="auto">
              <a:xfrm>
                <a:off x="217" y="503"/>
                <a:ext cx="136" cy="96"/>
              </a:xfrm>
              <a:custGeom>
                <a:avLst/>
                <a:gdLst>
                  <a:gd name="T0" fmla="*/ 0 w 16605"/>
                  <a:gd name="T1" fmla="*/ 0 h 21600"/>
                  <a:gd name="T2" fmla="*/ 0 w 16605"/>
                  <a:gd name="T3" fmla="*/ 0 h 21600"/>
                  <a:gd name="T4" fmla="*/ 0 w 16605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6605" h="21600" fill="none" extrusionOk="0">
                    <a:moveTo>
                      <a:pt x="-1" y="0"/>
                    </a:moveTo>
                    <a:cubicBezTo>
                      <a:pt x="6416" y="0"/>
                      <a:pt x="12501" y="2852"/>
                      <a:pt x="16605" y="7785"/>
                    </a:cubicBezTo>
                  </a:path>
                  <a:path w="16605" h="21600" stroke="0" extrusionOk="0">
                    <a:moveTo>
                      <a:pt x="-1" y="0"/>
                    </a:moveTo>
                    <a:cubicBezTo>
                      <a:pt x="6416" y="0"/>
                      <a:pt x="12501" y="2852"/>
                      <a:pt x="16605" y="7785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63500">
                <a:solidFill>
                  <a:srgbClr val="00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" name="Arc 12"/>
              <p:cNvSpPr>
                <a:spLocks/>
              </p:cNvSpPr>
              <p:nvPr/>
            </p:nvSpPr>
            <p:spPr bwMode="auto">
              <a:xfrm flipH="1">
                <a:off x="80" y="503"/>
                <a:ext cx="137" cy="94"/>
              </a:xfrm>
              <a:custGeom>
                <a:avLst/>
                <a:gdLst>
                  <a:gd name="T0" fmla="*/ 0 w 16753"/>
                  <a:gd name="T1" fmla="*/ 0 h 21600"/>
                  <a:gd name="T2" fmla="*/ 0 w 16753"/>
                  <a:gd name="T3" fmla="*/ 0 h 21600"/>
                  <a:gd name="T4" fmla="*/ 0 w 16753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6753" h="21600" fill="none" extrusionOk="0">
                    <a:moveTo>
                      <a:pt x="-1" y="0"/>
                    </a:moveTo>
                    <a:cubicBezTo>
                      <a:pt x="6498" y="0"/>
                      <a:pt x="12650" y="2925"/>
                      <a:pt x="16752" y="7965"/>
                    </a:cubicBezTo>
                  </a:path>
                  <a:path w="16753" h="21600" stroke="0" extrusionOk="0">
                    <a:moveTo>
                      <a:pt x="-1" y="0"/>
                    </a:moveTo>
                    <a:cubicBezTo>
                      <a:pt x="6498" y="0"/>
                      <a:pt x="12650" y="2925"/>
                      <a:pt x="16752" y="7965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63500">
                <a:solidFill>
                  <a:srgbClr val="00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0" name="Group 13"/>
            <p:cNvGrpSpPr>
              <a:grpSpLocks/>
            </p:cNvGrpSpPr>
            <p:nvPr/>
          </p:nvGrpSpPr>
          <p:grpSpPr bwMode="auto">
            <a:xfrm>
              <a:off x="875" y="3285"/>
              <a:ext cx="4088" cy="815"/>
              <a:chOff x="80" y="503"/>
              <a:chExt cx="273" cy="96"/>
            </a:xfrm>
          </p:grpSpPr>
          <p:sp>
            <p:nvSpPr>
              <p:cNvPr id="93" name="Arc 14"/>
              <p:cNvSpPr>
                <a:spLocks/>
              </p:cNvSpPr>
              <p:nvPr/>
            </p:nvSpPr>
            <p:spPr bwMode="auto">
              <a:xfrm>
                <a:off x="217" y="503"/>
                <a:ext cx="136" cy="96"/>
              </a:xfrm>
              <a:custGeom>
                <a:avLst/>
                <a:gdLst>
                  <a:gd name="T0" fmla="*/ 0 w 16605"/>
                  <a:gd name="T1" fmla="*/ 0 h 21600"/>
                  <a:gd name="T2" fmla="*/ 0 w 16605"/>
                  <a:gd name="T3" fmla="*/ 0 h 21600"/>
                  <a:gd name="T4" fmla="*/ 0 w 16605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6605" h="21600" fill="none" extrusionOk="0">
                    <a:moveTo>
                      <a:pt x="-1" y="0"/>
                    </a:moveTo>
                    <a:cubicBezTo>
                      <a:pt x="6416" y="0"/>
                      <a:pt x="12501" y="2852"/>
                      <a:pt x="16605" y="7785"/>
                    </a:cubicBezTo>
                  </a:path>
                  <a:path w="16605" h="21600" stroke="0" extrusionOk="0">
                    <a:moveTo>
                      <a:pt x="-1" y="0"/>
                    </a:moveTo>
                    <a:cubicBezTo>
                      <a:pt x="6416" y="0"/>
                      <a:pt x="12501" y="2852"/>
                      <a:pt x="16605" y="7785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12700">
                <a:solidFill>
                  <a:srgbClr val="00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" name="Arc 15"/>
              <p:cNvSpPr>
                <a:spLocks/>
              </p:cNvSpPr>
              <p:nvPr/>
            </p:nvSpPr>
            <p:spPr bwMode="auto">
              <a:xfrm flipH="1">
                <a:off x="80" y="503"/>
                <a:ext cx="137" cy="94"/>
              </a:xfrm>
              <a:custGeom>
                <a:avLst/>
                <a:gdLst>
                  <a:gd name="T0" fmla="*/ 0 w 16753"/>
                  <a:gd name="T1" fmla="*/ 0 h 21600"/>
                  <a:gd name="T2" fmla="*/ 0 w 16753"/>
                  <a:gd name="T3" fmla="*/ 0 h 21600"/>
                  <a:gd name="T4" fmla="*/ 0 w 16753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6753" h="21600" fill="none" extrusionOk="0">
                    <a:moveTo>
                      <a:pt x="-1" y="0"/>
                    </a:moveTo>
                    <a:cubicBezTo>
                      <a:pt x="6498" y="0"/>
                      <a:pt x="12650" y="2925"/>
                      <a:pt x="16752" y="7965"/>
                    </a:cubicBezTo>
                  </a:path>
                  <a:path w="16753" h="21600" stroke="0" extrusionOk="0">
                    <a:moveTo>
                      <a:pt x="-1" y="0"/>
                    </a:moveTo>
                    <a:cubicBezTo>
                      <a:pt x="6498" y="0"/>
                      <a:pt x="12650" y="2925"/>
                      <a:pt x="16752" y="7965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12700">
                <a:solidFill>
                  <a:srgbClr val="00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1" name="Text Box 24"/>
            <p:cNvSpPr txBox="1">
              <a:spLocks noChangeArrowheads="1"/>
            </p:cNvSpPr>
            <p:nvPr/>
          </p:nvSpPr>
          <p:spPr bwMode="auto">
            <a:xfrm>
              <a:off x="3705" y="3022"/>
              <a:ext cx="626" cy="25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400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Eriste</a:t>
              </a:r>
              <a:endParaRPr lang="en-GB" altLang="fi-FI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2" name="Text Box 25"/>
            <p:cNvSpPr txBox="1">
              <a:spLocks noChangeArrowheads="1"/>
            </p:cNvSpPr>
            <p:nvPr/>
          </p:nvSpPr>
          <p:spPr bwMode="auto">
            <a:xfrm>
              <a:off x="3675" y="3591"/>
              <a:ext cx="725" cy="25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400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Johde</a:t>
              </a:r>
              <a:endParaRPr lang="en-GB" altLang="fi-FI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97" name="Line 28"/>
          <p:cNvSpPr>
            <a:spLocks noChangeShapeType="1"/>
          </p:cNvSpPr>
          <p:nvPr/>
        </p:nvSpPr>
        <p:spPr bwMode="auto">
          <a:xfrm flipH="1" flipV="1">
            <a:off x="2611909" y="4830663"/>
            <a:ext cx="1763713" cy="0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" name="Line 7"/>
          <p:cNvSpPr>
            <a:spLocks noChangeShapeType="1"/>
          </p:cNvSpPr>
          <p:nvPr/>
        </p:nvSpPr>
        <p:spPr bwMode="auto">
          <a:xfrm flipH="1" flipV="1">
            <a:off x="2511897" y="4008338"/>
            <a:ext cx="0" cy="714375"/>
          </a:xfrm>
          <a:prstGeom prst="line">
            <a:avLst/>
          </a:prstGeom>
          <a:noFill/>
          <a:ln w="19050">
            <a:solidFill>
              <a:srgbClr val="CC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" name="Line 31"/>
          <p:cNvSpPr>
            <a:spLocks noChangeShapeType="1"/>
          </p:cNvSpPr>
          <p:nvPr/>
        </p:nvSpPr>
        <p:spPr bwMode="auto">
          <a:xfrm>
            <a:off x="4493097" y="4046438"/>
            <a:ext cx="0" cy="714375"/>
          </a:xfrm>
          <a:prstGeom prst="line">
            <a:avLst/>
          </a:prstGeom>
          <a:noFill/>
          <a:ln w="19050">
            <a:solidFill>
              <a:srgbClr val="CC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0" name="Group 42"/>
          <p:cNvGrpSpPr>
            <a:grpSpLocks/>
          </p:cNvGrpSpPr>
          <p:nvPr/>
        </p:nvGrpSpPr>
        <p:grpSpPr bwMode="auto">
          <a:xfrm>
            <a:off x="4450234" y="3724175"/>
            <a:ext cx="501650" cy="474663"/>
            <a:chOff x="3468" y="2962"/>
            <a:chExt cx="316" cy="299"/>
          </a:xfrm>
        </p:grpSpPr>
        <p:sp>
          <p:nvSpPr>
            <p:cNvPr id="101" name="Oval 27"/>
            <p:cNvSpPr>
              <a:spLocks noChangeArrowheads="1"/>
            </p:cNvSpPr>
            <p:nvPr/>
          </p:nvSpPr>
          <p:spPr bwMode="auto">
            <a:xfrm>
              <a:off x="3468" y="3075"/>
              <a:ext cx="57" cy="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02" name="Text Box 32"/>
            <p:cNvSpPr txBox="1">
              <a:spLocks noChangeArrowheads="1"/>
            </p:cNvSpPr>
            <p:nvPr/>
          </p:nvSpPr>
          <p:spPr bwMode="auto">
            <a:xfrm>
              <a:off x="3485" y="2962"/>
              <a:ext cx="299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fi-FI" altLang="fi-FI" sz="2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GB" altLang="fi-FI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03" name="Group 43"/>
          <p:cNvGrpSpPr>
            <a:grpSpLocks/>
          </p:cNvGrpSpPr>
          <p:nvPr/>
        </p:nvGrpSpPr>
        <p:grpSpPr bwMode="auto">
          <a:xfrm>
            <a:off x="2143597" y="4657625"/>
            <a:ext cx="474662" cy="474663"/>
            <a:chOff x="2015" y="3550"/>
            <a:chExt cx="299" cy="299"/>
          </a:xfrm>
        </p:grpSpPr>
        <p:sp>
          <p:nvSpPr>
            <p:cNvPr id="104" name="Oval 29"/>
            <p:cNvSpPr>
              <a:spLocks noChangeArrowheads="1"/>
            </p:cNvSpPr>
            <p:nvPr/>
          </p:nvSpPr>
          <p:spPr bwMode="auto">
            <a:xfrm>
              <a:off x="2214" y="3633"/>
              <a:ext cx="57" cy="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05" name="Text Box 33"/>
            <p:cNvSpPr txBox="1">
              <a:spLocks noChangeArrowheads="1"/>
            </p:cNvSpPr>
            <p:nvPr/>
          </p:nvSpPr>
          <p:spPr bwMode="auto">
            <a:xfrm>
              <a:off x="2015" y="3550"/>
              <a:ext cx="299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fi-FI" altLang="fi-FI" sz="2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lang="en-GB" altLang="fi-FI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06" name="Group 44"/>
          <p:cNvGrpSpPr>
            <a:grpSpLocks/>
          </p:cNvGrpSpPr>
          <p:nvPr/>
        </p:nvGrpSpPr>
        <p:grpSpPr bwMode="auto">
          <a:xfrm>
            <a:off x="4459759" y="4648100"/>
            <a:ext cx="501650" cy="474663"/>
            <a:chOff x="3474" y="3544"/>
            <a:chExt cx="316" cy="299"/>
          </a:xfrm>
        </p:grpSpPr>
        <p:sp>
          <p:nvSpPr>
            <p:cNvPr id="107" name="Oval 30"/>
            <p:cNvSpPr>
              <a:spLocks noChangeArrowheads="1"/>
            </p:cNvSpPr>
            <p:nvPr/>
          </p:nvSpPr>
          <p:spPr bwMode="auto">
            <a:xfrm>
              <a:off x="3474" y="3627"/>
              <a:ext cx="57" cy="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08" name="Text Box 34"/>
            <p:cNvSpPr txBox="1">
              <a:spLocks noChangeArrowheads="1"/>
            </p:cNvSpPr>
            <p:nvPr/>
          </p:nvSpPr>
          <p:spPr bwMode="auto">
            <a:xfrm>
              <a:off x="3491" y="3544"/>
              <a:ext cx="299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fi-FI" altLang="fi-FI" sz="2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en-GB" altLang="fi-FI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aphicFrame>
        <p:nvGraphicFramePr>
          <p:cNvPr id="109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7962511"/>
              </p:ext>
            </p:extLst>
          </p:nvPr>
        </p:nvGraphicFramePr>
        <p:xfrm>
          <a:off x="2381375" y="1999041"/>
          <a:ext cx="2092225" cy="7425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56" name="Equation" r:id="rId6" imgW="927000" imgH="330120" progId="Equation.DSMT4">
                  <p:embed/>
                </p:oleObj>
              </mc:Choice>
              <mc:Fallback>
                <p:oleObj name="Equation" r:id="rId6" imgW="92700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1375" y="1999041"/>
                        <a:ext cx="2092225" cy="7425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0" name="Rectangle 4"/>
          <p:cNvSpPr>
            <a:spLocks noChangeArrowheads="1"/>
          </p:cNvSpPr>
          <p:nvPr/>
        </p:nvSpPr>
        <p:spPr bwMode="auto">
          <a:xfrm>
            <a:off x="657176" y="2669306"/>
            <a:ext cx="6166372" cy="9364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Joten: sähkökentän voimakkuuden ja sähkövuontiheyden tangentiaalinen komponentti johteen ja eristeen rajapinnassa on nolla.</a:t>
            </a:r>
          </a:p>
        </p:txBody>
      </p:sp>
      <p:graphicFrame>
        <p:nvGraphicFramePr>
          <p:cNvPr id="111" name="Object 1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0863308"/>
              </p:ext>
            </p:extLst>
          </p:nvPr>
        </p:nvGraphicFramePr>
        <p:xfrm>
          <a:off x="2692425" y="3485188"/>
          <a:ext cx="1493143" cy="4085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57" name="Equation" r:id="rId8" imgW="647640" imgH="177480" progId="Equation.DSMT4">
                  <p:embed/>
                </p:oleObj>
              </mc:Choice>
              <mc:Fallback>
                <p:oleObj name="Equation" r:id="rId8" imgW="6476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2425" y="3485188"/>
                        <a:ext cx="1493143" cy="4085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36172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 autoUpdateAnimBg="0"/>
      <p:bldP spid="110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27.9.2018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smtClean="0"/>
              <a:t>Vaasan yliopisto | Sähkötekniikka | SATE2180 Sähkökentän rajapintaehdot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5444797" cy="913871"/>
          </a:xfrm>
        </p:spPr>
        <p:txBody>
          <a:bodyPr>
            <a:noAutofit/>
          </a:bodyPr>
          <a:lstStyle/>
          <a:p>
            <a:r>
              <a:rPr lang="fi-FI" altLang="fi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Gaussin lain soveltaminen </a:t>
            </a:r>
            <a:br>
              <a:rPr lang="fi-FI" altLang="fi-FI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altLang="fi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johteen ja eristeaineen rajapinnassa</a:t>
            </a:r>
            <a:endParaRPr lang="en-US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Rectangle 4"/>
          <p:cNvSpPr>
            <a:spLocks noChangeArrowheads="1"/>
          </p:cNvSpPr>
          <p:nvPr/>
        </p:nvSpPr>
        <p:spPr bwMode="auto">
          <a:xfrm>
            <a:off x="729184" y="2139379"/>
            <a:ext cx="6281192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Sähkövuontiheyden tangentiaalinen komponentti </a:t>
            </a:r>
            <a:r>
              <a:rPr lang="fi-FI" altLang="fi-FI" sz="1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fi-FI" altLang="fi-FI" sz="18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 on nolla</a:t>
            </a:r>
          </a:p>
          <a:p>
            <a:pPr eaLnBrk="1" hangingPunct="1">
              <a:buFont typeface="Wingdings" pitchFamily="2" charset="2"/>
              <a:buNone/>
            </a:pPr>
            <a:endParaRPr lang="fi-FI" altLang="fi-FI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1065834"/>
              </p:ext>
            </p:extLst>
          </p:nvPr>
        </p:nvGraphicFramePr>
        <p:xfrm>
          <a:off x="1222375" y="1449388"/>
          <a:ext cx="5051425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76" name="Equation" r:id="rId6" imgW="2184120" imgH="279360" progId="Equation.DSMT4">
                  <p:embed/>
                </p:oleObj>
              </mc:Choice>
              <mc:Fallback>
                <p:oleObj name="Equation" r:id="rId6" imgW="218412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2375" y="1449388"/>
                        <a:ext cx="5051425" cy="64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8" name="Group 34"/>
          <p:cNvGrpSpPr>
            <a:grpSpLocks/>
          </p:cNvGrpSpPr>
          <p:nvPr/>
        </p:nvGrpSpPr>
        <p:grpSpPr bwMode="auto">
          <a:xfrm>
            <a:off x="4329089" y="4624164"/>
            <a:ext cx="990600" cy="571500"/>
            <a:chOff x="3760" y="3726"/>
            <a:chExt cx="624" cy="360"/>
          </a:xfrm>
        </p:grpSpPr>
        <p:sp>
          <p:nvSpPr>
            <p:cNvPr id="39" name="Line 15"/>
            <p:cNvSpPr>
              <a:spLocks noChangeShapeType="1"/>
            </p:cNvSpPr>
            <p:nvPr/>
          </p:nvSpPr>
          <p:spPr bwMode="auto">
            <a:xfrm flipH="1">
              <a:off x="3760" y="3726"/>
              <a:ext cx="0" cy="242"/>
            </a:xfrm>
            <a:prstGeom prst="line">
              <a:avLst/>
            </a:prstGeom>
            <a:noFill/>
            <a:ln w="19050">
              <a:solidFill>
                <a:srgbClr val="FF99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Text Box 25"/>
            <p:cNvSpPr txBox="1">
              <a:spLocks noChangeArrowheads="1"/>
            </p:cNvSpPr>
            <p:nvPr/>
          </p:nvSpPr>
          <p:spPr bwMode="auto">
            <a:xfrm>
              <a:off x="3764" y="3815"/>
              <a:ext cx="620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400" dirty="0" err="1">
                  <a:solidFill>
                    <a:srgbClr val="FF99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lang="en-GB" altLang="fi-FI" sz="2400" b="1" i="1" dirty="0" err="1">
                  <a:solidFill>
                    <a:srgbClr val="FF99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  <a:r>
                <a:rPr lang="fi-FI" altLang="fi-FI" sz="2400" baseline="-25000" dirty="0" err="1">
                  <a:solidFill>
                    <a:srgbClr val="FF99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alap</a:t>
              </a:r>
              <a:r>
                <a:rPr lang="fi-FI" altLang="fi-FI" sz="2400" i="1" baseline="-25000" dirty="0">
                  <a:solidFill>
                    <a:srgbClr val="FF9900"/>
                  </a:solidFill>
                  <a:latin typeface="Tahoma" pitchFamily="34" charset="0"/>
                  <a:cs typeface="Tahoma" pitchFamily="34" charset="0"/>
                </a:rPr>
                <a:t>.</a:t>
              </a:r>
              <a:endParaRPr lang="en-GB" altLang="fi-FI" sz="2400" i="1" dirty="0">
                <a:solidFill>
                  <a:srgbClr val="FF9900"/>
                </a:solidFill>
                <a:latin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41" name="Freeform 14"/>
          <p:cNvSpPr>
            <a:spLocks/>
          </p:cNvSpPr>
          <p:nvPr/>
        </p:nvSpPr>
        <p:spPr bwMode="auto">
          <a:xfrm>
            <a:off x="2222476" y="3617689"/>
            <a:ext cx="4402138" cy="1030288"/>
          </a:xfrm>
          <a:custGeom>
            <a:avLst/>
            <a:gdLst>
              <a:gd name="T0" fmla="*/ 2147483647 w 211"/>
              <a:gd name="T1" fmla="*/ 2147483647 h 86"/>
              <a:gd name="T2" fmla="*/ 2147483647 w 211"/>
              <a:gd name="T3" fmla="*/ 2147483647 h 86"/>
              <a:gd name="T4" fmla="*/ 2147483647 w 211"/>
              <a:gd name="T5" fmla="*/ 2147483647 h 86"/>
              <a:gd name="T6" fmla="*/ 0 w 211"/>
              <a:gd name="T7" fmla="*/ 2147483647 h 86"/>
              <a:gd name="T8" fmla="*/ 2147483647 w 211"/>
              <a:gd name="T9" fmla="*/ 2147483647 h 86"/>
              <a:gd name="T10" fmla="*/ 2147483647 w 211"/>
              <a:gd name="T11" fmla="*/ 2147483647 h 86"/>
              <a:gd name="T12" fmla="*/ 2147483647 w 211"/>
              <a:gd name="T13" fmla="*/ 2147483647 h 86"/>
              <a:gd name="T14" fmla="*/ 2147483647 w 211"/>
              <a:gd name="T15" fmla="*/ 2147483647 h 86"/>
              <a:gd name="T16" fmla="*/ 2147483647 w 211"/>
              <a:gd name="T17" fmla="*/ 2147483647 h 86"/>
              <a:gd name="T18" fmla="*/ 2147483647 w 211"/>
              <a:gd name="T19" fmla="*/ 2147483647 h 86"/>
              <a:gd name="T20" fmla="*/ 2147483647 w 211"/>
              <a:gd name="T21" fmla="*/ 2147483647 h 86"/>
              <a:gd name="T22" fmla="*/ 2147483647 w 211"/>
              <a:gd name="T23" fmla="*/ 2147483647 h 86"/>
              <a:gd name="T24" fmla="*/ 2147483647 w 211"/>
              <a:gd name="T25" fmla="*/ 2147483647 h 86"/>
              <a:gd name="T26" fmla="*/ 2147483647 w 211"/>
              <a:gd name="T27" fmla="*/ 2147483647 h 86"/>
              <a:gd name="T28" fmla="*/ 2147483647 w 211"/>
              <a:gd name="T29" fmla="*/ 2147483647 h 86"/>
              <a:gd name="T30" fmla="*/ 2147483647 w 211"/>
              <a:gd name="T31" fmla="*/ 2147483647 h 86"/>
              <a:gd name="T32" fmla="*/ 2147483647 w 211"/>
              <a:gd name="T33" fmla="*/ 2147483647 h 86"/>
              <a:gd name="T34" fmla="*/ 2147483647 w 211"/>
              <a:gd name="T35" fmla="*/ 2147483647 h 86"/>
              <a:gd name="T36" fmla="*/ 2147483647 w 211"/>
              <a:gd name="T37" fmla="*/ 2147483647 h 8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11" h="86">
                <a:moveTo>
                  <a:pt x="78" y="67"/>
                </a:moveTo>
                <a:cubicBezTo>
                  <a:pt x="67" y="62"/>
                  <a:pt x="51" y="82"/>
                  <a:pt x="40" y="85"/>
                </a:cubicBezTo>
                <a:cubicBezTo>
                  <a:pt x="16" y="84"/>
                  <a:pt x="24" y="86"/>
                  <a:pt x="12" y="82"/>
                </a:cubicBezTo>
                <a:cubicBezTo>
                  <a:pt x="7" y="77"/>
                  <a:pt x="3" y="76"/>
                  <a:pt x="0" y="68"/>
                </a:cubicBezTo>
                <a:cubicBezTo>
                  <a:pt x="1" y="55"/>
                  <a:pt x="0" y="47"/>
                  <a:pt x="5" y="36"/>
                </a:cubicBezTo>
                <a:cubicBezTo>
                  <a:pt x="12" y="21"/>
                  <a:pt x="28" y="16"/>
                  <a:pt x="43" y="13"/>
                </a:cubicBezTo>
                <a:cubicBezTo>
                  <a:pt x="53" y="11"/>
                  <a:pt x="61" y="6"/>
                  <a:pt x="71" y="5"/>
                </a:cubicBezTo>
                <a:cubicBezTo>
                  <a:pt x="83" y="4"/>
                  <a:pt x="101" y="3"/>
                  <a:pt x="112" y="3"/>
                </a:cubicBezTo>
                <a:cubicBezTo>
                  <a:pt x="134" y="0"/>
                  <a:pt x="158" y="0"/>
                  <a:pt x="179" y="7"/>
                </a:cubicBezTo>
                <a:cubicBezTo>
                  <a:pt x="185" y="9"/>
                  <a:pt x="193" y="10"/>
                  <a:pt x="198" y="15"/>
                </a:cubicBezTo>
                <a:cubicBezTo>
                  <a:pt x="201" y="18"/>
                  <a:pt x="207" y="24"/>
                  <a:pt x="207" y="24"/>
                </a:cubicBezTo>
                <a:cubicBezTo>
                  <a:pt x="208" y="27"/>
                  <a:pt x="210" y="30"/>
                  <a:pt x="211" y="33"/>
                </a:cubicBezTo>
                <a:cubicBezTo>
                  <a:pt x="211" y="33"/>
                  <a:pt x="211" y="52"/>
                  <a:pt x="209" y="58"/>
                </a:cubicBezTo>
                <a:cubicBezTo>
                  <a:pt x="204" y="74"/>
                  <a:pt x="171" y="73"/>
                  <a:pt x="159" y="74"/>
                </a:cubicBezTo>
                <a:cubicBezTo>
                  <a:pt x="149" y="73"/>
                  <a:pt x="141" y="71"/>
                  <a:pt x="132" y="69"/>
                </a:cubicBezTo>
                <a:cubicBezTo>
                  <a:pt x="119" y="63"/>
                  <a:pt x="88" y="65"/>
                  <a:pt x="82" y="65"/>
                </a:cubicBezTo>
                <a:cubicBezTo>
                  <a:pt x="80" y="65"/>
                  <a:pt x="78" y="65"/>
                  <a:pt x="77" y="66"/>
                </a:cubicBezTo>
                <a:cubicBezTo>
                  <a:pt x="76" y="67"/>
                  <a:pt x="81" y="71"/>
                  <a:pt x="80" y="70"/>
                </a:cubicBezTo>
                <a:cubicBezTo>
                  <a:pt x="79" y="69"/>
                  <a:pt x="79" y="68"/>
                  <a:pt x="78" y="67"/>
                </a:cubicBezTo>
                <a:close/>
              </a:path>
            </a:pathLst>
          </a:custGeom>
          <a:solidFill>
            <a:srgbClr val="FFFFFF"/>
          </a:solidFill>
          <a:ln w="63500" cmpd="sng">
            <a:pattFill prst="dkDnDiag">
              <a:fgClr>
                <a:srgbClr val="000000"/>
              </a:fgClr>
              <a:bgClr>
                <a:srgbClr val="FFFFFF"/>
              </a:bgClr>
            </a:patt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" name="Text Box 16"/>
          <p:cNvSpPr txBox="1">
            <a:spLocks noChangeArrowheads="1"/>
          </p:cNvSpPr>
          <p:nvPr/>
        </p:nvSpPr>
        <p:spPr bwMode="auto">
          <a:xfrm>
            <a:off x="5567339" y="4535264"/>
            <a:ext cx="1000125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fi-FI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Johde</a:t>
            </a:r>
            <a:endParaRPr lang="en-GB" altLang="fi-FI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Freeform 18"/>
          <p:cNvSpPr>
            <a:spLocks/>
          </p:cNvSpPr>
          <p:nvPr/>
        </p:nvSpPr>
        <p:spPr bwMode="auto">
          <a:xfrm>
            <a:off x="2151039" y="3581177"/>
            <a:ext cx="4545012" cy="1031875"/>
          </a:xfrm>
          <a:custGeom>
            <a:avLst/>
            <a:gdLst>
              <a:gd name="T0" fmla="*/ 2147483647 w 211"/>
              <a:gd name="T1" fmla="*/ 2147483647 h 86"/>
              <a:gd name="T2" fmla="*/ 2147483647 w 211"/>
              <a:gd name="T3" fmla="*/ 2147483647 h 86"/>
              <a:gd name="T4" fmla="*/ 2147483647 w 211"/>
              <a:gd name="T5" fmla="*/ 2147483647 h 86"/>
              <a:gd name="T6" fmla="*/ 0 w 211"/>
              <a:gd name="T7" fmla="*/ 2147483647 h 86"/>
              <a:gd name="T8" fmla="*/ 2147483647 w 211"/>
              <a:gd name="T9" fmla="*/ 2147483647 h 86"/>
              <a:gd name="T10" fmla="*/ 2147483647 w 211"/>
              <a:gd name="T11" fmla="*/ 2147483647 h 86"/>
              <a:gd name="T12" fmla="*/ 2147483647 w 211"/>
              <a:gd name="T13" fmla="*/ 2147483647 h 86"/>
              <a:gd name="T14" fmla="*/ 2147483647 w 211"/>
              <a:gd name="T15" fmla="*/ 2147483647 h 86"/>
              <a:gd name="T16" fmla="*/ 2147483647 w 211"/>
              <a:gd name="T17" fmla="*/ 2147483647 h 86"/>
              <a:gd name="T18" fmla="*/ 2147483647 w 211"/>
              <a:gd name="T19" fmla="*/ 2147483647 h 86"/>
              <a:gd name="T20" fmla="*/ 2147483647 w 211"/>
              <a:gd name="T21" fmla="*/ 2147483647 h 86"/>
              <a:gd name="T22" fmla="*/ 2147483647 w 211"/>
              <a:gd name="T23" fmla="*/ 2147483647 h 86"/>
              <a:gd name="T24" fmla="*/ 2147483647 w 211"/>
              <a:gd name="T25" fmla="*/ 2147483647 h 86"/>
              <a:gd name="T26" fmla="*/ 2147483647 w 211"/>
              <a:gd name="T27" fmla="*/ 2147483647 h 86"/>
              <a:gd name="T28" fmla="*/ 2147483647 w 211"/>
              <a:gd name="T29" fmla="*/ 2147483647 h 86"/>
              <a:gd name="T30" fmla="*/ 2147483647 w 211"/>
              <a:gd name="T31" fmla="*/ 2147483647 h 86"/>
              <a:gd name="T32" fmla="*/ 2147483647 w 211"/>
              <a:gd name="T33" fmla="*/ 2147483647 h 86"/>
              <a:gd name="T34" fmla="*/ 2147483647 w 211"/>
              <a:gd name="T35" fmla="*/ 2147483647 h 86"/>
              <a:gd name="T36" fmla="*/ 2147483647 w 211"/>
              <a:gd name="T37" fmla="*/ 2147483647 h 8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11" h="86">
                <a:moveTo>
                  <a:pt x="78" y="67"/>
                </a:moveTo>
                <a:cubicBezTo>
                  <a:pt x="67" y="62"/>
                  <a:pt x="51" y="82"/>
                  <a:pt x="40" y="85"/>
                </a:cubicBezTo>
                <a:cubicBezTo>
                  <a:pt x="16" y="84"/>
                  <a:pt x="24" y="86"/>
                  <a:pt x="12" y="82"/>
                </a:cubicBezTo>
                <a:cubicBezTo>
                  <a:pt x="7" y="77"/>
                  <a:pt x="3" y="76"/>
                  <a:pt x="0" y="68"/>
                </a:cubicBezTo>
                <a:cubicBezTo>
                  <a:pt x="1" y="55"/>
                  <a:pt x="0" y="47"/>
                  <a:pt x="5" y="36"/>
                </a:cubicBezTo>
                <a:cubicBezTo>
                  <a:pt x="12" y="21"/>
                  <a:pt x="28" y="16"/>
                  <a:pt x="43" y="13"/>
                </a:cubicBezTo>
                <a:cubicBezTo>
                  <a:pt x="53" y="11"/>
                  <a:pt x="61" y="6"/>
                  <a:pt x="71" y="5"/>
                </a:cubicBezTo>
                <a:cubicBezTo>
                  <a:pt x="83" y="4"/>
                  <a:pt x="101" y="3"/>
                  <a:pt x="112" y="3"/>
                </a:cubicBezTo>
                <a:cubicBezTo>
                  <a:pt x="134" y="0"/>
                  <a:pt x="158" y="0"/>
                  <a:pt x="179" y="7"/>
                </a:cubicBezTo>
                <a:cubicBezTo>
                  <a:pt x="185" y="9"/>
                  <a:pt x="193" y="10"/>
                  <a:pt x="198" y="15"/>
                </a:cubicBezTo>
                <a:cubicBezTo>
                  <a:pt x="201" y="18"/>
                  <a:pt x="207" y="24"/>
                  <a:pt x="207" y="24"/>
                </a:cubicBezTo>
                <a:cubicBezTo>
                  <a:pt x="208" y="27"/>
                  <a:pt x="210" y="30"/>
                  <a:pt x="211" y="33"/>
                </a:cubicBezTo>
                <a:cubicBezTo>
                  <a:pt x="211" y="33"/>
                  <a:pt x="211" y="52"/>
                  <a:pt x="209" y="58"/>
                </a:cubicBezTo>
                <a:cubicBezTo>
                  <a:pt x="204" y="74"/>
                  <a:pt x="171" y="73"/>
                  <a:pt x="159" y="74"/>
                </a:cubicBezTo>
                <a:cubicBezTo>
                  <a:pt x="149" y="73"/>
                  <a:pt x="141" y="71"/>
                  <a:pt x="132" y="69"/>
                </a:cubicBezTo>
                <a:cubicBezTo>
                  <a:pt x="119" y="63"/>
                  <a:pt x="88" y="65"/>
                  <a:pt x="82" y="65"/>
                </a:cubicBezTo>
                <a:cubicBezTo>
                  <a:pt x="80" y="65"/>
                  <a:pt x="78" y="65"/>
                  <a:pt x="77" y="66"/>
                </a:cubicBezTo>
                <a:cubicBezTo>
                  <a:pt x="76" y="67"/>
                  <a:pt x="81" y="71"/>
                  <a:pt x="80" y="70"/>
                </a:cubicBezTo>
                <a:cubicBezTo>
                  <a:pt x="79" y="69"/>
                  <a:pt x="79" y="68"/>
                  <a:pt x="78" y="67"/>
                </a:cubicBezTo>
                <a:close/>
              </a:path>
            </a:pathLst>
          </a:custGeom>
          <a:solidFill>
            <a:srgbClr val="DDDDDD"/>
          </a:solidFill>
          <a:ln w="12700" cap="flat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44" name="Group 38"/>
          <p:cNvGrpSpPr>
            <a:grpSpLocks/>
          </p:cNvGrpSpPr>
          <p:nvPr/>
        </p:nvGrpSpPr>
        <p:grpSpPr bwMode="auto">
          <a:xfrm>
            <a:off x="3856014" y="3932014"/>
            <a:ext cx="946150" cy="838200"/>
            <a:chOff x="3462" y="3290"/>
            <a:chExt cx="596" cy="528"/>
          </a:xfrm>
        </p:grpSpPr>
        <p:sp>
          <p:nvSpPr>
            <p:cNvPr id="45" name="AutoShape 17"/>
            <p:cNvSpPr>
              <a:spLocks noChangeArrowheads="1"/>
            </p:cNvSpPr>
            <p:nvPr/>
          </p:nvSpPr>
          <p:spPr bwMode="auto">
            <a:xfrm>
              <a:off x="3462" y="3397"/>
              <a:ext cx="596" cy="421"/>
            </a:xfrm>
            <a:prstGeom prst="can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46" name="AutoShape 19"/>
            <p:cNvSpPr>
              <a:spLocks noChangeArrowheads="1"/>
            </p:cNvSpPr>
            <p:nvPr/>
          </p:nvSpPr>
          <p:spPr bwMode="auto">
            <a:xfrm>
              <a:off x="3462" y="3290"/>
              <a:ext cx="596" cy="351"/>
            </a:xfrm>
            <a:prstGeom prst="can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</p:grpSp>
      <p:sp>
        <p:nvSpPr>
          <p:cNvPr id="47" name="Text Box 20"/>
          <p:cNvSpPr txBox="1">
            <a:spLocks noChangeArrowheads="1"/>
          </p:cNvSpPr>
          <p:nvPr/>
        </p:nvSpPr>
        <p:spPr bwMode="auto">
          <a:xfrm>
            <a:off x="5538764" y="3989164"/>
            <a:ext cx="879052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fi-FI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Eriste</a:t>
            </a:r>
            <a:endParaRPr lang="en-GB" altLang="fi-FI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 Box 23"/>
          <p:cNvSpPr txBox="1">
            <a:spLocks noChangeArrowheads="1"/>
          </p:cNvSpPr>
          <p:nvPr/>
        </p:nvSpPr>
        <p:spPr bwMode="auto">
          <a:xfrm>
            <a:off x="4003651" y="3857402"/>
            <a:ext cx="544513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fi-FI" altLang="fi-FI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endParaRPr lang="en-GB" altLang="fi-FI" sz="2000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9" name="Group 37"/>
          <p:cNvGrpSpPr>
            <a:grpSpLocks/>
          </p:cNvGrpSpPr>
          <p:nvPr/>
        </p:nvGrpSpPr>
        <p:grpSpPr bwMode="auto">
          <a:xfrm>
            <a:off x="4337026" y="3158902"/>
            <a:ext cx="693738" cy="895350"/>
            <a:chOff x="3765" y="2803"/>
            <a:chExt cx="437" cy="564"/>
          </a:xfrm>
        </p:grpSpPr>
        <p:sp>
          <p:nvSpPr>
            <p:cNvPr id="50" name="Line 22"/>
            <p:cNvSpPr>
              <a:spLocks noChangeShapeType="1"/>
            </p:cNvSpPr>
            <p:nvPr/>
          </p:nvSpPr>
          <p:spPr bwMode="auto">
            <a:xfrm flipH="1" flipV="1">
              <a:off x="3765" y="2930"/>
              <a:ext cx="0" cy="437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Text Box 26"/>
            <p:cNvSpPr txBox="1">
              <a:spLocks noChangeArrowheads="1"/>
            </p:cNvSpPr>
            <p:nvPr/>
          </p:nvSpPr>
          <p:spPr bwMode="auto">
            <a:xfrm>
              <a:off x="3769" y="2803"/>
              <a:ext cx="433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400" b="1" i="1" dirty="0" err="1">
                  <a:solidFill>
                    <a:srgbClr val="008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lang="en-GB" altLang="fi-FI" sz="2400" baseline="-25000" dirty="0" err="1">
                  <a:solidFill>
                    <a:srgbClr val="008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</a:t>
              </a:r>
              <a:endParaRPr lang="en-GB" altLang="fi-FI" sz="2400" baseline="-250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2" name="Group 36"/>
          <p:cNvGrpSpPr>
            <a:grpSpLocks/>
          </p:cNvGrpSpPr>
          <p:nvPr/>
        </p:nvGrpSpPr>
        <p:grpSpPr bwMode="auto">
          <a:xfrm>
            <a:off x="2459014" y="3711352"/>
            <a:ext cx="1565275" cy="360362"/>
            <a:chOff x="2582" y="3151"/>
            <a:chExt cx="986" cy="227"/>
          </a:xfrm>
        </p:grpSpPr>
        <p:sp>
          <p:nvSpPr>
            <p:cNvPr id="53" name="Line 27"/>
            <p:cNvSpPr>
              <a:spLocks noChangeShapeType="1"/>
            </p:cNvSpPr>
            <p:nvPr/>
          </p:nvSpPr>
          <p:spPr bwMode="auto">
            <a:xfrm>
              <a:off x="2963" y="3277"/>
              <a:ext cx="605" cy="8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arrow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Text Box 28"/>
            <p:cNvSpPr txBox="1">
              <a:spLocks noChangeArrowheads="1"/>
            </p:cNvSpPr>
            <p:nvPr/>
          </p:nvSpPr>
          <p:spPr bwMode="auto">
            <a:xfrm>
              <a:off x="2582" y="3151"/>
              <a:ext cx="597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000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yläp</a:t>
              </a:r>
              <a:r>
                <a:rPr lang="en-GB" altLang="fi-FI" sz="2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</p:txBody>
        </p:sp>
      </p:grpSp>
      <p:grpSp>
        <p:nvGrpSpPr>
          <p:cNvPr id="55" name="Group 35"/>
          <p:cNvGrpSpPr>
            <a:grpSpLocks/>
          </p:cNvGrpSpPr>
          <p:nvPr/>
        </p:nvGrpSpPr>
        <p:grpSpPr bwMode="auto">
          <a:xfrm>
            <a:off x="2613001" y="4713064"/>
            <a:ext cx="1395413" cy="360363"/>
            <a:chOff x="2679" y="3782"/>
            <a:chExt cx="879" cy="227"/>
          </a:xfrm>
        </p:grpSpPr>
        <p:sp>
          <p:nvSpPr>
            <p:cNvPr id="56" name="Text Box 29"/>
            <p:cNvSpPr txBox="1">
              <a:spLocks noChangeArrowheads="1"/>
            </p:cNvSpPr>
            <p:nvPr/>
          </p:nvSpPr>
          <p:spPr bwMode="auto">
            <a:xfrm>
              <a:off x="2679" y="3782"/>
              <a:ext cx="597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000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alap</a:t>
              </a:r>
              <a:r>
                <a:rPr lang="en-GB" altLang="fi-FI" sz="2000" dirty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.</a:t>
              </a:r>
            </a:p>
          </p:txBody>
        </p:sp>
        <p:sp>
          <p:nvSpPr>
            <p:cNvPr id="57" name="Line 30"/>
            <p:cNvSpPr>
              <a:spLocks noChangeShapeType="1"/>
            </p:cNvSpPr>
            <p:nvPr/>
          </p:nvSpPr>
          <p:spPr bwMode="auto">
            <a:xfrm flipV="1">
              <a:off x="3051" y="3795"/>
              <a:ext cx="507" cy="12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arrow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8" name="Group 33"/>
          <p:cNvGrpSpPr>
            <a:grpSpLocks/>
          </p:cNvGrpSpPr>
          <p:nvPr/>
        </p:nvGrpSpPr>
        <p:grpSpPr bwMode="auto">
          <a:xfrm>
            <a:off x="4513239" y="3571652"/>
            <a:ext cx="1025525" cy="481012"/>
            <a:chOff x="3876" y="3063"/>
            <a:chExt cx="568" cy="303"/>
          </a:xfrm>
        </p:grpSpPr>
        <p:sp>
          <p:nvSpPr>
            <p:cNvPr id="59" name="Line 21"/>
            <p:cNvSpPr>
              <a:spLocks noChangeShapeType="1"/>
            </p:cNvSpPr>
            <p:nvPr/>
          </p:nvSpPr>
          <p:spPr bwMode="auto">
            <a:xfrm flipH="1" flipV="1">
              <a:off x="3885" y="3114"/>
              <a:ext cx="0" cy="241"/>
            </a:xfrm>
            <a:prstGeom prst="line">
              <a:avLst/>
            </a:prstGeom>
            <a:noFill/>
            <a:ln w="19050">
              <a:solidFill>
                <a:srgbClr val="CC66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Text Box 32"/>
            <p:cNvSpPr txBox="1">
              <a:spLocks noChangeArrowheads="1"/>
            </p:cNvSpPr>
            <p:nvPr/>
          </p:nvSpPr>
          <p:spPr bwMode="auto">
            <a:xfrm>
              <a:off x="3876" y="3063"/>
              <a:ext cx="568" cy="3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400" dirty="0" err="1" smtClean="0">
                  <a:solidFill>
                    <a:srgbClr val="CC66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lang="en-GB" altLang="fi-FI" sz="2400" b="1" i="1" dirty="0" err="1" smtClean="0">
                  <a:solidFill>
                    <a:srgbClr val="CC66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  <a:r>
                <a:rPr lang="fi-FI" altLang="fi-FI" sz="2400" baseline="-25000" dirty="0" err="1" smtClean="0">
                  <a:solidFill>
                    <a:srgbClr val="CC66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yläp</a:t>
              </a:r>
              <a:r>
                <a:rPr lang="fi-FI" altLang="fi-FI" sz="2400" i="1" baseline="-25000" dirty="0" smtClean="0">
                  <a:solidFill>
                    <a:srgbClr val="CC6600"/>
                  </a:solidFill>
                  <a:latin typeface="Tahoma" pitchFamily="34" charset="0"/>
                  <a:cs typeface="Tahoma" pitchFamily="34" charset="0"/>
                </a:rPr>
                <a:t>.</a:t>
              </a:r>
              <a:endParaRPr lang="en-GB" altLang="fi-FI" sz="2400" i="1" dirty="0">
                <a:solidFill>
                  <a:srgbClr val="CC6600"/>
                </a:solidFill>
                <a:latin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61" name="Group 60"/>
          <p:cNvGrpSpPr>
            <a:grpSpLocks/>
          </p:cNvGrpSpPr>
          <p:nvPr/>
        </p:nvGrpSpPr>
        <p:grpSpPr bwMode="auto">
          <a:xfrm>
            <a:off x="4794226" y="4009802"/>
            <a:ext cx="1138238" cy="430212"/>
            <a:chOff x="6855237" y="5301208"/>
            <a:chExt cx="1137143" cy="430213"/>
          </a:xfrm>
        </p:grpSpPr>
        <p:sp>
          <p:nvSpPr>
            <p:cNvPr id="62" name="Text Box 25"/>
            <p:cNvSpPr txBox="1">
              <a:spLocks noChangeArrowheads="1"/>
            </p:cNvSpPr>
            <p:nvPr/>
          </p:nvSpPr>
          <p:spPr bwMode="auto">
            <a:xfrm>
              <a:off x="7008130" y="5301208"/>
              <a:ext cx="984250" cy="430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400" dirty="0" err="1">
                  <a:solidFill>
                    <a:srgbClr val="FF99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lang="en-GB" altLang="fi-FI" sz="2400" b="1" i="1" dirty="0" err="1">
                  <a:solidFill>
                    <a:srgbClr val="FF99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  <a:r>
                <a:rPr lang="fi-FI" altLang="fi-FI" sz="2400" baseline="-25000" dirty="0">
                  <a:solidFill>
                    <a:srgbClr val="FF99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sivu</a:t>
              </a:r>
              <a:endParaRPr lang="en-GB" altLang="fi-FI" sz="2400" i="1" dirty="0">
                <a:solidFill>
                  <a:srgbClr val="FF99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3" name="Line 15"/>
            <p:cNvSpPr>
              <a:spLocks noChangeShapeType="1"/>
            </p:cNvSpPr>
            <p:nvPr/>
          </p:nvSpPr>
          <p:spPr bwMode="auto">
            <a:xfrm rot="-5400000">
              <a:off x="6960247" y="5448225"/>
              <a:ext cx="1" cy="210022"/>
            </a:xfrm>
            <a:prstGeom prst="line">
              <a:avLst/>
            </a:prstGeom>
            <a:noFill/>
            <a:ln w="19050">
              <a:solidFill>
                <a:srgbClr val="FF99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64" name="Object 6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9759623"/>
              </p:ext>
            </p:extLst>
          </p:nvPr>
        </p:nvGraphicFramePr>
        <p:xfrm>
          <a:off x="1192213" y="2525588"/>
          <a:ext cx="5081587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77" name="Equation" r:id="rId8" imgW="2197080" imgH="279360" progId="Equation.DSMT4">
                  <p:embed/>
                </p:oleObj>
              </mc:Choice>
              <mc:Fallback>
                <p:oleObj name="Equation" r:id="rId8" imgW="219708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2213" y="2525588"/>
                        <a:ext cx="5081587" cy="64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1171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utoUpdateAnimBg="0"/>
      <p:bldP spid="48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27.9.2018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smtClean="0"/>
              <a:t>Vaasan yliopisto | Sähkötekniikka | SATE2180 Sähkökentän rajapintaehdot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5444797" cy="913871"/>
          </a:xfrm>
        </p:spPr>
        <p:txBody>
          <a:bodyPr>
            <a:noAutofit/>
          </a:bodyPr>
          <a:lstStyle/>
          <a:p>
            <a:r>
              <a:rPr lang="fi-FI" altLang="fi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Gaussin lain soveltaminen </a:t>
            </a:r>
            <a:br>
              <a:rPr lang="fi-FI" altLang="fi-FI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altLang="fi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johteen ja eristeaineen rajapinnassa</a:t>
            </a:r>
            <a:endParaRPr lang="en-US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8" name="Group 34"/>
          <p:cNvGrpSpPr>
            <a:grpSpLocks/>
          </p:cNvGrpSpPr>
          <p:nvPr/>
        </p:nvGrpSpPr>
        <p:grpSpPr bwMode="auto">
          <a:xfrm>
            <a:off x="4329089" y="4624164"/>
            <a:ext cx="990600" cy="571500"/>
            <a:chOff x="3760" y="3726"/>
            <a:chExt cx="624" cy="360"/>
          </a:xfrm>
        </p:grpSpPr>
        <p:sp>
          <p:nvSpPr>
            <p:cNvPr id="39" name="Line 15"/>
            <p:cNvSpPr>
              <a:spLocks noChangeShapeType="1"/>
            </p:cNvSpPr>
            <p:nvPr/>
          </p:nvSpPr>
          <p:spPr bwMode="auto">
            <a:xfrm flipH="1">
              <a:off x="3760" y="3726"/>
              <a:ext cx="0" cy="242"/>
            </a:xfrm>
            <a:prstGeom prst="line">
              <a:avLst/>
            </a:prstGeom>
            <a:noFill/>
            <a:ln w="19050">
              <a:solidFill>
                <a:srgbClr val="FF99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Text Box 25"/>
            <p:cNvSpPr txBox="1">
              <a:spLocks noChangeArrowheads="1"/>
            </p:cNvSpPr>
            <p:nvPr/>
          </p:nvSpPr>
          <p:spPr bwMode="auto">
            <a:xfrm>
              <a:off x="3764" y="3815"/>
              <a:ext cx="620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400" dirty="0" err="1">
                  <a:solidFill>
                    <a:srgbClr val="FF99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lang="en-GB" altLang="fi-FI" sz="2400" b="1" i="1" dirty="0" err="1">
                  <a:solidFill>
                    <a:srgbClr val="FF99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  <a:r>
                <a:rPr lang="fi-FI" altLang="fi-FI" sz="2400" baseline="-25000" dirty="0" err="1">
                  <a:solidFill>
                    <a:srgbClr val="FF99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alap</a:t>
              </a:r>
              <a:r>
                <a:rPr lang="fi-FI" altLang="fi-FI" sz="2400" i="1" baseline="-25000" dirty="0">
                  <a:solidFill>
                    <a:srgbClr val="FF9900"/>
                  </a:solidFill>
                  <a:latin typeface="Tahoma" pitchFamily="34" charset="0"/>
                  <a:cs typeface="Tahoma" pitchFamily="34" charset="0"/>
                </a:rPr>
                <a:t>.</a:t>
              </a:r>
              <a:endParaRPr lang="en-GB" altLang="fi-FI" sz="2400" i="1" dirty="0">
                <a:solidFill>
                  <a:srgbClr val="FF9900"/>
                </a:solidFill>
                <a:latin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41" name="Freeform 14"/>
          <p:cNvSpPr>
            <a:spLocks/>
          </p:cNvSpPr>
          <p:nvPr/>
        </p:nvSpPr>
        <p:spPr bwMode="auto">
          <a:xfrm>
            <a:off x="2222476" y="3617689"/>
            <a:ext cx="4402138" cy="1030288"/>
          </a:xfrm>
          <a:custGeom>
            <a:avLst/>
            <a:gdLst>
              <a:gd name="T0" fmla="*/ 2147483647 w 211"/>
              <a:gd name="T1" fmla="*/ 2147483647 h 86"/>
              <a:gd name="T2" fmla="*/ 2147483647 w 211"/>
              <a:gd name="T3" fmla="*/ 2147483647 h 86"/>
              <a:gd name="T4" fmla="*/ 2147483647 w 211"/>
              <a:gd name="T5" fmla="*/ 2147483647 h 86"/>
              <a:gd name="T6" fmla="*/ 0 w 211"/>
              <a:gd name="T7" fmla="*/ 2147483647 h 86"/>
              <a:gd name="T8" fmla="*/ 2147483647 w 211"/>
              <a:gd name="T9" fmla="*/ 2147483647 h 86"/>
              <a:gd name="T10" fmla="*/ 2147483647 w 211"/>
              <a:gd name="T11" fmla="*/ 2147483647 h 86"/>
              <a:gd name="T12" fmla="*/ 2147483647 w 211"/>
              <a:gd name="T13" fmla="*/ 2147483647 h 86"/>
              <a:gd name="T14" fmla="*/ 2147483647 w 211"/>
              <a:gd name="T15" fmla="*/ 2147483647 h 86"/>
              <a:gd name="T16" fmla="*/ 2147483647 w 211"/>
              <a:gd name="T17" fmla="*/ 2147483647 h 86"/>
              <a:gd name="T18" fmla="*/ 2147483647 w 211"/>
              <a:gd name="T19" fmla="*/ 2147483647 h 86"/>
              <a:gd name="T20" fmla="*/ 2147483647 w 211"/>
              <a:gd name="T21" fmla="*/ 2147483647 h 86"/>
              <a:gd name="T22" fmla="*/ 2147483647 w 211"/>
              <a:gd name="T23" fmla="*/ 2147483647 h 86"/>
              <a:gd name="T24" fmla="*/ 2147483647 w 211"/>
              <a:gd name="T25" fmla="*/ 2147483647 h 86"/>
              <a:gd name="T26" fmla="*/ 2147483647 w 211"/>
              <a:gd name="T27" fmla="*/ 2147483647 h 86"/>
              <a:gd name="T28" fmla="*/ 2147483647 w 211"/>
              <a:gd name="T29" fmla="*/ 2147483647 h 86"/>
              <a:gd name="T30" fmla="*/ 2147483647 w 211"/>
              <a:gd name="T31" fmla="*/ 2147483647 h 86"/>
              <a:gd name="T32" fmla="*/ 2147483647 w 211"/>
              <a:gd name="T33" fmla="*/ 2147483647 h 86"/>
              <a:gd name="T34" fmla="*/ 2147483647 w 211"/>
              <a:gd name="T35" fmla="*/ 2147483647 h 86"/>
              <a:gd name="T36" fmla="*/ 2147483647 w 211"/>
              <a:gd name="T37" fmla="*/ 2147483647 h 8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11" h="86">
                <a:moveTo>
                  <a:pt x="78" y="67"/>
                </a:moveTo>
                <a:cubicBezTo>
                  <a:pt x="67" y="62"/>
                  <a:pt x="51" y="82"/>
                  <a:pt x="40" y="85"/>
                </a:cubicBezTo>
                <a:cubicBezTo>
                  <a:pt x="16" y="84"/>
                  <a:pt x="24" y="86"/>
                  <a:pt x="12" y="82"/>
                </a:cubicBezTo>
                <a:cubicBezTo>
                  <a:pt x="7" y="77"/>
                  <a:pt x="3" y="76"/>
                  <a:pt x="0" y="68"/>
                </a:cubicBezTo>
                <a:cubicBezTo>
                  <a:pt x="1" y="55"/>
                  <a:pt x="0" y="47"/>
                  <a:pt x="5" y="36"/>
                </a:cubicBezTo>
                <a:cubicBezTo>
                  <a:pt x="12" y="21"/>
                  <a:pt x="28" y="16"/>
                  <a:pt x="43" y="13"/>
                </a:cubicBezTo>
                <a:cubicBezTo>
                  <a:pt x="53" y="11"/>
                  <a:pt x="61" y="6"/>
                  <a:pt x="71" y="5"/>
                </a:cubicBezTo>
                <a:cubicBezTo>
                  <a:pt x="83" y="4"/>
                  <a:pt x="101" y="3"/>
                  <a:pt x="112" y="3"/>
                </a:cubicBezTo>
                <a:cubicBezTo>
                  <a:pt x="134" y="0"/>
                  <a:pt x="158" y="0"/>
                  <a:pt x="179" y="7"/>
                </a:cubicBezTo>
                <a:cubicBezTo>
                  <a:pt x="185" y="9"/>
                  <a:pt x="193" y="10"/>
                  <a:pt x="198" y="15"/>
                </a:cubicBezTo>
                <a:cubicBezTo>
                  <a:pt x="201" y="18"/>
                  <a:pt x="207" y="24"/>
                  <a:pt x="207" y="24"/>
                </a:cubicBezTo>
                <a:cubicBezTo>
                  <a:pt x="208" y="27"/>
                  <a:pt x="210" y="30"/>
                  <a:pt x="211" y="33"/>
                </a:cubicBezTo>
                <a:cubicBezTo>
                  <a:pt x="211" y="33"/>
                  <a:pt x="211" y="52"/>
                  <a:pt x="209" y="58"/>
                </a:cubicBezTo>
                <a:cubicBezTo>
                  <a:pt x="204" y="74"/>
                  <a:pt x="171" y="73"/>
                  <a:pt x="159" y="74"/>
                </a:cubicBezTo>
                <a:cubicBezTo>
                  <a:pt x="149" y="73"/>
                  <a:pt x="141" y="71"/>
                  <a:pt x="132" y="69"/>
                </a:cubicBezTo>
                <a:cubicBezTo>
                  <a:pt x="119" y="63"/>
                  <a:pt x="88" y="65"/>
                  <a:pt x="82" y="65"/>
                </a:cubicBezTo>
                <a:cubicBezTo>
                  <a:pt x="80" y="65"/>
                  <a:pt x="78" y="65"/>
                  <a:pt x="77" y="66"/>
                </a:cubicBezTo>
                <a:cubicBezTo>
                  <a:pt x="76" y="67"/>
                  <a:pt x="81" y="71"/>
                  <a:pt x="80" y="70"/>
                </a:cubicBezTo>
                <a:cubicBezTo>
                  <a:pt x="79" y="69"/>
                  <a:pt x="79" y="68"/>
                  <a:pt x="78" y="67"/>
                </a:cubicBezTo>
                <a:close/>
              </a:path>
            </a:pathLst>
          </a:custGeom>
          <a:solidFill>
            <a:srgbClr val="FFFFFF"/>
          </a:solidFill>
          <a:ln w="63500" cmpd="sng">
            <a:pattFill prst="dkDnDiag">
              <a:fgClr>
                <a:srgbClr val="000000"/>
              </a:fgClr>
              <a:bgClr>
                <a:srgbClr val="FFFFFF"/>
              </a:bgClr>
            </a:patt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" name="Text Box 16"/>
          <p:cNvSpPr txBox="1">
            <a:spLocks noChangeArrowheads="1"/>
          </p:cNvSpPr>
          <p:nvPr/>
        </p:nvSpPr>
        <p:spPr bwMode="auto">
          <a:xfrm>
            <a:off x="5567339" y="4535264"/>
            <a:ext cx="1000125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fi-FI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Johde</a:t>
            </a:r>
            <a:endParaRPr lang="en-GB" altLang="fi-FI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Freeform 18"/>
          <p:cNvSpPr>
            <a:spLocks/>
          </p:cNvSpPr>
          <p:nvPr/>
        </p:nvSpPr>
        <p:spPr bwMode="auto">
          <a:xfrm>
            <a:off x="2151039" y="3581177"/>
            <a:ext cx="4545012" cy="1031875"/>
          </a:xfrm>
          <a:custGeom>
            <a:avLst/>
            <a:gdLst>
              <a:gd name="T0" fmla="*/ 2147483647 w 211"/>
              <a:gd name="T1" fmla="*/ 2147483647 h 86"/>
              <a:gd name="T2" fmla="*/ 2147483647 w 211"/>
              <a:gd name="T3" fmla="*/ 2147483647 h 86"/>
              <a:gd name="T4" fmla="*/ 2147483647 w 211"/>
              <a:gd name="T5" fmla="*/ 2147483647 h 86"/>
              <a:gd name="T6" fmla="*/ 0 w 211"/>
              <a:gd name="T7" fmla="*/ 2147483647 h 86"/>
              <a:gd name="T8" fmla="*/ 2147483647 w 211"/>
              <a:gd name="T9" fmla="*/ 2147483647 h 86"/>
              <a:gd name="T10" fmla="*/ 2147483647 w 211"/>
              <a:gd name="T11" fmla="*/ 2147483647 h 86"/>
              <a:gd name="T12" fmla="*/ 2147483647 w 211"/>
              <a:gd name="T13" fmla="*/ 2147483647 h 86"/>
              <a:gd name="T14" fmla="*/ 2147483647 w 211"/>
              <a:gd name="T15" fmla="*/ 2147483647 h 86"/>
              <a:gd name="T16" fmla="*/ 2147483647 w 211"/>
              <a:gd name="T17" fmla="*/ 2147483647 h 86"/>
              <a:gd name="T18" fmla="*/ 2147483647 w 211"/>
              <a:gd name="T19" fmla="*/ 2147483647 h 86"/>
              <a:gd name="T20" fmla="*/ 2147483647 w 211"/>
              <a:gd name="T21" fmla="*/ 2147483647 h 86"/>
              <a:gd name="T22" fmla="*/ 2147483647 w 211"/>
              <a:gd name="T23" fmla="*/ 2147483647 h 86"/>
              <a:gd name="T24" fmla="*/ 2147483647 w 211"/>
              <a:gd name="T25" fmla="*/ 2147483647 h 86"/>
              <a:gd name="T26" fmla="*/ 2147483647 w 211"/>
              <a:gd name="T27" fmla="*/ 2147483647 h 86"/>
              <a:gd name="T28" fmla="*/ 2147483647 w 211"/>
              <a:gd name="T29" fmla="*/ 2147483647 h 86"/>
              <a:gd name="T30" fmla="*/ 2147483647 w 211"/>
              <a:gd name="T31" fmla="*/ 2147483647 h 86"/>
              <a:gd name="T32" fmla="*/ 2147483647 w 211"/>
              <a:gd name="T33" fmla="*/ 2147483647 h 86"/>
              <a:gd name="T34" fmla="*/ 2147483647 w 211"/>
              <a:gd name="T35" fmla="*/ 2147483647 h 86"/>
              <a:gd name="T36" fmla="*/ 2147483647 w 211"/>
              <a:gd name="T37" fmla="*/ 2147483647 h 8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11" h="86">
                <a:moveTo>
                  <a:pt x="78" y="67"/>
                </a:moveTo>
                <a:cubicBezTo>
                  <a:pt x="67" y="62"/>
                  <a:pt x="51" y="82"/>
                  <a:pt x="40" y="85"/>
                </a:cubicBezTo>
                <a:cubicBezTo>
                  <a:pt x="16" y="84"/>
                  <a:pt x="24" y="86"/>
                  <a:pt x="12" y="82"/>
                </a:cubicBezTo>
                <a:cubicBezTo>
                  <a:pt x="7" y="77"/>
                  <a:pt x="3" y="76"/>
                  <a:pt x="0" y="68"/>
                </a:cubicBezTo>
                <a:cubicBezTo>
                  <a:pt x="1" y="55"/>
                  <a:pt x="0" y="47"/>
                  <a:pt x="5" y="36"/>
                </a:cubicBezTo>
                <a:cubicBezTo>
                  <a:pt x="12" y="21"/>
                  <a:pt x="28" y="16"/>
                  <a:pt x="43" y="13"/>
                </a:cubicBezTo>
                <a:cubicBezTo>
                  <a:pt x="53" y="11"/>
                  <a:pt x="61" y="6"/>
                  <a:pt x="71" y="5"/>
                </a:cubicBezTo>
                <a:cubicBezTo>
                  <a:pt x="83" y="4"/>
                  <a:pt x="101" y="3"/>
                  <a:pt x="112" y="3"/>
                </a:cubicBezTo>
                <a:cubicBezTo>
                  <a:pt x="134" y="0"/>
                  <a:pt x="158" y="0"/>
                  <a:pt x="179" y="7"/>
                </a:cubicBezTo>
                <a:cubicBezTo>
                  <a:pt x="185" y="9"/>
                  <a:pt x="193" y="10"/>
                  <a:pt x="198" y="15"/>
                </a:cubicBezTo>
                <a:cubicBezTo>
                  <a:pt x="201" y="18"/>
                  <a:pt x="207" y="24"/>
                  <a:pt x="207" y="24"/>
                </a:cubicBezTo>
                <a:cubicBezTo>
                  <a:pt x="208" y="27"/>
                  <a:pt x="210" y="30"/>
                  <a:pt x="211" y="33"/>
                </a:cubicBezTo>
                <a:cubicBezTo>
                  <a:pt x="211" y="33"/>
                  <a:pt x="211" y="52"/>
                  <a:pt x="209" y="58"/>
                </a:cubicBezTo>
                <a:cubicBezTo>
                  <a:pt x="204" y="74"/>
                  <a:pt x="171" y="73"/>
                  <a:pt x="159" y="74"/>
                </a:cubicBezTo>
                <a:cubicBezTo>
                  <a:pt x="149" y="73"/>
                  <a:pt x="141" y="71"/>
                  <a:pt x="132" y="69"/>
                </a:cubicBezTo>
                <a:cubicBezTo>
                  <a:pt x="119" y="63"/>
                  <a:pt x="88" y="65"/>
                  <a:pt x="82" y="65"/>
                </a:cubicBezTo>
                <a:cubicBezTo>
                  <a:pt x="80" y="65"/>
                  <a:pt x="78" y="65"/>
                  <a:pt x="77" y="66"/>
                </a:cubicBezTo>
                <a:cubicBezTo>
                  <a:pt x="76" y="67"/>
                  <a:pt x="81" y="71"/>
                  <a:pt x="80" y="70"/>
                </a:cubicBezTo>
                <a:cubicBezTo>
                  <a:pt x="79" y="69"/>
                  <a:pt x="79" y="68"/>
                  <a:pt x="78" y="67"/>
                </a:cubicBezTo>
                <a:close/>
              </a:path>
            </a:pathLst>
          </a:custGeom>
          <a:solidFill>
            <a:srgbClr val="DDDDDD"/>
          </a:solidFill>
          <a:ln w="12700" cap="flat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44" name="Group 38"/>
          <p:cNvGrpSpPr>
            <a:grpSpLocks/>
          </p:cNvGrpSpPr>
          <p:nvPr/>
        </p:nvGrpSpPr>
        <p:grpSpPr bwMode="auto">
          <a:xfrm>
            <a:off x="3856014" y="3932014"/>
            <a:ext cx="946150" cy="838200"/>
            <a:chOff x="3462" y="3290"/>
            <a:chExt cx="596" cy="528"/>
          </a:xfrm>
        </p:grpSpPr>
        <p:sp>
          <p:nvSpPr>
            <p:cNvPr id="45" name="AutoShape 17"/>
            <p:cNvSpPr>
              <a:spLocks noChangeArrowheads="1"/>
            </p:cNvSpPr>
            <p:nvPr/>
          </p:nvSpPr>
          <p:spPr bwMode="auto">
            <a:xfrm>
              <a:off x="3462" y="3397"/>
              <a:ext cx="596" cy="421"/>
            </a:xfrm>
            <a:prstGeom prst="can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46" name="AutoShape 19"/>
            <p:cNvSpPr>
              <a:spLocks noChangeArrowheads="1"/>
            </p:cNvSpPr>
            <p:nvPr/>
          </p:nvSpPr>
          <p:spPr bwMode="auto">
            <a:xfrm>
              <a:off x="3462" y="3290"/>
              <a:ext cx="596" cy="351"/>
            </a:xfrm>
            <a:prstGeom prst="can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</p:grpSp>
      <p:sp>
        <p:nvSpPr>
          <p:cNvPr id="47" name="Text Box 20"/>
          <p:cNvSpPr txBox="1">
            <a:spLocks noChangeArrowheads="1"/>
          </p:cNvSpPr>
          <p:nvPr/>
        </p:nvSpPr>
        <p:spPr bwMode="auto">
          <a:xfrm>
            <a:off x="5538764" y="3989164"/>
            <a:ext cx="879052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fi-FI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Eriste</a:t>
            </a:r>
            <a:endParaRPr lang="en-GB" altLang="fi-FI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 Box 23"/>
          <p:cNvSpPr txBox="1">
            <a:spLocks noChangeArrowheads="1"/>
          </p:cNvSpPr>
          <p:nvPr/>
        </p:nvSpPr>
        <p:spPr bwMode="auto">
          <a:xfrm>
            <a:off x="4003651" y="3857402"/>
            <a:ext cx="544513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fi-FI" altLang="fi-FI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endParaRPr lang="en-GB" altLang="fi-FI" sz="2000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9" name="Group 37"/>
          <p:cNvGrpSpPr>
            <a:grpSpLocks/>
          </p:cNvGrpSpPr>
          <p:nvPr/>
        </p:nvGrpSpPr>
        <p:grpSpPr bwMode="auto">
          <a:xfrm>
            <a:off x="4337026" y="3158902"/>
            <a:ext cx="693738" cy="895350"/>
            <a:chOff x="3765" y="2803"/>
            <a:chExt cx="437" cy="564"/>
          </a:xfrm>
        </p:grpSpPr>
        <p:sp>
          <p:nvSpPr>
            <p:cNvPr id="50" name="Line 22"/>
            <p:cNvSpPr>
              <a:spLocks noChangeShapeType="1"/>
            </p:cNvSpPr>
            <p:nvPr/>
          </p:nvSpPr>
          <p:spPr bwMode="auto">
            <a:xfrm flipH="1" flipV="1">
              <a:off x="3765" y="2930"/>
              <a:ext cx="0" cy="437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Text Box 26"/>
            <p:cNvSpPr txBox="1">
              <a:spLocks noChangeArrowheads="1"/>
            </p:cNvSpPr>
            <p:nvPr/>
          </p:nvSpPr>
          <p:spPr bwMode="auto">
            <a:xfrm>
              <a:off x="3769" y="2803"/>
              <a:ext cx="433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400" b="1" i="1" dirty="0" err="1">
                  <a:solidFill>
                    <a:srgbClr val="008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lang="en-GB" altLang="fi-FI" sz="2400" baseline="-25000" dirty="0" err="1">
                  <a:solidFill>
                    <a:srgbClr val="008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</a:t>
              </a:r>
              <a:endParaRPr lang="en-GB" altLang="fi-FI" sz="2400" baseline="-250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2" name="Group 36"/>
          <p:cNvGrpSpPr>
            <a:grpSpLocks/>
          </p:cNvGrpSpPr>
          <p:nvPr/>
        </p:nvGrpSpPr>
        <p:grpSpPr bwMode="auto">
          <a:xfrm>
            <a:off x="2459014" y="3711352"/>
            <a:ext cx="1565275" cy="360362"/>
            <a:chOff x="2582" y="3151"/>
            <a:chExt cx="986" cy="227"/>
          </a:xfrm>
        </p:grpSpPr>
        <p:sp>
          <p:nvSpPr>
            <p:cNvPr id="53" name="Line 27"/>
            <p:cNvSpPr>
              <a:spLocks noChangeShapeType="1"/>
            </p:cNvSpPr>
            <p:nvPr/>
          </p:nvSpPr>
          <p:spPr bwMode="auto">
            <a:xfrm>
              <a:off x="2963" y="3277"/>
              <a:ext cx="605" cy="8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arrow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Text Box 28"/>
            <p:cNvSpPr txBox="1">
              <a:spLocks noChangeArrowheads="1"/>
            </p:cNvSpPr>
            <p:nvPr/>
          </p:nvSpPr>
          <p:spPr bwMode="auto">
            <a:xfrm>
              <a:off x="2582" y="3151"/>
              <a:ext cx="597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000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yläp</a:t>
              </a:r>
              <a:r>
                <a:rPr lang="en-GB" altLang="fi-FI" sz="2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</p:txBody>
        </p:sp>
      </p:grpSp>
      <p:grpSp>
        <p:nvGrpSpPr>
          <p:cNvPr id="55" name="Group 35"/>
          <p:cNvGrpSpPr>
            <a:grpSpLocks/>
          </p:cNvGrpSpPr>
          <p:nvPr/>
        </p:nvGrpSpPr>
        <p:grpSpPr bwMode="auto">
          <a:xfrm>
            <a:off x="2613001" y="4713064"/>
            <a:ext cx="1395413" cy="360363"/>
            <a:chOff x="2679" y="3782"/>
            <a:chExt cx="879" cy="227"/>
          </a:xfrm>
        </p:grpSpPr>
        <p:sp>
          <p:nvSpPr>
            <p:cNvPr id="56" name="Text Box 29"/>
            <p:cNvSpPr txBox="1">
              <a:spLocks noChangeArrowheads="1"/>
            </p:cNvSpPr>
            <p:nvPr/>
          </p:nvSpPr>
          <p:spPr bwMode="auto">
            <a:xfrm>
              <a:off x="2679" y="3782"/>
              <a:ext cx="597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000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alap</a:t>
              </a:r>
              <a:r>
                <a:rPr lang="en-GB" altLang="fi-FI" sz="2000" dirty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.</a:t>
              </a:r>
            </a:p>
          </p:txBody>
        </p:sp>
        <p:sp>
          <p:nvSpPr>
            <p:cNvPr id="57" name="Line 30"/>
            <p:cNvSpPr>
              <a:spLocks noChangeShapeType="1"/>
            </p:cNvSpPr>
            <p:nvPr/>
          </p:nvSpPr>
          <p:spPr bwMode="auto">
            <a:xfrm flipV="1">
              <a:off x="3051" y="3795"/>
              <a:ext cx="507" cy="12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arrow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8" name="Group 33"/>
          <p:cNvGrpSpPr>
            <a:grpSpLocks/>
          </p:cNvGrpSpPr>
          <p:nvPr/>
        </p:nvGrpSpPr>
        <p:grpSpPr bwMode="auto">
          <a:xfrm>
            <a:off x="4513239" y="3571652"/>
            <a:ext cx="1025525" cy="481012"/>
            <a:chOff x="3876" y="3063"/>
            <a:chExt cx="568" cy="303"/>
          </a:xfrm>
        </p:grpSpPr>
        <p:sp>
          <p:nvSpPr>
            <p:cNvPr id="59" name="Line 21"/>
            <p:cNvSpPr>
              <a:spLocks noChangeShapeType="1"/>
            </p:cNvSpPr>
            <p:nvPr/>
          </p:nvSpPr>
          <p:spPr bwMode="auto">
            <a:xfrm flipH="1" flipV="1">
              <a:off x="3885" y="3114"/>
              <a:ext cx="0" cy="241"/>
            </a:xfrm>
            <a:prstGeom prst="line">
              <a:avLst/>
            </a:prstGeom>
            <a:noFill/>
            <a:ln w="19050">
              <a:solidFill>
                <a:srgbClr val="CC66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Text Box 32"/>
            <p:cNvSpPr txBox="1">
              <a:spLocks noChangeArrowheads="1"/>
            </p:cNvSpPr>
            <p:nvPr/>
          </p:nvSpPr>
          <p:spPr bwMode="auto">
            <a:xfrm>
              <a:off x="3876" y="3063"/>
              <a:ext cx="568" cy="3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400" dirty="0" err="1" smtClean="0">
                  <a:solidFill>
                    <a:srgbClr val="CC66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lang="en-GB" altLang="fi-FI" sz="2400" b="1" i="1" dirty="0" err="1" smtClean="0">
                  <a:solidFill>
                    <a:srgbClr val="CC66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  <a:r>
                <a:rPr lang="fi-FI" altLang="fi-FI" sz="2400" baseline="-25000" dirty="0" err="1" smtClean="0">
                  <a:solidFill>
                    <a:srgbClr val="CC66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yläp</a:t>
              </a:r>
              <a:r>
                <a:rPr lang="fi-FI" altLang="fi-FI" sz="2400" i="1" baseline="-25000" dirty="0" smtClean="0">
                  <a:solidFill>
                    <a:srgbClr val="CC6600"/>
                  </a:solidFill>
                  <a:latin typeface="Tahoma" pitchFamily="34" charset="0"/>
                  <a:cs typeface="Tahoma" pitchFamily="34" charset="0"/>
                </a:rPr>
                <a:t>.</a:t>
              </a:r>
              <a:endParaRPr lang="en-GB" altLang="fi-FI" sz="2400" i="1" dirty="0">
                <a:solidFill>
                  <a:srgbClr val="CC6600"/>
                </a:solidFill>
                <a:latin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61" name="Group 60"/>
          <p:cNvGrpSpPr>
            <a:grpSpLocks/>
          </p:cNvGrpSpPr>
          <p:nvPr/>
        </p:nvGrpSpPr>
        <p:grpSpPr bwMode="auto">
          <a:xfrm>
            <a:off x="4794226" y="4009802"/>
            <a:ext cx="1138238" cy="430212"/>
            <a:chOff x="6855237" y="5301208"/>
            <a:chExt cx="1137143" cy="430213"/>
          </a:xfrm>
        </p:grpSpPr>
        <p:sp>
          <p:nvSpPr>
            <p:cNvPr id="62" name="Text Box 25"/>
            <p:cNvSpPr txBox="1">
              <a:spLocks noChangeArrowheads="1"/>
            </p:cNvSpPr>
            <p:nvPr/>
          </p:nvSpPr>
          <p:spPr bwMode="auto">
            <a:xfrm>
              <a:off x="7008130" y="5301208"/>
              <a:ext cx="984250" cy="430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400" dirty="0" err="1">
                  <a:solidFill>
                    <a:srgbClr val="FF99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lang="en-GB" altLang="fi-FI" sz="2400" b="1" i="1" dirty="0" err="1">
                  <a:solidFill>
                    <a:srgbClr val="FF99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  <a:r>
                <a:rPr lang="fi-FI" altLang="fi-FI" sz="2400" baseline="-25000" dirty="0">
                  <a:solidFill>
                    <a:srgbClr val="FF99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sivu</a:t>
              </a:r>
              <a:endParaRPr lang="en-GB" altLang="fi-FI" sz="2400" i="1" dirty="0">
                <a:solidFill>
                  <a:srgbClr val="FF99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3" name="Line 15"/>
            <p:cNvSpPr>
              <a:spLocks noChangeShapeType="1"/>
            </p:cNvSpPr>
            <p:nvPr/>
          </p:nvSpPr>
          <p:spPr bwMode="auto">
            <a:xfrm rot="-5400000">
              <a:off x="6960247" y="5448225"/>
              <a:ext cx="1" cy="210022"/>
            </a:xfrm>
            <a:prstGeom prst="line">
              <a:avLst/>
            </a:prstGeom>
            <a:noFill/>
            <a:ln w="19050">
              <a:solidFill>
                <a:srgbClr val="FF99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5" name="Rectangle 4"/>
          <p:cNvSpPr>
            <a:spLocks noChangeArrowheads="1"/>
          </p:cNvSpPr>
          <p:nvPr/>
        </p:nvSpPr>
        <p:spPr bwMode="auto">
          <a:xfrm>
            <a:off x="630684" y="2139379"/>
            <a:ext cx="6435204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Sähkövuontiheyden suunta ylälaipassa on tason pinnalle normaali</a:t>
            </a:r>
          </a:p>
          <a:p>
            <a:pPr eaLnBrk="1" hangingPunct="1">
              <a:buFont typeface="Wingdings" pitchFamily="2" charset="2"/>
              <a:buNone/>
            </a:pPr>
            <a:endParaRPr lang="fi-FI" altLang="fi-FI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6" name="Object 6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1916432"/>
              </p:ext>
            </p:extLst>
          </p:nvPr>
        </p:nvGraphicFramePr>
        <p:xfrm>
          <a:off x="1271538" y="1589484"/>
          <a:ext cx="3994150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08" name="Equation" r:id="rId6" imgW="1726920" imgH="279360" progId="Equation.DSMT4">
                  <p:embed/>
                </p:oleObj>
              </mc:Choice>
              <mc:Fallback>
                <p:oleObj name="Equation" r:id="rId6" imgW="172692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1538" y="1589484"/>
                        <a:ext cx="3994150" cy="64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" name="Object 6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2705690"/>
              </p:ext>
            </p:extLst>
          </p:nvPr>
        </p:nvGraphicFramePr>
        <p:xfrm>
          <a:off x="1262261" y="2741612"/>
          <a:ext cx="4435475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09" name="Equation" r:id="rId8" imgW="1917360" imgH="279360" progId="Equation.DSMT4">
                  <p:embed/>
                </p:oleObj>
              </mc:Choice>
              <mc:Fallback>
                <p:oleObj name="Equation" r:id="rId8" imgW="191736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2261" y="2741612"/>
                        <a:ext cx="4435475" cy="64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" name="Rectangle 4"/>
          <p:cNvSpPr>
            <a:spLocks noChangeArrowheads="1"/>
          </p:cNvSpPr>
          <p:nvPr/>
        </p:nvSpPr>
        <p:spPr bwMode="auto">
          <a:xfrm>
            <a:off x="640680" y="1203275"/>
            <a:ext cx="3544888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Sähkövuontiheys johteessa on 0</a:t>
            </a:r>
          </a:p>
          <a:p>
            <a:pPr eaLnBrk="1" hangingPunct="1">
              <a:buFont typeface="Wingdings" pitchFamily="2" charset="2"/>
              <a:buNone/>
            </a:pPr>
            <a:endParaRPr lang="fi-FI" altLang="fi-FI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9" name="Object 6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2481905"/>
              </p:ext>
            </p:extLst>
          </p:nvPr>
        </p:nvGraphicFramePr>
        <p:xfrm>
          <a:off x="657176" y="3749724"/>
          <a:ext cx="1176338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10" name="Equation" r:id="rId10" imgW="507960" imgH="457200" progId="Equation.DSMT4">
                  <p:embed/>
                </p:oleObj>
              </mc:Choice>
              <mc:Fallback>
                <p:oleObj name="Equation" r:id="rId10" imgW="50796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176" y="3749724"/>
                        <a:ext cx="1176338" cy="1054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37335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utoUpdateAnimBg="0"/>
      <p:bldP spid="68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27.9.2018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smtClean="0"/>
              <a:t>Vaasan yliopisto | Sähkötekniikka | SATE2180 Sähkökentän rajapintaehdot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5876845" cy="913871"/>
          </a:xfrm>
        </p:spPr>
        <p:txBody>
          <a:bodyPr>
            <a:noAutofit/>
          </a:bodyPr>
          <a:lstStyle/>
          <a:p>
            <a:r>
              <a:rPr lang="fi-FI" altLang="fi-F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Sähkökentän voimakkuus </a:t>
            </a:r>
            <a:r>
              <a:rPr lang="fi-FI" altLang="fi-FI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fi-FI" altLang="fi-F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ja </a:t>
            </a:r>
            <a:r>
              <a:rPr lang="fi-FI" altLang="fi-F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sähkö-vuon </a:t>
            </a:r>
            <a:r>
              <a:rPr lang="fi-FI" altLang="fi-F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tiheys </a:t>
            </a:r>
            <a:r>
              <a:rPr lang="fi-FI" altLang="fi-FI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fi-FI" altLang="fi-F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altLang="fi-F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eristeaineiden rajapinnassa</a:t>
            </a:r>
            <a:endParaRPr lang="en-US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Rectangle 4"/>
          <p:cNvSpPr>
            <a:spLocks noChangeArrowheads="1"/>
          </p:cNvSpPr>
          <p:nvPr/>
        </p:nvSpPr>
        <p:spPr bwMode="auto">
          <a:xfrm>
            <a:off x="729184" y="1301824"/>
            <a:ext cx="5688632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Annetaan etäisyyksien 2 -&gt; 3 ja 4 -&gt; 1 lähestyä nollaa</a:t>
            </a:r>
          </a:p>
        </p:txBody>
      </p:sp>
      <p:sp>
        <p:nvSpPr>
          <p:cNvPr id="38" name="Line 6"/>
          <p:cNvSpPr>
            <a:spLocks noChangeShapeType="1"/>
          </p:cNvSpPr>
          <p:nvPr/>
        </p:nvSpPr>
        <p:spPr bwMode="auto">
          <a:xfrm flipV="1">
            <a:off x="2704555" y="3920579"/>
            <a:ext cx="1763713" cy="0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3" name="Group 41"/>
          <p:cNvGrpSpPr>
            <a:grpSpLocks/>
          </p:cNvGrpSpPr>
          <p:nvPr/>
        </p:nvGrpSpPr>
        <p:grpSpPr bwMode="auto">
          <a:xfrm>
            <a:off x="2293393" y="3604666"/>
            <a:ext cx="474662" cy="474663"/>
            <a:chOff x="2051" y="2908"/>
            <a:chExt cx="299" cy="299"/>
          </a:xfrm>
        </p:grpSpPr>
        <p:sp>
          <p:nvSpPr>
            <p:cNvPr id="54" name="Oval 8"/>
            <p:cNvSpPr>
              <a:spLocks noChangeArrowheads="1"/>
            </p:cNvSpPr>
            <p:nvPr/>
          </p:nvSpPr>
          <p:spPr bwMode="auto">
            <a:xfrm>
              <a:off x="2208" y="3081"/>
              <a:ext cx="57" cy="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5" name="Text Box 9"/>
            <p:cNvSpPr txBox="1">
              <a:spLocks noChangeArrowheads="1"/>
            </p:cNvSpPr>
            <p:nvPr/>
          </p:nvSpPr>
          <p:spPr bwMode="auto">
            <a:xfrm>
              <a:off x="2051" y="2908"/>
              <a:ext cx="299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</p:grpSp>
      <p:grpSp>
        <p:nvGrpSpPr>
          <p:cNvPr id="56" name="Group 40"/>
          <p:cNvGrpSpPr>
            <a:grpSpLocks/>
          </p:cNvGrpSpPr>
          <p:nvPr/>
        </p:nvGrpSpPr>
        <p:grpSpPr bwMode="auto">
          <a:xfrm>
            <a:off x="426493" y="3785641"/>
            <a:ext cx="6513512" cy="1765300"/>
            <a:chOff x="875" y="3022"/>
            <a:chExt cx="4103" cy="1112"/>
          </a:xfrm>
        </p:grpSpPr>
        <p:grpSp>
          <p:nvGrpSpPr>
            <p:cNvPr id="57" name="Group 10"/>
            <p:cNvGrpSpPr>
              <a:grpSpLocks/>
            </p:cNvGrpSpPr>
            <p:nvPr/>
          </p:nvGrpSpPr>
          <p:grpSpPr bwMode="auto">
            <a:xfrm>
              <a:off x="890" y="3319"/>
              <a:ext cx="4088" cy="815"/>
              <a:chOff x="80" y="503"/>
              <a:chExt cx="273" cy="96"/>
            </a:xfrm>
          </p:grpSpPr>
          <p:sp>
            <p:nvSpPr>
              <p:cNvPr id="63" name="Arc 11"/>
              <p:cNvSpPr>
                <a:spLocks/>
              </p:cNvSpPr>
              <p:nvPr/>
            </p:nvSpPr>
            <p:spPr bwMode="auto">
              <a:xfrm>
                <a:off x="217" y="503"/>
                <a:ext cx="136" cy="96"/>
              </a:xfrm>
              <a:custGeom>
                <a:avLst/>
                <a:gdLst>
                  <a:gd name="T0" fmla="*/ 0 w 16605"/>
                  <a:gd name="T1" fmla="*/ 0 h 21600"/>
                  <a:gd name="T2" fmla="*/ 0 w 16605"/>
                  <a:gd name="T3" fmla="*/ 0 h 21600"/>
                  <a:gd name="T4" fmla="*/ 0 w 16605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6605" h="21600" fill="none" extrusionOk="0">
                    <a:moveTo>
                      <a:pt x="-1" y="0"/>
                    </a:moveTo>
                    <a:cubicBezTo>
                      <a:pt x="6416" y="0"/>
                      <a:pt x="12501" y="2852"/>
                      <a:pt x="16605" y="7785"/>
                    </a:cubicBezTo>
                  </a:path>
                  <a:path w="16605" h="21600" stroke="0" extrusionOk="0">
                    <a:moveTo>
                      <a:pt x="-1" y="0"/>
                    </a:moveTo>
                    <a:cubicBezTo>
                      <a:pt x="6416" y="0"/>
                      <a:pt x="12501" y="2852"/>
                      <a:pt x="16605" y="7785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63500">
                <a:solidFill>
                  <a:srgbClr val="00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" name="Arc 12"/>
              <p:cNvSpPr>
                <a:spLocks/>
              </p:cNvSpPr>
              <p:nvPr/>
            </p:nvSpPr>
            <p:spPr bwMode="auto">
              <a:xfrm flipH="1">
                <a:off x="80" y="503"/>
                <a:ext cx="137" cy="94"/>
              </a:xfrm>
              <a:custGeom>
                <a:avLst/>
                <a:gdLst>
                  <a:gd name="T0" fmla="*/ 0 w 16753"/>
                  <a:gd name="T1" fmla="*/ 0 h 21600"/>
                  <a:gd name="T2" fmla="*/ 0 w 16753"/>
                  <a:gd name="T3" fmla="*/ 0 h 21600"/>
                  <a:gd name="T4" fmla="*/ 0 w 16753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6753" h="21600" fill="none" extrusionOk="0">
                    <a:moveTo>
                      <a:pt x="-1" y="0"/>
                    </a:moveTo>
                    <a:cubicBezTo>
                      <a:pt x="6498" y="0"/>
                      <a:pt x="12650" y="2925"/>
                      <a:pt x="16752" y="7965"/>
                    </a:cubicBezTo>
                  </a:path>
                  <a:path w="16753" h="21600" stroke="0" extrusionOk="0">
                    <a:moveTo>
                      <a:pt x="-1" y="0"/>
                    </a:moveTo>
                    <a:cubicBezTo>
                      <a:pt x="6498" y="0"/>
                      <a:pt x="12650" y="2925"/>
                      <a:pt x="16752" y="7965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63500">
                <a:solidFill>
                  <a:srgbClr val="00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8" name="Group 13"/>
            <p:cNvGrpSpPr>
              <a:grpSpLocks/>
            </p:cNvGrpSpPr>
            <p:nvPr/>
          </p:nvGrpSpPr>
          <p:grpSpPr bwMode="auto">
            <a:xfrm>
              <a:off x="875" y="3285"/>
              <a:ext cx="4088" cy="815"/>
              <a:chOff x="80" y="503"/>
              <a:chExt cx="273" cy="96"/>
            </a:xfrm>
          </p:grpSpPr>
          <p:sp>
            <p:nvSpPr>
              <p:cNvPr id="61" name="Arc 14"/>
              <p:cNvSpPr>
                <a:spLocks/>
              </p:cNvSpPr>
              <p:nvPr/>
            </p:nvSpPr>
            <p:spPr bwMode="auto">
              <a:xfrm>
                <a:off x="217" y="503"/>
                <a:ext cx="136" cy="96"/>
              </a:xfrm>
              <a:custGeom>
                <a:avLst/>
                <a:gdLst>
                  <a:gd name="T0" fmla="*/ 0 w 16605"/>
                  <a:gd name="T1" fmla="*/ 0 h 21600"/>
                  <a:gd name="T2" fmla="*/ 0 w 16605"/>
                  <a:gd name="T3" fmla="*/ 0 h 21600"/>
                  <a:gd name="T4" fmla="*/ 0 w 16605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6605" h="21600" fill="none" extrusionOk="0">
                    <a:moveTo>
                      <a:pt x="-1" y="0"/>
                    </a:moveTo>
                    <a:cubicBezTo>
                      <a:pt x="6416" y="0"/>
                      <a:pt x="12501" y="2852"/>
                      <a:pt x="16605" y="7785"/>
                    </a:cubicBezTo>
                  </a:path>
                  <a:path w="16605" h="21600" stroke="0" extrusionOk="0">
                    <a:moveTo>
                      <a:pt x="-1" y="0"/>
                    </a:moveTo>
                    <a:cubicBezTo>
                      <a:pt x="6416" y="0"/>
                      <a:pt x="12501" y="2852"/>
                      <a:pt x="16605" y="7785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12700">
                <a:solidFill>
                  <a:srgbClr val="00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" name="Arc 15"/>
              <p:cNvSpPr>
                <a:spLocks/>
              </p:cNvSpPr>
              <p:nvPr/>
            </p:nvSpPr>
            <p:spPr bwMode="auto">
              <a:xfrm flipH="1">
                <a:off x="80" y="503"/>
                <a:ext cx="137" cy="94"/>
              </a:xfrm>
              <a:custGeom>
                <a:avLst/>
                <a:gdLst>
                  <a:gd name="T0" fmla="*/ 0 w 16753"/>
                  <a:gd name="T1" fmla="*/ 0 h 21600"/>
                  <a:gd name="T2" fmla="*/ 0 w 16753"/>
                  <a:gd name="T3" fmla="*/ 0 h 21600"/>
                  <a:gd name="T4" fmla="*/ 0 w 16753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6753" h="21600" fill="none" extrusionOk="0">
                    <a:moveTo>
                      <a:pt x="-1" y="0"/>
                    </a:moveTo>
                    <a:cubicBezTo>
                      <a:pt x="6498" y="0"/>
                      <a:pt x="12650" y="2925"/>
                      <a:pt x="16752" y="7965"/>
                    </a:cubicBezTo>
                  </a:path>
                  <a:path w="16753" h="21600" stroke="0" extrusionOk="0">
                    <a:moveTo>
                      <a:pt x="-1" y="0"/>
                    </a:moveTo>
                    <a:cubicBezTo>
                      <a:pt x="6498" y="0"/>
                      <a:pt x="12650" y="2925"/>
                      <a:pt x="16752" y="7965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12700">
                <a:solidFill>
                  <a:srgbClr val="0033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9" name="Text Box 24"/>
            <p:cNvSpPr txBox="1">
              <a:spLocks noChangeArrowheads="1"/>
            </p:cNvSpPr>
            <p:nvPr/>
          </p:nvSpPr>
          <p:spPr bwMode="auto">
            <a:xfrm>
              <a:off x="3705" y="3022"/>
              <a:ext cx="808" cy="25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400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Eriste</a:t>
              </a:r>
              <a:r>
                <a:rPr lang="en-GB" altLang="fi-FI" sz="24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2</a:t>
              </a:r>
            </a:p>
          </p:txBody>
        </p:sp>
        <p:sp>
          <p:nvSpPr>
            <p:cNvPr id="60" name="Text Box 25"/>
            <p:cNvSpPr txBox="1">
              <a:spLocks noChangeArrowheads="1"/>
            </p:cNvSpPr>
            <p:nvPr/>
          </p:nvSpPr>
          <p:spPr bwMode="auto">
            <a:xfrm>
              <a:off x="3675" y="3591"/>
              <a:ext cx="793" cy="25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400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Eriste</a:t>
              </a:r>
              <a:r>
                <a:rPr lang="en-GB" altLang="fi-FI" sz="24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1</a:t>
              </a:r>
            </a:p>
          </p:txBody>
        </p:sp>
      </p:grpSp>
      <p:sp>
        <p:nvSpPr>
          <p:cNvPr id="65" name="Line 28"/>
          <p:cNvSpPr>
            <a:spLocks noChangeShapeType="1"/>
          </p:cNvSpPr>
          <p:nvPr/>
        </p:nvSpPr>
        <p:spPr bwMode="auto">
          <a:xfrm flipH="1" flipV="1">
            <a:off x="2704555" y="4796879"/>
            <a:ext cx="1763713" cy="0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Line 7"/>
          <p:cNvSpPr>
            <a:spLocks noChangeShapeType="1"/>
          </p:cNvSpPr>
          <p:nvPr/>
        </p:nvSpPr>
        <p:spPr bwMode="auto">
          <a:xfrm flipH="1" flipV="1">
            <a:off x="2604543" y="3974554"/>
            <a:ext cx="0" cy="714375"/>
          </a:xfrm>
          <a:prstGeom prst="line">
            <a:avLst/>
          </a:prstGeom>
          <a:noFill/>
          <a:ln w="19050">
            <a:solidFill>
              <a:srgbClr val="CC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Line 31"/>
          <p:cNvSpPr>
            <a:spLocks noChangeShapeType="1"/>
          </p:cNvSpPr>
          <p:nvPr/>
        </p:nvSpPr>
        <p:spPr bwMode="auto">
          <a:xfrm>
            <a:off x="4585743" y="4012654"/>
            <a:ext cx="0" cy="714375"/>
          </a:xfrm>
          <a:prstGeom prst="line">
            <a:avLst/>
          </a:prstGeom>
          <a:noFill/>
          <a:ln w="19050">
            <a:solidFill>
              <a:srgbClr val="CC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8" name="Group 42"/>
          <p:cNvGrpSpPr>
            <a:grpSpLocks/>
          </p:cNvGrpSpPr>
          <p:nvPr/>
        </p:nvGrpSpPr>
        <p:grpSpPr bwMode="auto">
          <a:xfrm>
            <a:off x="4542880" y="3690391"/>
            <a:ext cx="501650" cy="474663"/>
            <a:chOff x="3468" y="2962"/>
            <a:chExt cx="316" cy="299"/>
          </a:xfrm>
        </p:grpSpPr>
        <p:sp>
          <p:nvSpPr>
            <p:cNvPr id="69" name="Oval 27"/>
            <p:cNvSpPr>
              <a:spLocks noChangeArrowheads="1"/>
            </p:cNvSpPr>
            <p:nvPr/>
          </p:nvSpPr>
          <p:spPr bwMode="auto">
            <a:xfrm>
              <a:off x="3468" y="3075"/>
              <a:ext cx="57" cy="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70" name="Text Box 32"/>
            <p:cNvSpPr txBox="1">
              <a:spLocks noChangeArrowheads="1"/>
            </p:cNvSpPr>
            <p:nvPr/>
          </p:nvSpPr>
          <p:spPr bwMode="auto">
            <a:xfrm>
              <a:off x="3485" y="2962"/>
              <a:ext cx="299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fi-FI" altLang="fi-FI" sz="2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GB" altLang="fi-FI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1" name="Group 43"/>
          <p:cNvGrpSpPr>
            <a:grpSpLocks/>
          </p:cNvGrpSpPr>
          <p:nvPr/>
        </p:nvGrpSpPr>
        <p:grpSpPr bwMode="auto">
          <a:xfrm>
            <a:off x="2236243" y="4623841"/>
            <a:ext cx="474662" cy="474663"/>
            <a:chOff x="2015" y="3550"/>
            <a:chExt cx="299" cy="299"/>
          </a:xfrm>
        </p:grpSpPr>
        <p:sp>
          <p:nvSpPr>
            <p:cNvPr id="72" name="Oval 29"/>
            <p:cNvSpPr>
              <a:spLocks noChangeArrowheads="1"/>
            </p:cNvSpPr>
            <p:nvPr/>
          </p:nvSpPr>
          <p:spPr bwMode="auto">
            <a:xfrm>
              <a:off x="2214" y="3633"/>
              <a:ext cx="57" cy="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73" name="Text Box 33"/>
            <p:cNvSpPr txBox="1">
              <a:spLocks noChangeArrowheads="1"/>
            </p:cNvSpPr>
            <p:nvPr/>
          </p:nvSpPr>
          <p:spPr bwMode="auto">
            <a:xfrm>
              <a:off x="2015" y="3550"/>
              <a:ext cx="299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fi-FI" altLang="fi-FI" sz="20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lang="en-GB" altLang="fi-FI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4" name="Group 44"/>
          <p:cNvGrpSpPr>
            <a:grpSpLocks/>
          </p:cNvGrpSpPr>
          <p:nvPr/>
        </p:nvGrpSpPr>
        <p:grpSpPr bwMode="auto">
          <a:xfrm>
            <a:off x="4552405" y="4614316"/>
            <a:ext cx="501650" cy="474663"/>
            <a:chOff x="3474" y="3544"/>
            <a:chExt cx="316" cy="299"/>
          </a:xfrm>
        </p:grpSpPr>
        <p:sp>
          <p:nvSpPr>
            <p:cNvPr id="75" name="Oval 30"/>
            <p:cNvSpPr>
              <a:spLocks noChangeArrowheads="1"/>
            </p:cNvSpPr>
            <p:nvPr/>
          </p:nvSpPr>
          <p:spPr bwMode="auto">
            <a:xfrm>
              <a:off x="3474" y="3627"/>
              <a:ext cx="57" cy="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76" name="Text Box 34"/>
            <p:cNvSpPr txBox="1">
              <a:spLocks noChangeArrowheads="1"/>
            </p:cNvSpPr>
            <p:nvPr/>
          </p:nvSpPr>
          <p:spPr bwMode="auto">
            <a:xfrm>
              <a:off x="3491" y="3544"/>
              <a:ext cx="299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fi-FI" altLang="fi-FI" sz="20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en-GB" altLang="fi-FI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aphicFrame>
        <p:nvGraphicFramePr>
          <p:cNvPr id="77" name="Object 7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6593656"/>
              </p:ext>
            </p:extLst>
          </p:nvPr>
        </p:nvGraphicFramePr>
        <p:xfrm>
          <a:off x="1004888" y="1589088"/>
          <a:ext cx="4554537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16" name="Equation" r:id="rId6" imgW="1968480" imgH="330120" progId="Equation.DSMT4">
                  <p:embed/>
                </p:oleObj>
              </mc:Choice>
              <mc:Fallback>
                <p:oleObj name="Equation" r:id="rId6" imgW="196848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4888" y="1589088"/>
                        <a:ext cx="4554537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" name="Rectangle 4"/>
          <p:cNvSpPr>
            <a:spLocks noChangeArrowheads="1"/>
          </p:cNvSpPr>
          <p:nvPr/>
        </p:nvSpPr>
        <p:spPr bwMode="auto">
          <a:xfrm>
            <a:off x="657176" y="2237928"/>
            <a:ext cx="6128568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-&gt;Sähkökentän voimakkuuden </a:t>
            </a:r>
            <a:r>
              <a:rPr lang="fi-FI" altLang="fi-FI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  tangentiaalinen komponentti on jatkuva eristeiden rajapinnassa</a:t>
            </a:r>
          </a:p>
        </p:txBody>
      </p:sp>
      <p:graphicFrame>
        <p:nvGraphicFramePr>
          <p:cNvPr id="79" name="Object 7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8917460"/>
              </p:ext>
            </p:extLst>
          </p:nvPr>
        </p:nvGraphicFramePr>
        <p:xfrm>
          <a:off x="2385368" y="2872283"/>
          <a:ext cx="2322512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17" name="Equation" r:id="rId8" imgW="1002960" imgH="317160" progId="Equation.DSMT4">
                  <p:embed/>
                </p:oleObj>
              </mc:Choice>
              <mc:Fallback>
                <p:oleObj name="Equation" r:id="rId8" imgW="100296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5368" y="2872283"/>
                        <a:ext cx="2322512" cy="733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2849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1.11111E-6 L 4.44444E-6 -0.071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565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0 L -4.44444E-6 -0.07269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34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7.40741E-7 L 4.16667E-6 -0.0634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171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11111E-6 L -4.44444E-6 0.06018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009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1.11111E-6 L -3.88889E-6 0.0476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384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2.96296E-6 L 4.16667E-6 0.03797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898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6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22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6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25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utoUpdateAnimBg="0"/>
      <p:bldP spid="38" grpId="0" animBg="1"/>
      <p:bldP spid="65" grpId="0" animBg="1"/>
      <p:bldP spid="66" grpId="0" animBg="1"/>
      <p:bldP spid="67" grpId="0" animBg="1"/>
      <p:bldP spid="78" grpId="0" autoUpdateAnimBg="0"/>
    </p:bldLst>
  </p:timing>
</p:sld>
</file>

<file path=ppt/theme/theme1.xml><?xml version="1.0" encoding="utf-8"?>
<a:theme xmlns:a="http://schemas.openxmlformats.org/drawingml/2006/main" name="yleispohja">
  <a:themeElements>
    <a:clrScheme name="UVA THEME 1">
      <a:dk1>
        <a:srgbClr val="000000"/>
      </a:dk1>
      <a:lt1>
        <a:srgbClr val="FFFFFF"/>
      </a:lt1>
      <a:dk2>
        <a:srgbClr val="F6A500"/>
      </a:dk2>
      <a:lt2>
        <a:srgbClr val="FFD900"/>
      </a:lt2>
      <a:accent1>
        <a:srgbClr val="7A7C7F"/>
      </a:accent1>
      <a:accent2>
        <a:srgbClr val="C1431D"/>
      </a:accent2>
      <a:accent3>
        <a:srgbClr val="69A341"/>
      </a:accent3>
      <a:accent4>
        <a:srgbClr val="8F1F76"/>
      </a:accent4>
      <a:accent5>
        <a:srgbClr val="008EC5"/>
      </a:accent5>
      <a:accent6>
        <a:srgbClr val="FCC000"/>
      </a:accent6>
      <a:hlink>
        <a:srgbClr val="0000FF"/>
      </a:hlink>
      <a:folHlink>
        <a:srgbClr val="800080"/>
      </a:folHlink>
    </a:clrScheme>
    <a:fontScheme name="UVA FONTS 1">
      <a:majorFont>
        <a:latin typeface="Lucida Sans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yleispohja</Template>
  <TotalTime>2248</TotalTime>
  <Words>423</Words>
  <Application>Microsoft Office PowerPoint</Application>
  <PresentationFormat>Custom</PresentationFormat>
  <Paragraphs>140</Paragraphs>
  <Slides>12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yleispohja</vt:lpstr>
      <vt:lpstr>Equation</vt:lpstr>
      <vt:lpstr>MathType 6.0 Equation</vt:lpstr>
      <vt:lpstr>SATE2180 Kenttäteorian perusteet Sähkökentän rajapintaehdot Sähkötekniikka/MV </vt:lpstr>
      <vt:lpstr>Maxwellin yhtälöt integraalimuodossa</vt:lpstr>
      <vt:lpstr>Johteen ja eristeen väliset rajapintaehdot</vt:lpstr>
      <vt:lpstr>Sähkökentän voimakkuus E ja sähkövuon tiheys D johteessa</vt:lpstr>
      <vt:lpstr>Sähkökentän voimakkuus E ja sähkövuon tiheys D johteessa</vt:lpstr>
      <vt:lpstr>Sähkökentän voimakkuuden E ja sähkövuon tiheyden D tangentiaalinen komponentti johteen ja eristeaineen rajapinnassa</vt:lpstr>
      <vt:lpstr>Gaussin lain soveltaminen  johteen ja eristeaineen rajapinnassa</vt:lpstr>
      <vt:lpstr>Gaussin lain soveltaminen  johteen ja eristeaineen rajapinnassa</vt:lpstr>
      <vt:lpstr>Sähkökentän voimakkuus E ja sähkö-vuon tiheys D eristeaineiden rajapinnassa</vt:lpstr>
      <vt:lpstr>Sähkökentän voimakkuus E ja sähkövuon tiheys D eristeaineiden rajapinnassa</vt:lpstr>
      <vt:lpstr>Sähkökentän voimakkuus E ja sähkövuon tiheys D eristeaineiden rajapinnassa</vt:lpstr>
      <vt:lpstr>PowerPoint Presentation</vt:lpstr>
    </vt:vector>
  </TitlesOfParts>
  <Company>University of Vaasa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Esittäjän nimi Esityksen nimi  20.11.2012 Paikka laitoksen nimelle Tiedekunta</dc:title>
  <dc:creator>Maarit</dc:creator>
  <cp:lastModifiedBy>Maarit Vesapuisto</cp:lastModifiedBy>
  <cp:revision>285</cp:revision>
  <cp:lastPrinted>2018-08-22T09:38:22Z</cp:lastPrinted>
  <dcterms:created xsi:type="dcterms:W3CDTF">2018-08-21T07:35:50Z</dcterms:created>
  <dcterms:modified xsi:type="dcterms:W3CDTF">2018-09-28T09:41:19Z</dcterms:modified>
</cp:coreProperties>
</file>