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261" r:id="rId3"/>
    <p:sldId id="404" r:id="rId4"/>
    <p:sldId id="405" r:id="rId5"/>
    <p:sldId id="407" r:id="rId6"/>
    <p:sldId id="406" r:id="rId7"/>
    <p:sldId id="408" r:id="rId8"/>
    <p:sldId id="409" r:id="rId9"/>
    <p:sldId id="410" r:id="rId10"/>
    <p:sldId id="411" r:id="rId11"/>
    <p:sldId id="302" r:id="rId12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microsoft.com/office/2007/relationships/hdphoto" Target="../media/hdphoto1.wdp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.png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microsoft.com/office/2007/relationships/hdphoto" Target="../media/hdphoto1.wdp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png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microsoft.com/office/2007/relationships/hdphoto" Target="../media/hdphoto1.wdp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.png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microsoft.com/office/2007/relationships/hdphoto" Target="../media/hdphoto1.wdp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.png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Kapasitanssi ja eristeaineet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Levykondensaattorin levyillä vakio varaus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16257"/>
              </p:ext>
            </p:extLst>
          </p:nvPr>
        </p:nvGraphicFramePr>
        <p:xfrm>
          <a:off x="1624633" y="2093540"/>
          <a:ext cx="11207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6" imgW="457200" imgH="291960" progId="Equation.DSMT4">
                  <p:embed/>
                </p:oleObj>
              </mc:Choice>
              <mc:Fallback>
                <p:oleObj name="Equation" r:id="rId6" imgW="457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633" y="2093540"/>
                        <a:ext cx="11207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602951" y="1560140"/>
            <a:ext cx="545727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=&gt; Levyjen välissä vakio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631974" y="3029644"/>
            <a:ext cx="2473474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levyjen välissä olevan eristeen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permittiivisyys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i="1" dirty="0" err="1">
                <a:latin typeface="Symbol" pitchFamily="18" charset="2"/>
              </a:rPr>
              <a:t>e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02398"/>
              </p:ext>
            </p:extLst>
          </p:nvPr>
        </p:nvGraphicFramePr>
        <p:xfrm>
          <a:off x="1017216" y="3976935"/>
          <a:ext cx="109220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Equation" r:id="rId8" imgW="444240" imgH="457200" progId="Equation.DSMT4">
                  <p:embed/>
                </p:oleObj>
              </mc:Choice>
              <mc:Fallback>
                <p:oleObj name="Equation" r:id="rId8" imgW="444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3976935"/>
                        <a:ext cx="109220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424782"/>
              </p:ext>
            </p:extLst>
          </p:nvPr>
        </p:nvGraphicFramePr>
        <p:xfrm>
          <a:off x="2801888" y="2109341"/>
          <a:ext cx="24638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8" name="Equation" r:id="rId10" imgW="1002960" imgH="317160" progId="Equation.DSMT4">
                  <p:embed/>
                </p:oleObj>
              </mc:Choice>
              <mc:Fallback>
                <p:oleObj name="Equation" r:id="rId10" imgW="1002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888" y="2109341"/>
                        <a:ext cx="246380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31"/>
          <p:cNvGrpSpPr>
            <a:grpSpLocks/>
          </p:cNvGrpSpPr>
          <p:nvPr/>
        </p:nvGrpSpPr>
        <p:grpSpPr bwMode="auto">
          <a:xfrm>
            <a:off x="2476476" y="3264941"/>
            <a:ext cx="4357687" cy="1795463"/>
            <a:chOff x="2847" y="2604"/>
            <a:chExt cx="2745" cy="1131"/>
          </a:xfrm>
        </p:grpSpPr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5354" y="2704"/>
              <a:ext cx="23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3281" y="3590"/>
              <a:ext cx="1348" cy="73"/>
            </a:xfrm>
            <a:prstGeom prst="rect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2" name="AutoShape 14"/>
            <p:cNvSpPr>
              <a:spLocks noChangeArrowheads="1"/>
            </p:cNvSpPr>
            <p:nvPr/>
          </p:nvSpPr>
          <p:spPr bwMode="auto">
            <a:xfrm rot="16200000" flipH="1">
              <a:off x="4564" y="2998"/>
              <a:ext cx="730" cy="599"/>
            </a:xfrm>
            <a:prstGeom prst="parallelogram">
              <a:avLst>
                <a:gd name="adj" fmla="val 109677"/>
              </a:avLst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5228" y="2686"/>
              <a:ext cx="0" cy="26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4629" y="3344"/>
              <a:ext cx="0" cy="26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3281" y="3335"/>
              <a:ext cx="0" cy="27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3281" y="3261"/>
              <a:ext cx="1348" cy="74"/>
            </a:xfrm>
            <a:prstGeom prst="rect">
              <a:avLst/>
            </a:prstGeom>
            <a:gradFill rotWithShape="0">
              <a:gsLst>
                <a:gs pos="0">
                  <a:srgbClr val="000076"/>
                </a:gs>
                <a:gs pos="5000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7" name="AutoShape 19"/>
            <p:cNvSpPr>
              <a:spLocks noChangeArrowheads="1"/>
            </p:cNvSpPr>
            <p:nvPr/>
          </p:nvSpPr>
          <p:spPr bwMode="auto">
            <a:xfrm rot="16200000" flipH="1">
              <a:off x="4563" y="2670"/>
              <a:ext cx="731" cy="599"/>
            </a:xfrm>
            <a:prstGeom prst="parallelogram">
              <a:avLst>
                <a:gd name="adj" fmla="val 109827"/>
              </a:avLst>
            </a:prstGeom>
            <a:gradFill rotWithShape="0">
              <a:gsLst>
                <a:gs pos="0">
                  <a:srgbClr val="000076"/>
                </a:gs>
                <a:gs pos="50000">
                  <a:srgbClr val="0000FF"/>
                </a:gs>
                <a:gs pos="100000">
                  <a:srgbClr val="0000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8" name="Line 20"/>
            <p:cNvSpPr>
              <a:spLocks noChangeShapeType="1"/>
            </p:cNvSpPr>
            <p:nvPr/>
          </p:nvSpPr>
          <p:spPr bwMode="auto">
            <a:xfrm>
              <a:off x="3880" y="2604"/>
              <a:ext cx="1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1"/>
            <p:cNvSpPr>
              <a:spLocks noChangeShapeType="1"/>
            </p:cNvSpPr>
            <p:nvPr/>
          </p:nvSpPr>
          <p:spPr bwMode="auto">
            <a:xfrm flipV="1">
              <a:off x="3281" y="2604"/>
              <a:ext cx="599" cy="6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flipV="1">
              <a:off x="3281" y="3335"/>
              <a:ext cx="237" cy="24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5268" y="2604"/>
              <a:ext cx="1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5260" y="3006"/>
              <a:ext cx="1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5354" y="2622"/>
              <a:ext cx="0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3719" y="3307"/>
              <a:ext cx="322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5" name="Rectangle 28"/>
            <p:cNvSpPr>
              <a:spLocks noChangeArrowheads="1"/>
            </p:cNvSpPr>
            <p:nvPr/>
          </p:nvSpPr>
          <p:spPr bwMode="auto">
            <a:xfrm>
              <a:off x="4084" y="2816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2868" y="3117"/>
              <a:ext cx="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fi-FI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GB" altLang="fi-FI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2847" y="3447"/>
              <a:ext cx="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GB" altLang="fi-FI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66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utoUpdateAnimBg="0"/>
      <p:bldP spid="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Atomin polarisoituminen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85168" y="2420044"/>
            <a:ext cx="5832648" cy="6096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eristeaine polarisoituu sähkökentässä</a:t>
            </a:r>
            <a:endParaRPr lang="fi-FI" altLang="fi-F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513160" y="1373460"/>
            <a:ext cx="590465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Sähkövuon 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eristeaineessa suurempi kuin tyhjössä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(sähkökentän voimakkuuden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ollessa sama)</a:t>
            </a:r>
          </a:p>
        </p:txBody>
      </p: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1753320" y="3722960"/>
            <a:ext cx="1079500" cy="1079500"/>
            <a:chOff x="1584" y="2584"/>
            <a:chExt cx="680" cy="680"/>
          </a:xfrm>
        </p:grpSpPr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1584" y="2584"/>
              <a:ext cx="680" cy="680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1640" y="2632"/>
              <a:ext cx="567" cy="56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1784" y="2728"/>
              <a:ext cx="373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>
              <a:off x="1880" y="2984"/>
              <a:ext cx="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41"/>
          <p:cNvGrpSpPr>
            <a:grpSpLocks/>
          </p:cNvGrpSpPr>
          <p:nvPr/>
        </p:nvGrpSpPr>
        <p:grpSpPr bwMode="auto">
          <a:xfrm>
            <a:off x="4417145" y="3602310"/>
            <a:ext cx="1908175" cy="1552575"/>
            <a:chOff x="3262" y="2508"/>
            <a:chExt cx="1202" cy="978"/>
          </a:xfrm>
        </p:grpSpPr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V="1">
              <a:off x="3262" y="3309"/>
              <a:ext cx="91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4159" y="3176"/>
              <a:ext cx="30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3316" y="2561"/>
              <a:ext cx="567" cy="56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3356" y="2848"/>
              <a:ext cx="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4032" y="2723"/>
              <a:ext cx="373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3600" y="2508"/>
              <a:ext cx="680" cy="680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Sähköinen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dipolimomentti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polarisaatio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eristeaineessa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13160" y="1920180"/>
            <a:ext cx="5544616" cy="5334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Sähköinen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dipolimomentti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fi-FI" altLang="fi-FI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513161" y="1373460"/>
            <a:ext cx="576063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Positiivisen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negatiivisen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varausalueen  siirtyminen vastakkaisiin suuntiin</a:t>
            </a: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3060948" y="2309564"/>
            <a:ext cx="3644900" cy="1485900"/>
            <a:chOff x="1736" y="2721"/>
            <a:chExt cx="2296" cy="936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V="1">
              <a:off x="1903" y="3429"/>
              <a:ext cx="1586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3522" y="3284"/>
              <a:ext cx="334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1736" y="2818"/>
              <a:ext cx="317" cy="31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112" y="3006"/>
              <a:ext cx="11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3698" y="2747"/>
              <a:ext cx="33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2467" y="2721"/>
              <a:ext cx="334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1852" y="2982"/>
              <a:ext cx="7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7" name="Group 23"/>
            <p:cNvGrpSpPr>
              <a:grpSpLocks/>
            </p:cNvGrpSpPr>
            <p:nvPr/>
          </p:nvGrpSpPr>
          <p:grpSpPr bwMode="auto">
            <a:xfrm>
              <a:off x="3301" y="2818"/>
              <a:ext cx="317" cy="317"/>
              <a:chOff x="3635" y="3249"/>
              <a:chExt cx="317" cy="317"/>
            </a:xfrm>
          </p:grpSpPr>
          <p:sp>
            <p:nvSpPr>
              <p:cNvPr id="38" name="Oval 20"/>
              <p:cNvSpPr>
                <a:spLocks noChangeArrowheads="1"/>
              </p:cNvSpPr>
              <p:nvPr/>
            </p:nvSpPr>
            <p:spPr bwMode="auto">
              <a:xfrm>
                <a:off x="3635" y="3249"/>
                <a:ext cx="317" cy="317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3751" y="3413"/>
                <a:ext cx="79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 rot="5400000" flipH="1">
                <a:off x="3751" y="3413"/>
                <a:ext cx="79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2601392" y="4037756"/>
            <a:ext cx="3095625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Polarisaatio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fi-FI" altLang="fi-FI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13160" y="3677716"/>
            <a:ext cx="6048672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Polarisoituneella eristealueella </a:t>
            </a:r>
            <a:r>
              <a:rPr lang="fi-FI" altLang="fi-FI" sz="1800" dirty="0">
                <a:latin typeface="Symbol" pitchFamily="18" charset="2"/>
              </a:rPr>
              <a:t>D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kappaletta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dipolimomentteja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fi-FI" altLang="fi-FI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560207"/>
              </p:ext>
            </p:extLst>
          </p:nvPr>
        </p:nvGraphicFramePr>
        <p:xfrm>
          <a:off x="2169344" y="4346351"/>
          <a:ext cx="25495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5" name="Equation" r:id="rId6" imgW="965160" imgH="291960" progId="Equation.DSMT4">
                  <p:embed/>
                </p:oleObj>
              </mc:Choice>
              <mc:Fallback>
                <p:oleObj name="Equation" r:id="rId6" imgW="96516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4346351"/>
                        <a:ext cx="25495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3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utoUpdateAnimBg="0"/>
      <p:bldP spid="28" grpId="0" autoUpdateAnimBg="0"/>
      <p:bldP spid="41" grpId="0" build="p" autoUpdateAnimBg="0"/>
      <p:bldP spid="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Polarisaatio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isotrooppisessa aineessa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441152" y="1157436"/>
            <a:ext cx="5904656" cy="6096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Makroskooppisella tasolla:</a:t>
            </a:r>
            <a:endParaRPr lang="fi-FI" altLang="fi-FI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670105"/>
              </p:ext>
            </p:extLst>
          </p:nvPr>
        </p:nvGraphicFramePr>
        <p:xfrm>
          <a:off x="1089025" y="1662113"/>
          <a:ext cx="1511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7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1662113"/>
                        <a:ext cx="1511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3440" y="1679004"/>
            <a:ext cx="36082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400" dirty="0">
                <a:latin typeface="Arial" panose="020B0604020202020204" pitchFamily="34" charset="0"/>
                <a:cs typeface="Arial" panose="020B0604020202020204" pitchFamily="34" charset="0"/>
              </a:rPr>
              <a:t>:n ja </a:t>
            </a:r>
            <a:r>
              <a:rPr lang="fi-FI" alt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1400" dirty="0">
                <a:latin typeface="Arial" panose="020B0604020202020204" pitchFamily="34" charset="0"/>
                <a:cs typeface="Arial" panose="020B0604020202020204" pitchFamily="34" charset="0"/>
              </a:rPr>
              <a:t>:n suunnat voivat erota toisistaan (tietyt kristalliset eristeaineet).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441152" y="2433439"/>
            <a:ext cx="6408712" cy="66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Isotrooppisilla, lineaarisilla materiaaleilla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ovat samansuuntaiset kaikissa pisteissä: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69583"/>
              </p:ext>
            </p:extLst>
          </p:nvPr>
        </p:nvGraphicFramePr>
        <p:xfrm>
          <a:off x="1436688" y="3060700"/>
          <a:ext cx="46926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8" name="Equation" r:id="rId8" imgW="2031840" imgH="330120" progId="Equation.DSMT4">
                  <p:embed/>
                </p:oleObj>
              </mc:Choice>
              <mc:Fallback>
                <p:oleObj name="Equation" r:id="rId8" imgW="203184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3060700"/>
                        <a:ext cx="46926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868181"/>
              </p:ext>
            </p:extLst>
          </p:nvPr>
        </p:nvGraphicFramePr>
        <p:xfrm>
          <a:off x="1442715" y="3793082"/>
          <a:ext cx="51911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9" name="Equation" r:id="rId10" imgW="2247840" imgH="355320" progId="Equation.DSMT4">
                  <p:embed/>
                </p:oleObj>
              </mc:Choice>
              <mc:Fallback>
                <p:oleObj name="Equation" r:id="rId10" imgW="2247840" imgH="355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2715" y="3793082"/>
                        <a:ext cx="519112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68104"/>
              </p:ext>
            </p:extLst>
          </p:nvPr>
        </p:nvGraphicFramePr>
        <p:xfrm>
          <a:off x="1401539" y="4469804"/>
          <a:ext cx="264001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0" name="Equation" r:id="rId12" imgW="1143000" imgH="317160" progId="Equation.DSMT4">
                  <p:embed/>
                </p:oleObj>
              </mc:Choice>
              <mc:Fallback>
                <p:oleObj name="Equation" r:id="rId12" imgW="114300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539" y="4469804"/>
                        <a:ext cx="264001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4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autoUpdateAnimBg="0"/>
      <p:bldP spid="43" grpId="0" autoUpdateAnimBg="0"/>
      <p:bldP spid="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Kapasitanssi </a:t>
            </a:r>
            <a:r>
              <a:rPr 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57176" y="1196999"/>
            <a:ext cx="3718446" cy="1040557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Kahden johtavan alueen, joiden välissä on tyhjö tai eristeainetta, välillä on kapasitanssi: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612234"/>
              </p:ext>
            </p:extLst>
          </p:nvPr>
        </p:nvGraphicFramePr>
        <p:xfrm>
          <a:off x="1446213" y="2430463"/>
          <a:ext cx="13763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5" name="Equation" r:id="rId6" imgW="520560" imgH="291960" progId="Equation.DSMT4">
                  <p:embed/>
                </p:oleObj>
              </mc:Choice>
              <mc:Fallback>
                <p:oleObj name="Equation" r:id="rId6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430463"/>
                        <a:ext cx="137636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706910" y="3687054"/>
            <a:ext cx="2758578" cy="128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Kapasitanssin suuruus riippuu vain järjestelmän geometriasta ja eristeen ominaisuuksista.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4764559" y="2544787"/>
            <a:ext cx="276225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1800"/>
              <a:t>+</a:t>
            </a:r>
          </a:p>
        </p:txBody>
      </p:sp>
      <p:grpSp>
        <p:nvGrpSpPr>
          <p:cNvPr id="19" name="Group 71"/>
          <p:cNvGrpSpPr>
            <a:grpSpLocks/>
          </p:cNvGrpSpPr>
          <p:nvPr/>
        </p:nvGrpSpPr>
        <p:grpSpPr bwMode="auto">
          <a:xfrm>
            <a:off x="4134322" y="3629049"/>
            <a:ext cx="2616200" cy="150813"/>
            <a:chOff x="3359" y="2726"/>
            <a:chExt cx="1648" cy="95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3359" y="2726"/>
              <a:ext cx="1648" cy="95"/>
              <a:chOff x="437" y="481"/>
              <a:chExt cx="152" cy="9"/>
            </a:xfrm>
          </p:grpSpPr>
          <p:sp>
            <p:nvSpPr>
              <p:cNvPr id="36" name="Oval 20"/>
              <p:cNvSpPr>
                <a:spLocks noChangeArrowheads="1"/>
              </p:cNvSpPr>
              <p:nvPr/>
            </p:nvSpPr>
            <p:spPr bwMode="auto">
              <a:xfrm>
                <a:off x="579" y="481"/>
                <a:ext cx="10" cy="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37" name="Oval 21"/>
              <p:cNvSpPr>
                <a:spLocks noChangeArrowheads="1"/>
              </p:cNvSpPr>
              <p:nvPr/>
            </p:nvSpPr>
            <p:spPr bwMode="auto">
              <a:xfrm>
                <a:off x="437" y="481"/>
                <a:ext cx="9" cy="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38" name="Rectangle 22"/>
              <p:cNvSpPr>
                <a:spLocks noChangeArrowheads="1"/>
              </p:cNvSpPr>
              <p:nvPr/>
            </p:nvSpPr>
            <p:spPr bwMode="auto">
              <a:xfrm>
                <a:off x="442" y="481"/>
                <a:ext cx="143" cy="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39" name="Line 23"/>
              <p:cNvSpPr>
                <a:spLocks noChangeShapeType="1"/>
              </p:cNvSpPr>
              <p:nvPr/>
            </p:nvSpPr>
            <p:spPr bwMode="auto">
              <a:xfrm>
                <a:off x="442" y="490"/>
                <a:ext cx="14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4"/>
              <p:cNvSpPr>
                <a:spLocks noChangeShapeType="1"/>
              </p:cNvSpPr>
              <p:nvPr/>
            </p:nvSpPr>
            <p:spPr bwMode="auto">
              <a:xfrm>
                <a:off x="442" y="481"/>
                <a:ext cx="14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4046" y="2772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>
              <a:off x="3511" y="2772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4708" y="2770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3899" y="2772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3766" y="2772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4902" y="2770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4805" y="2768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4189" y="2771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4451" y="2773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392" y="276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4328" y="2772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4584" y="276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3630" y="2772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72"/>
          <p:cNvGrpSpPr>
            <a:grpSpLocks/>
          </p:cNvGrpSpPr>
          <p:nvPr/>
        </p:nvGrpSpPr>
        <p:grpSpPr bwMode="auto">
          <a:xfrm>
            <a:off x="3548534" y="1376387"/>
            <a:ext cx="3787775" cy="3003550"/>
            <a:chOff x="2990" y="1307"/>
            <a:chExt cx="2386" cy="1892"/>
          </a:xfrm>
        </p:grpSpPr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3457" y="1543"/>
              <a:ext cx="2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6600CC"/>
                  </a:solidFill>
                  <a:latin typeface="Symbol" pitchFamily="18" charset="2"/>
                </a:rPr>
                <a:t>Y</a:t>
              </a:r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4183" y="2316"/>
              <a:ext cx="0" cy="30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619" y="2295"/>
              <a:ext cx="130" cy="315"/>
            </a:xfrm>
            <a:custGeom>
              <a:avLst/>
              <a:gdLst>
                <a:gd name="T0" fmla="*/ 165241 w 12"/>
                <a:gd name="T1" fmla="*/ 0 h 30"/>
                <a:gd name="T2" fmla="*/ 110673 w 12"/>
                <a:gd name="T3" fmla="*/ 48626 h 30"/>
                <a:gd name="T4" fmla="*/ 54687 w 12"/>
                <a:gd name="T5" fmla="*/ 110030 h 30"/>
                <a:gd name="T6" fmla="*/ 13964 w 12"/>
                <a:gd name="T7" fmla="*/ 207270 h 30"/>
                <a:gd name="T8" fmla="*/ 0 w 12"/>
                <a:gd name="T9" fmla="*/ 36470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11" y="1"/>
                    <a:pt x="9" y="3"/>
                    <a:pt x="8" y="4"/>
                  </a:cubicBezTo>
                  <a:cubicBezTo>
                    <a:pt x="7" y="5"/>
                    <a:pt x="5" y="7"/>
                    <a:pt x="4" y="9"/>
                  </a:cubicBezTo>
                  <a:cubicBezTo>
                    <a:pt x="3" y="11"/>
                    <a:pt x="2" y="14"/>
                    <a:pt x="1" y="17"/>
                  </a:cubicBezTo>
                  <a:cubicBezTo>
                    <a:pt x="0" y="20"/>
                    <a:pt x="0" y="27"/>
                    <a:pt x="0" y="3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2990" y="1801"/>
              <a:ext cx="987" cy="967"/>
            </a:xfrm>
            <a:custGeom>
              <a:avLst/>
              <a:gdLst>
                <a:gd name="T0" fmla="*/ 1259325 w 91"/>
                <a:gd name="T1" fmla="*/ 146269 h 92"/>
                <a:gd name="T2" fmla="*/ 1162393 w 91"/>
                <a:gd name="T3" fmla="*/ 73135 h 92"/>
                <a:gd name="T4" fmla="*/ 1010514 w 91"/>
                <a:gd name="T5" fmla="*/ 24417 h 92"/>
                <a:gd name="T6" fmla="*/ 844644 w 91"/>
                <a:gd name="T7" fmla="*/ 0 h 92"/>
                <a:gd name="T8" fmla="*/ 636658 w 91"/>
                <a:gd name="T9" fmla="*/ 0 h 92"/>
                <a:gd name="T10" fmla="*/ 456797 w 91"/>
                <a:gd name="T11" fmla="*/ 37124 h 92"/>
                <a:gd name="T12" fmla="*/ 304918 w 91"/>
                <a:gd name="T13" fmla="*/ 97551 h 92"/>
                <a:gd name="T14" fmla="*/ 207986 w 91"/>
                <a:gd name="T15" fmla="*/ 183509 h 92"/>
                <a:gd name="T16" fmla="*/ 137757 w 91"/>
                <a:gd name="T17" fmla="*/ 268237 h 92"/>
                <a:gd name="T18" fmla="*/ 82941 w 91"/>
                <a:gd name="T19" fmla="*/ 354195 h 92"/>
                <a:gd name="T20" fmla="*/ 42116 w 91"/>
                <a:gd name="T21" fmla="*/ 463351 h 92"/>
                <a:gd name="T22" fmla="*/ 0 w 91"/>
                <a:gd name="T23" fmla="*/ 586422 h 92"/>
                <a:gd name="T24" fmla="*/ 0 w 91"/>
                <a:gd name="T25" fmla="*/ 695567 h 92"/>
                <a:gd name="T26" fmla="*/ 0 w 91"/>
                <a:gd name="T27" fmla="*/ 781525 h 92"/>
                <a:gd name="T28" fmla="*/ 14002 w 91"/>
                <a:gd name="T29" fmla="*/ 854660 h 92"/>
                <a:gd name="T30" fmla="*/ 42116 w 91"/>
                <a:gd name="T31" fmla="*/ 927794 h 92"/>
                <a:gd name="T32" fmla="*/ 82941 w 91"/>
                <a:gd name="T33" fmla="*/ 1000929 h 92"/>
                <a:gd name="T34" fmla="*/ 137757 w 91"/>
                <a:gd name="T35" fmla="*/ 1061367 h 92"/>
                <a:gd name="T36" fmla="*/ 193983 w 91"/>
                <a:gd name="T37" fmla="*/ 1098491 h 92"/>
                <a:gd name="T38" fmla="*/ 290926 w 91"/>
                <a:gd name="T39" fmla="*/ 112289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1" h="92">
                  <a:moveTo>
                    <a:pt x="91" y="12"/>
                  </a:moveTo>
                  <a:cubicBezTo>
                    <a:pt x="89" y="10"/>
                    <a:pt x="87" y="8"/>
                    <a:pt x="84" y="6"/>
                  </a:cubicBezTo>
                  <a:cubicBezTo>
                    <a:pt x="81" y="4"/>
                    <a:pt x="77" y="3"/>
                    <a:pt x="73" y="2"/>
                  </a:cubicBezTo>
                  <a:cubicBezTo>
                    <a:pt x="69" y="1"/>
                    <a:pt x="65" y="0"/>
                    <a:pt x="61" y="0"/>
                  </a:cubicBezTo>
                  <a:cubicBezTo>
                    <a:pt x="57" y="0"/>
                    <a:pt x="51" y="0"/>
                    <a:pt x="46" y="0"/>
                  </a:cubicBezTo>
                  <a:cubicBezTo>
                    <a:pt x="41" y="0"/>
                    <a:pt x="37" y="2"/>
                    <a:pt x="33" y="3"/>
                  </a:cubicBezTo>
                  <a:cubicBezTo>
                    <a:pt x="29" y="4"/>
                    <a:pt x="25" y="6"/>
                    <a:pt x="22" y="8"/>
                  </a:cubicBezTo>
                  <a:cubicBezTo>
                    <a:pt x="19" y="10"/>
                    <a:pt x="17" y="13"/>
                    <a:pt x="15" y="15"/>
                  </a:cubicBezTo>
                  <a:cubicBezTo>
                    <a:pt x="13" y="17"/>
                    <a:pt x="11" y="20"/>
                    <a:pt x="10" y="22"/>
                  </a:cubicBezTo>
                  <a:cubicBezTo>
                    <a:pt x="9" y="24"/>
                    <a:pt x="7" y="26"/>
                    <a:pt x="6" y="29"/>
                  </a:cubicBezTo>
                  <a:cubicBezTo>
                    <a:pt x="5" y="32"/>
                    <a:pt x="4" y="35"/>
                    <a:pt x="3" y="38"/>
                  </a:cubicBezTo>
                  <a:cubicBezTo>
                    <a:pt x="2" y="41"/>
                    <a:pt x="0" y="45"/>
                    <a:pt x="0" y="48"/>
                  </a:cubicBezTo>
                  <a:cubicBezTo>
                    <a:pt x="0" y="51"/>
                    <a:pt x="0" y="54"/>
                    <a:pt x="0" y="57"/>
                  </a:cubicBezTo>
                  <a:cubicBezTo>
                    <a:pt x="0" y="60"/>
                    <a:pt x="0" y="62"/>
                    <a:pt x="0" y="64"/>
                  </a:cubicBezTo>
                  <a:cubicBezTo>
                    <a:pt x="0" y="66"/>
                    <a:pt x="0" y="68"/>
                    <a:pt x="1" y="70"/>
                  </a:cubicBezTo>
                  <a:cubicBezTo>
                    <a:pt x="2" y="72"/>
                    <a:pt x="2" y="74"/>
                    <a:pt x="3" y="76"/>
                  </a:cubicBezTo>
                  <a:cubicBezTo>
                    <a:pt x="4" y="78"/>
                    <a:pt x="5" y="80"/>
                    <a:pt x="6" y="82"/>
                  </a:cubicBezTo>
                  <a:cubicBezTo>
                    <a:pt x="7" y="84"/>
                    <a:pt x="9" y="86"/>
                    <a:pt x="10" y="87"/>
                  </a:cubicBezTo>
                  <a:cubicBezTo>
                    <a:pt x="11" y="88"/>
                    <a:pt x="12" y="89"/>
                    <a:pt x="14" y="90"/>
                  </a:cubicBezTo>
                  <a:cubicBezTo>
                    <a:pt x="16" y="91"/>
                    <a:pt x="20" y="92"/>
                    <a:pt x="21" y="92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 flipH="1">
              <a:off x="4389" y="1801"/>
              <a:ext cx="987" cy="967"/>
            </a:xfrm>
            <a:custGeom>
              <a:avLst/>
              <a:gdLst>
                <a:gd name="T0" fmla="*/ 1259325 w 91"/>
                <a:gd name="T1" fmla="*/ 146269 h 92"/>
                <a:gd name="T2" fmla="*/ 1162393 w 91"/>
                <a:gd name="T3" fmla="*/ 73135 h 92"/>
                <a:gd name="T4" fmla="*/ 1010514 w 91"/>
                <a:gd name="T5" fmla="*/ 24417 h 92"/>
                <a:gd name="T6" fmla="*/ 844644 w 91"/>
                <a:gd name="T7" fmla="*/ 0 h 92"/>
                <a:gd name="T8" fmla="*/ 636658 w 91"/>
                <a:gd name="T9" fmla="*/ 0 h 92"/>
                <a:gd name="T10" fmla="*/ 456797 w 91"/>
                <a:gd name="T11" fmla="*/ 37124 h 92"/>
                <a:gd name="T12" fmla="*/ 304918 w 91"/>
                <a:gd name="T13" fmla="*/ 97551 h 92"/>
                <a:gd name="T14" fmla="*/ 207986 w 91"/>
                <a:gd name="T15" fmla="*/ 183509 h 92"/>
                <a:gd name="T16" fmla="*/ 137757 w 91"/>
                <a:gd name="T17" fmla="*/ 268237 h 92"/>
                <a:gd name="T18" fmla="*/ 82941 w 91"/>
                <a:gd name="T19" fmla="*/ 354195 h 92"/>
                <a:gd name="T20" fmla="*/ 42116 w 91"/>
                <a:gd name="T21" fmla="*/ 463351 h 92"/>
                <a:gd name="T22" fmla="*/ 0 w 91"/>
                <a:gd name="T23" fmla="*/ 586422 h 92"/>
                <a:gd name="T24" fmla="*/ 0 w 91"/>
                <a:gd name="T25" fmla="*/ 695567 h 92"/>
                <a:gd name="T26" fmla="*/ 0 w 91"/>
                <a:gd name="T27" fmla="*/ 781525 h 92"/>
                <a:gd name="T28" fmla="*/ 14002 w 91"/>
                <a:gd name="T29" fmla="*/ 854660 h 92"/>
                <a:gd name="T30" fmla="*/ 42116 w 91"/>
                <a:gd name="T31" fmla="*/ 927794 h 92"/>
                <a:gd name="T32" fmla="*/ 82941 w 91"/>
                <a:gd name="T33" fmla="*/ 1000929 h 92"/>
                <a:gd name="T34" fmla="*/ 137757 w 91"/>
                <a:gd name="T35" fmla="*/ 1061367 h 92"/>
                <a:gd name="T36" fmla="*/ 193983 w 91"/>
                <a:gd name="T37" fmla="*/ 1098491 h 92"/>
                <a:gd name="T38" fmla="*/ 290926 w 91"/>
                <a:gd name="T39" fmla="*/ 112289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1" h="92">
                  <a:moveTo>
                    <a:pt x="91" y="12"/>
                  </a:moveTo>
                  <a:cubicBezTo>
                    <a:pt x="89" y="10"/>
                    <a:pt x="87" y="8"/>
                    <a:pt x="84" y="6"/>
                  </a:cubicBezTo>
                  <a:cubicBezTo>
                    <a:pt x="81" y="4"/>
                    <a:pt x="77" y="3"/>
                    <a:pt x="73" y="2"/>
                  </a:cubicBezTo>
                  <a:cubicBezTo>
                    <a:pt x="69" y="1"/>
                    <a:pt x="65" y="0"/>
                    <a:pt x="61" y="0"/>
                  </a:cubicBezTo>
                  <a:cubicBezTo>
                    <a:pt x="57" y="0"/>
                    <a:pt x="51" y="0"/>
                    <a:pt x="46" y="0"/>
                  </a:cubicBezTo>
                  <a:cubicBezTo>
                    <a:pt x="41" y="0"/>
                    <a:pt x="37" y="2"/>
                    <a:pt x="33" y="3"/>
                  </a:cubicBezTo>
                  <a:cubicBezTo>
                    <a:pt x="29" y="4"/>
                    <a:pt x="25" y="6"/>
                    <a:pt x="22" y="8"/>
                  </a:cubicBezTo>
                  <a:cubicBezTo>
                    <a:pt x="19" y="10"/>
                    <a:pt x="17" y="13"/>
                    <a:pt x="15" y="15"/>
                  </a:cubicBezTo>
                  <a:cubicBezTo>
                    <a:pt x="13" y="17"/>
                    <a:pt x="11" y="20"/>
                    <a:pt x="10" y="22"/>
                  </a:cubicBezTo>
                  <a:cubicBezTo>
                    <a:pt x="9" y="24"/>
                    <a:pt x="7" y="26"/>
                    <a:pt x="6" y="29"/>
                  </a:cubicBezTo>
                  <a:cubicBezTo>
                    <a:pt x="5" y="32"/>
                    <a:pt x="4" y="35"/>
                    <a:pt x="3" y="38"/>
                  </a:cubicBezTo>
                  <a:cubicBezTo>
                    <a:pt x="2" y="41"/>
                    <a:pt x="0" y="45"/>
                    <a:pt x="0" y="48"/>
                  </a:cubicBezTo>
                  <a:cubicBezTo>
                    <a:pt x="0" y="51"/>
                    <a:pt x="0" y="54"/>
                    <a:pt x="0" y="57"/>
                  </a:cubicBezTo>
                  <a:cubicBezTo>
                    <a:pt x="0" y="60"/>
                    <a:pt x="0" y="62"/>
                    <a:pt x="0" y="64"/>
                  </a:cubicBezTo>
                  <a:cubicBezTo>
                    <a:pt x="0" y="66"/>
                    <a:pt x="0" y="68"/>
                    <a:pt x="1" y="70"/>
                  </a:cubicBezTo>
                  <a:cubicBezTo>
                    <a:pt x="2" y="72"/>
                    <a:pt x="2" y="74"/>
                    <a:pt x="3" y="76"/>
                  </a:cubicBezTo>
                  <a:cubicBezTo>
                    <a:pt x="4" y="78"/>
                    <a:pt x="5" y="80"/>
                    <a:pt x="6" y="82"/>
                  </a:cubicBezTo>
                  <a:cubicBezTo>
                    <a:pt x="7" y="84"/>
                    <a:pt x="9" y="86"/>
                    <a:pt x="10" y="87"/>
                  </a:cubicBezTo>
                  <a:cubicBezTo>
                    <a:pt x="11" y="88"/>
                    <a:pt x="12" y="89"/>
                    <a:pt x="14" y="90"/>
                  </a:cubicBezTo>
                  <a:cubicBezTo>
                    <a:pt x="16" y="91"/>
                    <a:pt x="20" y="92"/>
                    <a:pt x="21" y="92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3879" y="2295"/>
              <a:ext cx="87" cy="326"/>
            </a:xfrm>
            <a:custGeom>
              <a:avLst/>
              <a:gdLst>
                <a:gd name="T0" fmla="*/ 111882 w 8"/>
                <a:gd name="T1" fmla="*/ 0 h 31"/>
                <a:gd name="T2" fmla="*/ 56648 w 8"/>
                <a:gd name="T3" fmla="*/ 61593 h 31"/>
                <a:gd name="T4" fmla="*/ 28264 w 8"/>
                <a:gd name="T5" fmla="*/ 122092 h 31"/>
                <a:gd name="T6" fmla="*/ 0 w 8"/>
                <a:gd name="T7" fmla="*/ 232564 h 31"/>
                <a:gd name="T8" fmla="*/ 0 w 8"/>
                <a:gd name="T9" fmla="*/ 305893 h 31"/>
                <a:gd name="T10" fmla="*/ 0 w 8"/>
                <a:gd name="T11" fmla="*/ 379096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31">
                  <a:moveTo>
                    <a:pt x="8" y="0"/>
                  </a:moveTo>
                  <a:cubicBezTo>
                    <a:pt x="7" y="1"/>
                    <a:pt x="5" y="3"/>
                    <a:pt x="4" y="5"/>
                  </a:cubicBezTo>
                  <a:cubicBezTo>
                    <a:pt x="3" y="7"/>
                    <a:pt x="3" y="8"/>
                    <a:pt x="2" y="10"/>
                  </a:cubicBezTo>
                  <a:cubicBezTo>
                    <a:pt x="1" y="12"/>
                    <a:pt x="0" y="17"/>
                    <a:pt x="0" y="19"/>
                  </a:cubicBezTo>
                  <a:cubicBezTo>
                    <a:pt x="0" y="21"/>
                    <a:pt x="0" y="23"/>
                    <a:pt x="0" y="25"/>
                  </a:cubicBezTo>
                  <a:cubicBezTo>
                    <a:pt x="0" y="27"/>
                    <a:pt x="0" y="30"/>
                    <a:pt x="0" y="31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 flipH="1">
              <a:off x="4422" y="2285"/>
              <a:ext cx="86" cy="325"/>
            </a:xfrm>
            <a:custGeom>
              <a:avLst/>
              <a:gdLst>
                <a:gd name="T0" fmla="*/ 106898 w 8"/>
                <a:gd name="T1" fmla="*/ 0 h 31"/>
                <a:gd name="T2" fmla="*/ 53395 w 8"/>
                <a:gd name="T3" fmla="*/ 59905 h 31"/>
                <a:gd name="T4" fmla="*/ 27391 w 8"/>
                <a:gd name="T5" fmla="*/ 121015 h 31"/>
                <a:gd name="T6" fmla="*/ 0 w 8"/>
                <a:gd name="T7" fmla="*/ 229272 h 31"/>
                <a:gd name="T8" fmla="*/ 0 w 8"/>
                <a:gd name="T9" fmla="*/ 301925 h 31"/>
                <a:gd name="T10" fmla="*/ 0 w 8"/>
                <a:gd name="T11" fmla="*/ 374473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31">
                  <a:moveTo>
                    <a:pt x="8" y="0"/>
                  </a:moveTo>
                  <a:cubicBezTo>
                    <a:pt x="7" y="1"/>
                    <a:pt x="5" y="3"/>
                    <a:pt x="4" y="5"/>
                  </a:cubicBezTo>
                  <a:cubicBezTo>
                    <a:pt x="3" y="7"/>
                    <a:pt x="3" y="8"/>
                    <a:pt x="2" y="10"/>
                  </a:cubicBezTo>
                  <a:cubicBezTo>
                    <a:pt x="1" y="12"/>
                    <a:pt x="0" y="17"/>
                    <a:pt x="0" y="19"/>
                  </a:cubicBezTo>
                  <a:cubicBezTo>
                    <a:pt x="0" y="21"/>
                    <a:pt x="0" y="23"/>
                    <a:pt x="0" y="25"/>
                  </a:cubicBezTo>
                  <a:cubicBezTo>
                    <a:pt x="0" y="27"/>
                    <a:pt x="0" y="30"/>
                    <a:pt x="0" y="31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 flipH="1">
              <a:off x="4628" y="2285"/>
              <a:ext cx="130" cy="315"/>
            </a:xfrm>
            <a:custGeom>
              <a:avLst/>
              <a:gdLst>
                <a:gd name="T0" fmla="*/ 165241 w 12"/>
                <a:gd name="T1" fmla="*/ 0 h 30"/>
                <a:gd name="T2" fmla="*/ 110673 w 12"/>
                <a:gd name="T3" fmla="*/ 48626 h 30"/>
                <a:gd name="T4" fmla="*/ 54687 w 12"/>
                <a:gd name="T5" fmla="*/ 110030 h 30"/>
                <a:gd name="T6" fmla="*/ 13964 w 12"/>
                <a:gd name="T7" fmla="*/ 207270 h 30"/>
                <a:gd name="T8" fmla="*/ 0 w 12"/>
                <a:gd name="T9" fmla="*/ 36470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11" y="1"/>
                    <a:pt x="9" y="3"/>
                    <a:pt x="8" y="4"/>
                  </a:cubicBezTo>
                  <a:cubicBezTo>
                    <a:pt x="7" y="5"/>
                    <a:pt x="5" y="7"/>
                    <a:pt x="4" y="9"/>
                  </a:cubicBezTo>
                  <a:cubicBezTo>
                    <a:pt x="3" y="11"/>
                    <a:pt x="2" y="14"/>
                    <a:pt x="1" y="17"/>
                  </a:cubicBezTo>
                  <a:cubicBezTo>
                    <a:pt x="0" y="20"/>
                    <a:pt x="0" y="27"/>
                    <a:pt x="0" y="3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3413" y="2127"/>
              <a:ext cx="217" cy="494"/>
            </a:xfrm>
            <a:custGeom>
              <a:avLst/>
              <a:gdLst>
                <a:gd name="T0" fmla="*/ 277120 w 20"/>
                <a:gd name="T1" fmla="*/ 0 h 47"/>
                <a:gd name="T2" fmla="*/ 151976 w 20"/>
                <a:gd name="T3" fmla="*/ 73133 h 47"/>
                <a:gd name="T4" fmla="*/ 54977 w 20"/>
                <a:gd name="T5" fmla="*/ 195098 h 47"/>
                <a:gd name="T6" fmla="*/ 14007 w 20"/>
                <a:gd name="T7" fmla="*/ 341365 h 47"/>
                <a:gd name="T8" fmla="*/ 0 w 20"/>
                <a:gd name="T9" fmla="*/ 573576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47">
                  <a:moveTo>
                    <a:pt x="20" y="0"/>
                  </a:moveTo>
                  <a:cubicBezTo>
                    <a:pt x="19" y="1"/>
                    <a:pt x="14" y="3"/>
                    <a:pt x="11" y="6"/>
                  </a:cubicBezTo>
                  <a:cubicBezTo>
                    <a:pt x="8" y="9"/>
                    <a:pt x="6" y="12"/>
                    <a:pt x="4" y="16"/>
                  </a:cubicBezTo>
                  <a:cubicBezTo>
                    <a:pt x="2" y="20"/>
                    <a:pt x="2" y="23"/>
                    <a:pt x="1" y="28"/>
                  </a:cubicBezTo>
                  <a:cubicBezTo>
                    <a:pt x="0" y="33"/>
                    <a:pt x="0" y="43"/>
                    <a:pt x="0" y="47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 flipH="1">
              <a:off x="4758" y="2085"/>
              <a:ext cx="217" cy="494"/>
            </a:xfrm>
            <a:custGeom>
              <a:avLst/>
              <a:gdLst>
                <a:gd name="T0" fmla="*/ 277120 w 20"/>
                <a:gd name="T1" fmla="*/ 0 h 47"/>
                <a:gd name="T2" fmla="*/ 151976 w 20"/>
                <a:gd name="T3" fmla="*/ 73133 h 47"/>
                <a:gd name="T4" fmla="*/ 54977 w 20"/>
                <a:gd name="T5" fmla="*/ 195098 h 47"/>
                <a:gd name="T6" fmla="*/ 14007 w 20"/>
                <a:gd name="T7" fmla="*/ 341365 h 47"/>
                <a:gd name="T8" fmla="*/ 0 w 20"/>
                <a:gd name="T9" fmla="*/ 573576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47">
                  <a:moveTo>
                    <a:pt x="20" y="0"/>
                  </a:moveTo>
                  <a:cubicBezTo>
                    <a:pt x="19" y="1"/>
                    <a:pt x="14" y="3"/>
                    <a:pt x="11" y="6"/>
                  </a:cubicBezTo>
                  <a:cubicBezTo>
                    <a:pt x="8" y="9"/>
                    <a:pt x="6" y="12"/>
                    <a:pt x="4" y="16"/>
                  </a:cubicBezTo>
                  <a:cubicBezTo>
                    <a:pt x="2" y="20"/>
                    <a:pt x="2" y="23"/>
                    <a:pt x="1" y="28"/>
                  </a:cubicBezTo>
                  <a:cubicBezTo>
                    <a:pt x="0" y="33"/>
                    <a:pt x="0" y="43"/>
                    <a:pt x="0" y="47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3576" y="1307"/>
              <a:ext cx="607" cy="746"/>
            </a:xfrm>
            <a:custGeom>
              <a:avLst/>
              <a:gdLst>
                <a:gd name="T0" fmla="*/ 772971 w 56"/>
                <a:gd name="T1" fmla="*/ 865297 h 71"/>
                <a:gd name="T2" fmla="*/ 704239 w 56"/>
                <a:gd name="T3" fmla="*/ 487191 h 71"/>
                <a:gd name="T4" fmla="*/ 552674 w 56"/>
                <a:gd name="T5" fmla="*/ 207661 h 71"/>
                <a:gd name="T6" fmla="*/ 317103 w 56"/>
                <a:gd name="T7" fmla="*/ 61487 h 71"/>
                <a:gd name="T8" fmla="*/ 0 w 56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71">
                  <a:moveTo>
                    <a:pt x="56" y="71"/>
                  </a:moveTo>
                  <a:cubicBezTo>
                    <a:pt x="55" y="66"/>
                    <a:pt x="54" y="49"/>
                    <a:pt x="51" y="40"/>
                  </a:cubicBezTo>
                  <a:cubicBezTo>
                    <a:pt x="48" y="31"/>
                    <a:pt x="45" y="23"/>
                    <a:pt x="40" y="17"/>
                  </a:cubicBezTo>
                  <a:cubicBezTo>
                    <a:pt x="35" y="11"/>
                    <a:pt x="30" y="8"/>
                    <a:pt x="23" y="5"/>
                  </a:cubicBezTo>
                  <a:cubicBezTo>
                    <a:pt x="16" y="2"/>
                    <a:pt x="5" y="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 flipH="1">
              <a:off x="4183" y="1307"/>
              <a:ext cx="607" cy="746"/>
            </a:xfrm>
            <a:custGeom>
              <a:avLst/>
              <a:gdLst>
                <a:gd name="T0" fmla="*/ 772971 w 56"/>
                <a:gd name="T1" fmla="*/ 865297 h 71"/>
                <a:gd name="T2" fmla="*/ 704239 w 56"/>
                <a:gd name="T3" fmla="*/ 487191 h 71"/>
                <a:gd name="T4" fmla="*/ 552674 w 56"/>
                <a:gd name="T5" fmla="*/ 207661 h 71"/>
                <a:gd name="T6" fmla="*/ 317103 w 56"/>
                <a:gd name="T7" fmla="*/ 61487 h 71"/>
                <a:gd name="T8" fmla="*/ 0 w 56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71">
                  <a:moveTo>
                    <a:pt x="56" y="71"/>
                  </a:moveTo>
                  <a:cubicBezTo>
                    <a:pt x="55" y="66"/>
                    <a:pt x="54" y="49"/>
                    <a:pt x="51" y="40"/>
                  </a:cubicBezTo>
                  <a:cubicBezTo>
                    <a:pt x="48" y="31"/>
                    <a:pt x="45" y="23"/>
                    <a:pt x="40" y="17"/>
                  </a:cubicBezTo>
                  <a:cubicBezTo>
                    <a:pt x="35" y="11"/>
                    <a:pt x="30" y="8"/>
                    <a:pt x="23" y="5"/>
                  </a:cubicBezTo>
                  <a:cubicBezTo>
                    <a:pt x="16" y="2"/>
                    <a:pt x="5" y="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 flipV="1">
              <a:off x="4595" y="2884"/>
              <a:ext cx="228" cy="315"/>
            </a:xfrm>
            <a:custGeom>
              <a:avLst/>
              <a:gdLst>
                <a:gd name="T0" fmla="*/ 1563852 w 12"/>
                <a:gd name="T1" fmla="*/ 0 h 30"/>
                <a:gd name="T2" fmla="*/ 1042568 w 12"/>
                <a:gd name="T3" fmla="*/ 48626 h 30"/>
                <a:gd name="T4" fmla="*/ 521284 w 12"/>
                <a:gd name="T5" fmla="*/ 110030 h 30"/>
                <a:gd name="T6" fmla="*/ 130321 w 12"/>
                <a:gd name="T7" fmla="*/ 207270 h 30"/>
                <a:gd name="T8" fmla="*/ 0 w 12"/>
                <a:gd name="T9" fmla="*/ 36470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11" y="1"/>
                    <a:pt x="9" y="3"/>
                    <a:pt x="8" y="4"/>
                  </a:cubicBezTo>
                  <a:cubicBezTo>
                    <a:pt x="7" y="5"/>
                    <a:pt x="5" y="7"/>
                    <a:pt x="4" y="9"/>
                  </a:cubicBezTo>
                  <a:cubicBezTo>
                    <a:pt x="3" y="11"/>
                    <a:pt x="2" y="14"/>
                    <a:pt x="1" y="17"/>
                  </a:cubicBezTo>
                  <a:cubicBezTo>
                    <a:pt x="0" y="20"/>
                    <a:pt x="0" y="27"/>
                    <a:pt x="0" y="3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 flipH="1" flipV="1">
              <a:off x="3543" y="2884"/>
              <a:ext cx="228" cy="315"/>
            </a:xfrm>
            <a:custGeom>
              <a:avLst/>
              <a:gdLst>
                <a:gd name="T0" fmla="*/ 1563852 w 12"/>
                <a:gd name="T1" fmla="*/ 0 h 30"/>
                <a:gd name="T2" fmla="*/ 1042568 w 12"/>
                <a:gd name="T3" fmla="*/ 48626 h 30"/>
                <a:gd name="T4" fmla="*/ 521284 w 12"/>
                <a:gd name="T5" fmla="*/ 110030 h 30"/>
                <a:gd name="T6" fmla="*/ 130321 w 12"/>
                <a:gd name="T7" fmla="*/ 207270 h 30"/>
                <a:gd name="T8" fmla="*/ 0 w 12"/>
                <a:gd name="T9" fmla="*/ 36470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cubicBezTo>
                    <a:pt x="11" y="1"/>
                    <a:pt x="9" y="3"/>
                    <a:pt x="8" y="4"/>
                  </a:cubicBezTo>
                  <a:cubicBezTo>
                    <a:pt x="7" y="5"/>
                    <a:pt x="5" y="7"/>
                    <a:pt x="4" y="9"/>
                  </a:cubicBezTo>
                  <a:cubicBezTo>
                    <a:pt x="3" y="11"/>
                    <a:pt x="2" y="14"/>
                    <a:pt x="1" y="17"/>
                  </a:cubicBezTo>
                  <a:cubicBezTo>
                    <a:pt x="0" y="20"/>
                    <a:pt x="0" y="27"/>
                    <a:pt x="0" y="30"/>
                  </a:cubicBezTo>
                </a:path>
              </a:pathLst>
            </a:custGeom>
            <a:noFill/>
            <a:ln w="9525" cap="flat" cmpd="sng">
              <a:solidFill>
                <a:srgbClr val="6600CC"/>
              </a:solidFill>
              <a:prstDash val="solid"/>
              <a:round/>
              <a:headEnd type="none" w="med" len="med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4183" y="2894"/>
              <a:ext cx="0" cy="30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70"/>
          <p:cNvGrpSpPr>
            <a:grpSpLocks/>
          </p:cNvGrpSpPr>
          <p:nvPr/>
        </p:nvGrpSpPr>
        <p:grpSpPr bwMode="auto">
          <a:xfrm>
            <a:off x="4788372" y="2547962"/>
            <a:ext cx="1308100" cy="279400"/>
            <a:chOff x="3771" y="2045"/>
            <a:chExt cx="824" cy="176"/>
          </a:xfrm>
        </p:grpSpPr>
        <p:grpSp>
          <p:nvGrpSpPr>
            <p:cNvPr id="60" name="Group 13"/>
            <p:cNvGrpSpPr>
              <a:grpSpLocks/>
            </p:cNvGrpSpPr>
            <p:nvPr/>
          </p:nvGrpSpPr>
          <p:grpSpPr bwMode="auto">
            <a:xfrm>
              <a:off x="3771" y="2119"/>
              <a:ext cx="824" cy="95"/>
              <a:chOff x="475" y="428"/>
              <a:chExt cx="76" cy="9"/>
            </a:xfrm>
          </p:grpSpPr>
          <p:sp>
            <p:nvSpPr>
              <p:cNvPr id="67" name="Oval 14"/>
              <p:cNvSpPr>
                <a:spLocks noChangeArrowheads="1"/>
              </p:cNvSpPr>
              <p:nvPr/>
            </p:nvSpPr>
            <p:spPr bwMode="auto">
              <a:xfrm>
                <a:off x="475" y="428"/>
                <a:ext cx="9" cy="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68" name="Oval 15"/>
              <p:cNvSpPr>
                <a:spLocks noChangeArrowheads="1"/>
              </p:cNvSpPr>
              <p:nvPr/>
            </p:nvSpPr>
            <p:spPr bwMode="auto">
              <a:xfrm>
                <a:off x="542" y="428"/>
                <a:ext cx="9" cy="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69" name="Rectangle 16"/>
              <p:cNvSpPr>
                <a:spLocks noChangeArrowheads="1"/>
              </p:cNvSpPr>
              <p:nvPr/>
            </p:nvSpPr>
            <p:spPr bwMode="auto">
              <a:xfrm>
                <a:off x="479" y="428"/>
                <a:ext cx="68" cy="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70" name="Line 17"/>
              <p:cNvSpPr>
                <a:spLocks noChangeShapeType="1"/>
              </p:cNvSpPr>
              <p:nvPr/>
            </p:nvSpPr>
            <p:spPr bwMode="auto">
              <a:xfrm>
                <a:off x="479" y="428"/>
                <a:ext cx="68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479" y="437"/>
                <a:ext cx="68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Text Box 64"/>
            <p:cNvSpPr txBox="1">
              <a:spLocks noChangeArrowheads="1"/>
            </p:cNvSpPr>
            <p:nvPr/>
          </p:nvSpPr>
          <p:spPr bwMode="auto">
            <a:xfrm>
              <a:off x="3869" y="2045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  <p:sp>
          <p:nvSpPr>
            <p:cNvPr id="62" name="Text Box 65"/>
            <p:cNvSpPr txBox="1">
              <a:spLocks noChangeArrowheads="1"/>
            </p:cNvSpPr>
            <p:nvPr/>
          </p:nvSpPr>
          <p:spPr bwMode="auto">
            <a:xfrm>
              <a:off x="3980" y="2045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  <p:sp>
          <p:nvSpPr>
            <p:cNvPr id="63" name="Text Box 66"/>
            <p:cNvSpPr txBox="1">
              <a:spLocks noChangeArrowheads="1"/>
            </p:cNvSpPr>
            <p:nvPr/>
          </p:nvSpPr>
          <p:spPr bwMode="auto">
            <a:xfrm>
              <a:off x="4090" y="2047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  <p:sp>
          <p:nvSpPr>
            <p:cNvPr id="64" name="Text Box 67"/>
            <p:cNvSpPr txBox="1">
              <a:spLocks noChangeArrowheads="1"/>
            </p:cNvSpPr>
            <p:nvPr/>
          </p:nvSpPr>
          <p:spPr bwMode="auto">
            <a:xfrm>
              <a:off x="4198" y="2047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  <p:sp>
          <p:nvSpPr>
            <p:cNvPr id="65" name="Text Box 68"/>
            <p:cNvSpPr txBox="1">
              <a:spLocks noChangeArrowheads="1"/>
            </p:cNvSpPr>
            <p:nvPr/>
          </p:nvSpPr>
          <p:spPr bwMode="auto">
            <a:xfrm>
              <a:off x="4302" y="2049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  <p:sp>
          <p:nvSpPr>
            <p:cNvPr id="66" name="Text Box 69"/>
            <p:cNvSpPr txBox="1">
              <a:spLocks noChangeArrowheads="1"/>
            </p:cNvSpPr>
            <p:nvPr/>
          </p:nvSpPr>
          <p:spPr bwMode="auto">
            <a:xfrm>
              <a:off x="4410" y="2050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80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57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  <p:bldP spid="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Rinnankytketyt kapasitanssit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566649"/>
              </p:ext>
            </p:extLst>
          </p:nvPr>
        </p:nvGraphicFramePr>
        <p:xfrm>
          <a:off x="1737296" y="3317676"/>
          <a:ext cx="30527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8" name="Equation" r:id="rId6" imgW="1244520" imgH="291960" progId="Equation.DSMT4">
                  <p:embed/>
                </p:oleObj>
              </mc:Choice>
              <mc:Fallback>
                <p:oleObj name="Equation" r:id="rId6" imgW="1244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296" y="3317676"/>
                        <a:ext cx="30527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295425" y="2850157"/>
            <a:ext cx="626640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Kaksi kapasitanssiltaan erilaista eristeainetta on rinnakkain:</a:t>
            </a:r>
          </a:p>
        </p:txBody>
      </p:sp>
      <p:grpSp>
        <p:nvGrpSpPr>
          <p:cNvPr id="74" name="Group 34"/>
          <p:cNvGrpSpPr>
            <a:grpSpLocks/>
          </p:cNvGrpSpPr>
          <p:nvPr/>
        </p:nvGrpSpPr>
        <p:grpSpPr bwMode="auto">
          <a:xfrm>
            <a:off x="295425" y="1013420"/>
            <a:ext cx="3581400" cy="1654175"/>
            <a:chOff x="711" y="1195"/>
            <a:chExt cx="2256" cy="1042"/>
          </a:xfrm>
        </p:grpSpPr>
        <p:sp>
          <p:nvSpPr>
            <p:cNvPr id="75" name="AutoShape 11"/>
            <p:cNvSpPr>
              <a:spLocks noChangeArrowheads="1"/>
            </p:cNvSpPr>
            <p:nvPr/>
          </p:nvSpPr>
          <p:spPr bwMode="auto">
            <a:xfrm>
              <a:off x="1389" y="1195"/>
              <a:ext cx="1252" cy="104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6" name="Text Box 12"/>
            <p:cNvSpPr txBox="1">
              <a:spLocks noChangeArrowheads="1"/>
            </p:cNvSpPr>
            <p:nvPr/>
          </p:nvSpPr>
          <p:spPr bwMode="auto">
            <a:xfrm>
              <a:off x="2106" y="1452"/>
              <a:ext cx="20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901" y="1491"/>
              <a:ext cx="40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008000"/>
                  </a:solidFill>
                </a:rPr>
                <a:t> </a:t>
              </a:r>
              <a:r>
                <a:rPr lang="en-GB" altLang="fi-FI" sz="2400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GB" altLang="fi-FI" sz="24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78" name="Group 14"/>
            <p:cNvGrpSpPr>
              <a:grpSpLocks/>
            </p:cNvGrpSpPr>
            <p:nvPr/>
          </p:nvGrpSpPr>
          <p:grpSpPr bwMode="auto">
            <a:xfrm>
              <a:off x="724" y="1466"/>
              <a:ext cx="1343" cy="568"/>
              <a:chOff x="513" y="264"/>
              <a:chExt cx="103" cy="42"/>
            </a:xfrm>
          </p:grpSpPr>
          <p:sp>
            <p:nvSpPr>
              <p:cNvPr id="90" name="Rectangle 15"/>
              <p:cNvSpPr>
                <a:spLocks noChangeArrowheads="1"/>
              </p:cNvSpPr>
              <p:nvPr/>
            </p:nvSpPr>
            <p:spPr bwMode="auto">
              <a:xfrm>
                <a:off x="549" y="288"/>
                <a:ext cx="35" cy="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1" name="Rectangle 16"/>
              <p:cNvSpPr>
                <a:spLocks noChangeArrowheads="1"/>
              </p:cNvSpPr>
              <p:nvPr/>
            </p:nvSpPr>
            <p:spPr bwMode="auto">
              <a:xfrm>
                <a:off x="513" y="288"/>
                <a:ext cx="36" cy="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2" name="AutoShape 17"/>
              <p:cNvSpPr>
                <a:spLocks noChangeArrowheads="1"/>
              </p:cNvSpPr>
              <p:nvPr/>
            </p:nvSpPr>
            <p:spPr bwMode="auto">
              <a:xfrm rot="16200000" flipH="1">
                <a:off x="579" y="269"/>
                <a:ext cx="42" cy="32"/>
              </a:xfrm>
              <a:prstGeom prst="parallelogram">
                <a:avLst>
                  <a:gd name="adj" fmla="val 74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93" name="Line 18"/>
              <p:cNvSpPr>
                <a:spLocks noChangeShapeType="1"/>
              </p:cNvSpPr>
              <p:nvPr/>
            </p:nvSpPr>
            <p:spPr bwMode="auto">
              <a:xfrm flipV="1">
                <a:off x="513" y="264"/>
                <a:ext cx="32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9"/>
              <p:cNvSpPr>
                <a:spLocks noChangeShapeType="1"/>
              </p:cNvSpPr>
              <p:nvPr/>
            </p:nvSpPr>
            <p:spPr bwMode="auto">
              <a:xfrm flipV="1">
                <a:off x="549" y="264"/>
                <a:ext cx="32" cy="24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20"/>
              <p:cNvSpPr>
                <a:spLocks noChangeShapeType="1"/>
              </p:cNvSpPr>
              <p:nvPr/>
            </p:nvSpPr>
            <p:spPr bwMode="auto">
              <a:xfrm>
                <a:off x="545" y="264"/>
                <a:ext cx="7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" name="AutoShape 21"/>
            <p:cNvSpPr>
              <a:spLocks noChangeArrowheads="1"/>
            </p:cNvSpPr>
            <p:nvPr/>
          </p:nvSpPr>
          <p:spPr bwMode="auto">
            <a:xfrm>
              <a:off x="1233" y="1493"/>
              <a:ext cx="782" cy="284"/>
            </a:xfrm>
            <a:prstGeom prst="parallelogram">
              <a:avLst>
                <a:gd name="adj" fmla="val 13308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0" name="Text Box 22"/>
            <p:cNvSpPr txBox="1">
              <a:spLocks noChangeArrowheads="1"/>
            </p:cNvSpPr>
            <p:nvPr/>
          </p:nvSpPr>
          <p:spPr bwMode="auto">
            <a:xfrm>
              <a:off x="711" y="1727"/>
              <a:ext cx="61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008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GB" altLang="fi-FI" sz="2400" i="1" dirty="0">
                  <a:solidFill>
                    <a:srgbClr val="008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r1</a:t>
              </a:r>
            </a:p>
          </p:txBody>
        </p:sp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1193" y="1763"/>
              <a:ext cx="61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altLang="fi-FI" sz="2400"/>
            </a:p>
          </p:txBody>
        </p:sp>
        <p:sp>
          <p:nvSpPr>
            <p:cNvPr id="82" name="Text Box 24"/>
            <p:cNvSpPr txBox="1">
              <a:spLocks noChangeArrowheads="1"/>
            </p:cNvSpPr>
            <p:nvPr/>
          </p:nvSpPr>
          <p:spPr bwMode="auto">
            <a:xfrm>
              <a:off x="1441" y="1493"/>
              <a:ext cx="37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524" y="1655"/>
              <a:ext cx="221" cy="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84" name="Line 26"/>
            <p:cNvSpPr>
              <a:spLocks noChangeShapeType="1"/>
            </p:cNvSpPr>
            <p:nvPr/>
          </p:nvSpPr>
          <p:spPr bwMode="auto">
            <a:xfrm>
              <a:off x="2550" y="1655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7"/>
            <p:cNvSpPr>
              <a:spLocks noChangeShapeType="1"/>
            </p:cNvSpPr>
            <p:nvPr/>
          </p:nvSpPr>
          <p:spPr bwMode="auto">
            <a:xfrm>
              <a:off x="2602" y="1696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8"/>
            <p:cNvSpPr>
              <a:spLocks noChangeShapeType="1"/>
            </p:cNvSpPr>
            <p:nvPr/>
          </p:nvSpPr>
          <p:spPr bwMode="auto">
            <a:xfrm>
              <a:off x="2550" y="1736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2602" y="1777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30"/>
            <p:cNvSpPr txBox="1">
              <a:spLocks noChangeArrowheads="1"/>
            </p:cNvSpPr>
            <p:nvPr/>
          </p:nvSpPr>
          <p:spPr bwMode="auto">
            <a:xfrm>
              <a:off x="2758" y="1560"/>
              <a:ext cx="209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</a:p>
          </p:txBody>
        </p:sp>
        <p:sp>
          <p:nvSpPr>
            <p:cNvPr id="89" name="Text Box 32"/>
            <p:cNvSpPr txBox="1">
              <a:spLocks noChangeArrowheads="1"/>
            </p:cNvSpPr>
            <p:nvPr/>
          </p:nvSpPr>
          <p:spPr bwMode="auto">
            <a:xfrm>
              <a:off x="1200" y="1735"/>
              <a:ext cx="61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GB" altLang="fi-FI" sz="2400" i="1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9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687336"/>
              </p:ext>
            </p:extLst>
          </p:nvPr>
        </p:nvGraphicFramePr>
        <p:xfrm>
          <a:off x="1665288" y="4037756"/>
          <a:ext cx="38957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9" name="Equation" r:id="rId8" imgW="1587240" imgH="291960" progId="Equation.DSMT4">
                  <p:embed/>
                </p:oleObj>
              </mc:Choice>
              <mc:Fallback>
                <p:oleObj name="Equation" r:id="rId8" imgW="1587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037756"/>
                        <a:ext cx="38957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34"/>
          <p:cNvGrpSpPr>
            <a:grpSpLocks noChangeAspect="1"/>
          </p:cNvGrpSpPr>
          <p:nvPr/>
        </p:nvGrpSpPr>
        <p:grpSpPr bwMode="auto">
          <a:xfrm>
            <a:off x="4119712" y="1034057"/>
            <a:ext cx="3511550" cy="1666875"/>
            <a:chOff x="3120" y="1208"/>
            <a:chExt cx="2212" cy="1050"/>
          </a:xfrm>
        </p:grpSpPr>
        <p:sp>
          <p:nvSpPr>
            <p:cNvPr id="98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120" y="1208"/>
              <a:ext cx="2150" cy="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5"/>
            <p:cNvSpPr>
              <a:spLocks/>
            </p:cNvSpPr>
            <p:nvPr/>
          </p:nvSpPr>
          <p:spPr bwMode="auto">
            <a:xfrm>
              <a:off x="3785" y="1295"/>
              <a:ext cx="1136" cy="887"/>
            </a:xfrm>
            <a:custGeom>
              <a:avLst/>
              <a:gdLst>
                <a:gd name="T0" fmla="*/ 149 w 1136"/>
                <a:gd name="T1" fmla="*/ 0 h 887"/>
                <a:gd name="T2" fmla="*/ 119 w 1136"/>
                <a:gd name="T3" fmla="*/ 4 h 887"/>
                <a:gd name="T4" fmla="*/ 90 w 1136"/>
                <a:gd name="T5" fmla="*/ 11 h 887"/>
                <a:gd name="T6" fmla="*/ 65 w 1136"/>
                <a:gd name="T7" fmla="*/ 26 h 887"/>
                <a:gd name="T8" fmla="*/ 43 w 1136"/>
                <a:gd name="T9" fmla="*/ 44 h 887"/>
                <a:gd name="T10" fmla="*/ 25 w 1136"/>
                <a:gd name="T11" fmla="*/ 66 h 887"/>
                <a:gd name="T12" fmla="*/ 11 w 1136"/>
                <a:gd name="T13" fmla="*/ 91 h 887"/>
                <a:gd name="T14" fmla="*/ 3 w 1136"/>
                <a:gd name="T15" fmla="*/ 120 h 887"/>
                <a:gd name="T16" fmla="*/ 0 w 1136"/>
                <a:gd name="T17" fmla="*/ 149 h 887"/>
                <a:gd name="T18" fmla="*/ 0 w 1136"/>
                <a:gd name="T19" fmla="*/ 738 h 887"/>
                <a:gd name="T20" fmla="*/ 3 w 1136"/>
                <a:gd name="T21" fmla="*/ 767 h 887"/>
                <a:gd name="T22" fmla="*/ 11 w 1136"/>
                <a:gd name="T23" fmla="*/ 796 h 887"/>
                <a:gd name="T24" fmla="*/ 25 w 1136"/>
                <a:gd name="T25" fmla="*/ 821 h 887"/>
                <a:gd name="T26" fmla="*/ 43 w 1136"/>
                <a:gd name="T27" fmla="*/ 843 h 887"/>
                <a:gd name="T28" fmla="*/ 65 w 1136"/>
                <a:gd name="T29" fmla="*/ 861 h 887"/>
                <a:gd name="T30" fmla="*/ 90 w 1136"/>
                <a:gd name="T31" fmla="*/ 876 h 887"/>
                <a:gd name="T32" fmla="*/ 119 w 1136"/>
                <a:gd name="T33" fmla="*/ 883 h 887"/>
                <a:gd name="T34" fmla="*/ 149 w 1136"/>
                <a:gd name="T35" fmla="*/ 887 h 887"/>
                <a:gd name="T36" fmla="*/ 987 w 1136"/>
                <a:gd name="T37" fmla="*/ 887 h 887"/>
                <a:gd name="T38" fmla="*/ 1017 w 1136"/>
                <a:gd name="T39" fmla="*/ 883 h 887"/>
                <a:gd name="T40" fmla="*/ 1046 w 1136"/>
                <a:gd name="T41" fmla="*/ 876 h 887"/>
                <a:gd name="T42" fmla="*/ 1071 w 1136"/>
                <a:gd name="T43" fmla="*/ 861 h 887"/>
                <a:gd name="T44" fmla="*/ 1093 w 1136"/>
                <a:gd name="T45" fmla="*/ 843 h 887"/>
                <a:gd name="T46" fmla="*/ 1111 w 1136"/>
                <a:gd name="T47" fmla="*/ 821 h 887"/>
                <a:gd name="T48" fmla="*/ 1125 w 1136"/>
                <a:gd name="T49" fmla="*/ 796 h 887"/>
                <a:gd name="T50" fmla="*/ 1133 w 1136"/>
                <a:gd name="T51" fmla="*/ 767 h 887"/>
                <a:gd name="T52" fmla="*/ 1136 w 1136"/>
                <a:gd name="T53" fmla="*/ 738 h 887"/>
                <a:gd name="T54" fmla="*/ 1136 w 1136"/>
                <a:gd name="T55" fmla="*/ 149 h 887"/>
                <a:gd name="T56" fmla="*/ 1133 w 1136"/>
                <a:gd name="T57" fmla="*/ 120 h 887"/>
                <a:gd name="T58" fmla="*/ 1125 w 1136"/>
                <a:gd name="T59" fmla="*/ 91 h 887"/>
                <a:gd name="T60" fmla="*/ 1111 w 1136"/>
                <a:gd name="T61" fmla="*/ 66 h 887"/>
                <a:gd name="T62" fmla="*/ 1093 w 1136"/>
                <a:gd name="T63" fmla="*/ 44 h 887"/>
                <a:gd name="T64" fmla="*/ 1071 w 1136"/>
                <a:gd name="T65" fmla="*/ 26 h 887"/>
                <a:gd name="T66" fmla="*/ 1046 w 1136"/>
                <a:gd name="T67" fmla="*/ 11 h 887"/>
                <a:gd name="T68" fmla="*/ 1017 w 1136"/>
                <a:gd name="T69" fmla="*/ 4 h 887"/>
                <a:gd name="T70" fmla="*/ 987 w 1136"/>
                <a:gd name="T71" fmla="*/ 0 h 887"/>
                <a:gd name="T72" fmla="*/ 149 w 1136"/>
                <a:gd name="T73" fmla="*/ 0 h 8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36" h="887">
                  <a:moveTo>
                    <a:pt x="149" y="0"/>
                  </a:moveTo>
                  <a:lnTo>
                    <a:pt x="119" y="4"/>
                  </a:lnTo>
                  <a:lnTo>
                    <a:pt x="90" y="11"/>
                  </a:lnTo>
                  <a:lnTo>
                    <a:pt x="65" y="26"/>
                  </a:lnTo>
                  <a:lnTo>
                    <a:pt x="43" y="44"/>
                  </a:lnTo>
                  <a:lnTo>
                    <a:pt x="25" y="66"/>
                  </a:lnTo>
                  <a:lnTo>
                    <a:pt x="11" y="91"/>
                  </a:lnTo>
                  <a:lnTo>
                    <a:pt x="3" y="120"/>
                  </a:lnTo>
                  <a:lnTo>
                    <a:pt x="0" y="149"/>
                  </a:lnTo>
                  <a:lnTo>
                    <a:pt x="0" y="738"/>
                  </a:lnTo>
                  <a:lnTo>
                    <a:pt x="3" y="767"/>
                  </a:lnTo>
                  <a:lnTo>
                    <a:pt x="11" y="796"/>
                  </a:lnTo>
                  <a:lnTo>
                    <a:pt x="25" y="821"/>
                  </a:lnTo>
                  <a:lnTo>
                    <a:pt x="43" y="843"/>
                  </a:lnTo>
                  <a:lnTo>
                    <a:pt x="65" y="861"/>
                  </a:lnTo>
                  <a:lnTo>
                    <a:pt x="90" y="876"/>
                  </a:lnTo>
                  <a:lnTo>
                    <a:pt x="119" y="883"/>
                  </a:lnTo>
                  <a:lnTo>
                    <a:pt x="149" y="887"/>
                  </a:lnTo>
                  <a:lnTo>
                    <a:pt x="987" y="887"/>
                  </a:lnTo>
                  <a:lnTo>
                    <a:pt x="1017" y="883"/>
                  </a:lnTo>
                  <a:lnTo>
                    <a:pt x="1046" y="876"/>
                  </a:lnTo>
                  <a:lnTo>
                    <a:pt x="1071" y="861"/>
                  </a:lnTo>
                  <a:lnTo>
                    <a:pt x="1093" y="843"/>
                  </a:lnTo>
                  <a:lnTo>
                    <a:pt x="1111" y="821"/>
                  </a:lnTo>
                  <a:lnTo>
                    <a:pt x="1125" y="796"/>
                  </a:lnTo>
                  <a:lnTo>
                    <a:pt x="1133" y="767"/>
                  </a:lnTo>
                  <a:lnTo>
                    <a:pt x="1136" y="738"/>
                  </a:lnTo>
                  <a:lnTo>
                    <a:pt x="1136" y="149"/>
                  </a:lnTo>
                  <a:lnTo>
                    <a:pt x="1133" y="120"/>
                  </a:lnTo>
                  <a:lnTo>
                    <a:pt x="1125" y="91"/>
                  </a:lnTo>
                  <a:lnTo>
                    <a:pt x="1111" y="66"/>
                  </a:lnTo>
                  <a:lnTo>
                    <a:pt x="1093" y="44"/>
                  </a:lnTo>
                  <a:lnTo>
                    <a:pt x="1071" y="26"/>
                  </a:lnTo>
                  <a:lnTo>
                    <a:pt x="1046" y="11"/>
                  </a:lnTo>
                  <a:lnTo>
                    <a:pt x="1017" y="4"/>
                  </a:lnTo>
                  <a:lnTo>
                    <a:pt x="987" y="0"/>
                  </a:lnTo>
                  <a:lnTo>
                    <a:pt x="149" y="0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36"/>
            <p:cNvSpPr>
              <a:spLocks noChangeArrowheads="1"/>
            </p:cNvSpPr>
            <p:nvPr/>
          </p:nvSpPr>
          <p:spPr bwMode="auto">
            <a:xfrm>
              <a:off x="3145" y="1644"/>
              <a:ext cx="371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1" name="Rectangle 37"/>
            <p:cNvSpPr>
              <a:spLocks noChangeArrowheads="1"/>
            </p:cNvSpPr>
            <p:nvPr/>
          </p:nvSpPr>
          <p:spPr bwMode="auto">
            <a:xfrm>
              <a:off x="3182" y="1666"/>
              <a:ext cx="22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fi-FI" altLang="fi-FI" sz="19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1900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39"/>
            <p:cNvSpPr>
              <a:spLocks noChangeArrowheads="1"/>
            </p:cNvSpPr>
            <p:nvPr/>
          </p:nvSpPr>
          <p:spPr bwMode="auto">
            <a:xfrm>
              <a:off x="4816" y="1688"/>
              <a:ext cx="200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4" name="Line 40"/>
            <p:cNvSpPr>
              <a:spLocks noChangeShapeType="1"/>
            </p:cNvSpPr>
            <p:nvPr/>
          </p:nvSpPr>
          <p:spPr bwMode="auto">
            <a:xfrm>
              <a:off x="4838" y="1688"/>
              <a:ext cx="167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>
              <a:off x="4889" y="1724"/>
              <a:ext cx="5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42"/>
            <p:cNvSpPr>
              <a:spLocks noChangeShapeType="1"/>
            </p:cNvSpPr>
            <p:nvPr/>
          </p:nvSpPr>
          <p:spPr bwMode="auto">
            <a:xfrm>
              <a:off x="4838" y="1757"/>
              <a:ext cx="167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43"/>
            <p:cNvSpPr>
              <a:spLocks noChangeShapeType="1"/>
            </p:cNvSpPr>
            <p:nvPr/>
          </p:nvSpPr>
          <p:spPr bwMode="auto">
            <a:xfrm>
              <a:off x="4889" y="1789"/>
              <a:ext cx="5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5030" y="1604"/>
              <a:ext cx="30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9" name="Rectangle 45"/>
            <p:cNvSpPr>
              <a:spLocks noChangeArrowheads="1"/>
            </p:cNvSpPr>
            <p:nvPr/>
          </p:nvSpPr>
          <p:spPr bwMode="auto">
            <a:xfrm>
              <a:off x="5067" y="162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3538" y="1550"/>
              <a:ext cx="603" cy="3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1" name="Line 47"/>
            <p:cNvSpPr>
              <a:spLocks noChangeShapeType="1"/>
            </p:cNvSpPr>
            <p:nvPr/>
          </p:nvSpPr>
          <p:spPr bwMode="auto">
            <a:xfrm>
              <a:off x="3476" y="1550"/>
              <a:ext cx="654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48"/>
            <p:cNvSpPr>
              <a:spLocks noChangeShapeType="1"/>
            </p:cNvSpPr>
            <p:nvPr/>
          </p:nvSpPr>
          <p:spPr bwMode="auto">
            <a:xfrm>
              <a:off x="3476" y="1942"/>
              <a:ext cx="654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49"/>
            <p:cNvSpPr>
              <a:spLocks noChangeShapeType="1"/>
            </p:cNvSpPr>
            <p:nvPr/>
          </p:nvSpPr>
          <p:spPr bwMode="auto">
            <a:xfrm>
              <a:off x="4057" y="1735"/>
              <a:ext cx="142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50"/>
            <p:cNvSpPr>
              <a:spLocks noChangeShapeType="1"/>
            </p:cNvSpPr>
            <p:nvPr/>
          </p:nvSpPr>
          <p:spPr bwMode="auto">
            <a:xfrm>
              <a:off x="4130" y="1550"/>
              <a:ext cx="0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51"/>
            <p:cNvSpPr>
              <a:spLocks noChangeShapeType="1"/>
            </p:cNvSpPr>
            <p:nvPr/>
          </p:nvSpPr>
          <p:spPr bwMode="auto">
            <a:xfrm>
              <a:off x="4057" y="1768"/>
              <a:ext cx="142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>
              <a:off x="4130" y="1768"/>
              <a:ext cx="0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53"/>
            <p:cNvSpPr>
              <a:spLocks noChangeShapeType="1"/>
            </p:cNvSpPr>
            <p:nvPr/>
          </p:nvSpPr>
          <p:spPr bwMode="auto">
            <a:xfrm>
              <a:off x="3403" y="1735"/>
              <a:ext cx="14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54"/>
            <p:cNvSpPr>
              <a:spLocks noChangeShapeType="1"/>
            </p:cNvSpPr>
            <p:nvPr/>
          </p:nvSpPr>
          <p:spPr bwMode="auto">
            <a:xfrm>
              <a:off x="3476" y="1550"/>
              <a:ext cx="0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55"/>
            <p:cNvSpPr>
              <a:spLocks noChangeShapeType="1"/>
            </p:cNvSpPr>
            <p:nvPr/>
          </p:nvSpPr>
          <p:spPr bwMode="auto">
            <a:xfrm>
              <a:off x="3403" y="1768"/>
              <a:ext cx="14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56"/>
            <p:cNvSpPr>
              <a:spLocks noChangeShapeType="1"/>
            </p:cNvSpPr>
            <p:nvPr/>
          </p:nvSpPr>
          <p:spPr bwMode="auto">
            <a:xfrm>
              <a:off x="3476" y="1768"/>
              <a:ext cx="0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57"/>
            <p:cNvSpPr>
              <a:spLocks noChangeArrowheads="1"/>
            </p:cNvSpPr>
            <p:nvPr/>
          </p:nvSpPr>
          <p:spPr bwMode="auto">
            <a:xfrm>
              <a:off x="3763" y="1633"/>
              <a:ext cx="30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2" name="Rectangle 58"/>
            <p:cNvSpPr>
              <a:spLocks noChangeArrowheads="1"/>
            </p:cNvSpPr>
            <p:nvPr/>
          </p:nvSpPr>
          <p:spPr bwMode="auto">
            <a:xfrm>
              <a:off x="3799" y="1655"/>
              <a:ext cx="22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fi-FI" altLang="fi-FI" sz="19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1900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2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Sarjaankytketyt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kapasitanssit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28180"/>
              </p:ext>
            </p:extLst>
          </p:nvPr>
        </p:nvGraphicFramePr>
        <p:xfrm>
          <a:off x="1814513" y="3287713"/>
          <a:ext cx="28971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2" name="Equation" r:id="rId6" imgW="1180800" imgH="317160" progId="Equation.DSMT4">
                  <p:embed/>
                </p:oleObj>
              </mc:Choice>
              <mc:Fallback>
                <p:oleObj name="Equation" r:id="rId6" imgW="1180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3287713"/>
                        <a:ext cx="28971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295424" y="2850157"/>
            <a:ext cx="6490319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Kaksi kapasitanssiltaan erilaista eristeainetta on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’päällekkäin’: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57488"/>
              </p:ext>
            </p:extLst>
          </p:nvPr>
        </p:nvGraphicFramePr>
        <p:xfrm>
          <a:off x="1887041" y="4123977"/>
          <a:ext cx="35226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Equation" r:id="rId8" imgW="1434960" imgH="317160" progId="Equation.DSMT4">
                  <p:embed/>
                </p:oleObj>
              </mc:Choice>
              <mc:Fallback>
                <p:oleObj name="Equation" r:id="rId8" imgW="1434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041" y="4123977"/>
                        <a:ext cx="35226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244326" y="1012825"/>
            <a:ext cx="4411663" cy="1728787"/>
            <a:chOff x="576" y="1115"/>
            <a:chExt cx="2779" cy="1089"/>
          </a:xfrm>
        </p:grpSpPr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1699" y="1115"/>
              <a:ext cx="1314" cy="10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2" name="Text Box 11"/>
            <p:cNvSpPr txBox="1">
              <a:spLocks noChangeArrowheads="1"/>
            </p:cNvSpPr>
            <p:nvPr/>
          </p:nvSpPr>
          <p:spPr bwMode="auto">
            <a:xfrm>
              <a:off x="590" y="1497"/>
              <a:ext cx="34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auto">
            <a:xfrm>
              <a:off x="959" y="1822"/>
              <a:ext cx="972" cy="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959" y="1568"/>
              <a:ext cx="972" cy="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5" name="AutoShape 14"/>
            <p:cNvSpPr>
              <a:spLocks noChangeArrowheads="1"/>
            </p:cNvSpPr>
            <p:nvPr/>
          </p:nvSpPr>
          <p:spPr bwMode="auto">
            <a:xfrm rot="16200000" flipH="1">
              <a:off x="1853" y="1306"/>
              <a:ext cx="594" cy="438"/>
            </a:xfrm>
            <a:prstGeom prst="parallelogram">
              <a:avLst>
                <a:gd name="adj" fmla="val 774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 flipV="1">
              <a:off x="959" y="1228"/>
              <a:ext cx="438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>
              <a:off x="1397" y="1228"/>
              <a:ext cx="9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AutoShape 17"/>
            <p:cNvSpPr>
              <a:spLocks noChangeArrowheads="1"/>
            </p:cNvSpPr>
            <p:nvPr/>
          </p:nvSpPr>
          <p:spPr bwMode="auto">
            <a:xfrm>
              <a:off x="1493" y="1256"/>
              <a:ext cx="822" cy="297"/>
            </a:xfrm>
            <a:prstGeom prst="parallelogram">
              <a:avLst>
                <a:gd name="adj" fmla="val 13377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1069" y="1497"/>
              <a:ext cx="64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008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GB" altLang="fi-FI" sz="2400" i="1" dirty="0">
                  <a:solidFill>
                    <a:srgbClr val="008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r1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1028" y="1780"/>
              <a:ext cx="64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GB" altLang="fi-FI" sz="2400" i="1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1329" y="1242"/>
              <a:ext cx="356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/>
                <a:t> </a:t>
              </a:r>
              <a:r>
                <a:rPr lang="en-GB" altLang="fi-FI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2890" y="1596"/>
              <a:ext cx="232" cy="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5" name="Line 22"/>
            <p:cNvSpPr>
              <a:spLocks noChangeShapeType="1"/>
            </p:cNvSpPr>
            <p:nvPr/>
          </p:nvSpPr>
          <p:spPr bwMode="auto">
            <a:xfrm>
              <a:off x="2917" y="1596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3"/>
            <p:cNvSpPr>
              <a:spLocks noChangeShapeType="1"/>
            </p:cNvSpPr>
            <p:nvPr/>
          </p:nvSpPr>
          <p:spPr bwMode="auto">
            <a:xfrm>
              <a:off x="2972" y="1638"/>
              <a:ext cx="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4"/>
            <p:cNvSpPr>
              <a:spLocks noChangeShapeType="1"/>
            </p:cNvSpPr>
            <p:nvPr/>
          </p:nvSpPr>
          <p:spPr bwMode="auto">
            <a:xfrm>
              <a:off x="2917" y="1681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5"/>
            <p:cNvSpPr>
              <a:spLocks noChangeShapeType="1"/>
            </p:cNvSpPr>
            <p:nvPr/>
          </p:nvSpPr>
          <p:spPr bwMode="auto">
            <a:xfrm>
              <a:off x="2972" y="1723"/>
              <a:ext cx="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26"/>
            <p:cNvSpPr txBox="1">
              <a:spLocks noChangeArrowheads="1"/>
            </p:cNvSpPr>
            <p:nvPr/>
          </p:nvSpPr>
          <p:spPr bwMode="auto">
            <a:xfrm>
              <a:off x="3136" y="1497"/>
              <a:ext cx="21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</a:p>
          </p:txBody>
        </p:sp>
        <p:sp>
          <p:nvSpPr>
            <p:cNvPr id="130" name="AutoShape 27"/>
            <p:cNvSpPr>
              <a:spLocks noChangeArrowheads="1"/>
            </p:cNvSpPr>
            <p:nvPr/>
          </p:nvSpPr>
          <p:spPr bwMode="auto">
            <a:xfrm rot="16200000" flipH="1">
              <a:off x="1853" y="1561"/>
              <a:ext cx="594" cy="438"/>
            </a:xfrm>
            <a:prstGeom prst="parallelogram">
              <a:avLst>
                <a:gd name="adj" fmla="val 774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31" name="Text Box 28"/>
            <p:cNvSpPr txBox="1">
              <a:spLocks noChangeArrowheads="1"/>
            </p:cNvSpPr>
            <p:nvPr/>
          </p:nvSpPr>
          <p:spPr bwMode="auto">
            <a:xfrm>
              <a:off x="576" y="1808"/>
              <a:ext cx="342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2" name="Group 32"/>
          <p:cNvGrpSpPr>
            <a:grpSpLocks noChangeAspect="1"/>
          </p:cNvGrpSpPr>
          <p:nvPr/>
        </p:nvGrpSpPr>
        <p:grpSpPr bwMode="auto">
          <a:xfrm>
            <a:off x="4840139" y="1073150"/>
            <a:ext cx="3017837" cy="1625600"/>
            <a:chOff x="3471" y="1153"/>
            <a:chExt cx="1901" cy="1024"/>
          </a:xfrm>
        </p:grpSpPr>
        <p:sp>
          <p:nvSpPr>
            <p:cNvPr id="13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3471" y="1153"/>
              <a:ext cx="1841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3"/>
            <p:cNvSpPr>
              <a:spLocks/>
            </p:cNvSpPr>
            <p:nvPr/>
          </p:nvSpPr>
          <p:spPr bwMode="auto">
            <a:xfrm>
              <a:off x="3899" y="1238"/>
              <a:ext cx="1109" cy="865"/>
            </a:xfrm>
            <a:custGeom>
              <a:avLst/>
              <a:gdLst>
                <a:gd name="T0" fmla="*/ 146 w 1109"/>
                <a:gd name="T1" fmla="*/ 0 h 865"/>
                <a:gd name="T2" fmla="*/ 117 w 1109"/>
                <a:gd name="T3" fmla="*/ 4 h 865"/>
                <a:gd name="T4" fmla="*/ 89 w 1109"/>
                <a:gd name="T5" fmla="*/ 11 h 865"/>
                <a:gd name="T6" fmla="*/ 64 w 1109"/>
                <a:gd name="T7" fmla="*/ 25 h 865"/>
                <a:gd name="T8" fmla="*/ 43 w 1109"/>
                <a:gd name="T9" fmla="*/ 43 h 865"/>
                <a:gd name="T10" fmla="*/ 25 w 1109"/>
                <a:gd name="T11" fmla="*/ 64 h 865"/>
                <a:gd name="T12" fmla="*/ 11 w 1109"/>
                <a:gd name="T13" fmla="*/ 89 h 865"/>
                <a:gd name="T14" fmla="*/ 4 w 1109"/>
                <a:gd name="T15" fmla="*/ 117 h 865"/>
                <a:gd name="T16" fmla="*/ 0 w 1109"/>
                <a:gd name="T17" fmla="*/ 145 h 865"/>
                <a:gd name="T18" fmla="*/ 0 w 1109"/>
                <a:gd name="T19" fmla="*/ 719 h 865"/>
                <a:gd name="T20" fmla="*/ 4 w 1109"/>
                <a:gd name="T21" fmla="*/ 748 h 865"/>
                <a:gd name="T22" fmla="*/ 11 w 1109"/>
                <a:gd name="T23" fmla="*/ 776 h 865"/>
                <a:gd name="T24" fmla="*/ 25 w 1109"/>
                <a:gd name="T25" fmla="*/ 801 h 865"/>
                <a:gd name="T26" fmla="*/ 43 w 1109"/>
                <a:gd name="T27" fmla="*/ 822 h 865"/>
                <a:gd name="T28" fmla="*/ 64 w 1109"/>
                <a:gd name="T29" fmla="*/ 840 h 865"/>
                <a:gd name="T30" fmla="*/ 89 w 1109"/>
                <a:gd name="T31" fmla="*/ 854 h 865"/>
                <a:gd name="T32" fmla="*/ 117 w 1109"/>
                <a:gd name="T33" fmla="*/ 861 h 865"/>
                <a:gd name="T34" fmla="*/ 146 w 1109"/>
                <a:gd name="T35" fmla="*/ 865 h 865"/>
                <a:gd name="T36" fmla="*/ 963 w 1109"/>
                <a:gd name="T37" fmla="*/ 865 h 865"/>
                <a:gd name="T38" fmla="*/ 992 w 1109"/>
                <a:gd name="T39" fmla="*/ 861 h 865"/>
                <a:gd name="T40" fmla="*/ 1020 w 1109"/>
                <a:gd name="T41" fmla="*/ 854 h 865"/>
                <a:gd name="T42" fmla="*/ 1045 w 1109"/>
                <a:gd name="T43" fmla="*/ 840 h 865"/>
                <a:gd name="T44" fmla="*/ 1066 w 1109"/>
                <a:gd name="T45" fmla="*/ 822 h 865"/>
                <a:gd name="T46" fmla="*/ 1084 w 1109"/>
                <a:gd name="T47" fmla="*/ 801 h 865"/>
                <a:gd name="T48" fmla="*/ 1098 w 1109"/>
                <a:gd name="T49" fmla="*/ 776 h 865"/>
                <a:gd name="T50" fmla="*/ 1105 w 1109"/>
                <a:gd name="T51" fmla="*/ 748 h 865"/>
                <a:gd name="T52" fmla="*/ 1109 w 1109"/>
                <a:gd name="T53" fmla="*/ 719 h 865"/>
                <a:gd name="T54" fmla="*/ 1109 w 1109"/>
                <a:gd name="T55" fmla="*/ 145 h 865"/>
                <a:gd name="T56" fmla="*/ 1105 w 1109"/>
                <a:gd name="T57" fmla="*/ 117 h 865"/>
                <a:gd name="T58" fmla="*/ 1098 w 1109"/>
                <a:gd name="T59" fmla="*/ 89 h 865"/>
                <a:gd name="T60" fmla="*/ 1084 w 1109"/>
                <a:gd name="T61" fmla="*/ 64 h 865"/>
                <a:gd name="T62" fmla="*/ 1066 w 1109"/>
                <a:gd name="T63" fmla="*/ 43 h 865"/>
                <a:gd name="T64" fmla="*/ 1045 w 1109"/>
                <a:gd name="T65" fmla="*/ 25 h 865"/>
                <a:gd name="T66" fmla="*/ 1020 w 1109"/>
                <a:gd name="T67" fmla="*/ 11 h 865"/>
                <a:gd name="T68" fmla="*/ 992 w 1109"/>
                <a:gd name="T69" fmla="*/ 4 h 865"/>
                <a:gd name="T70" fmla="*/ 963 w 1109"/>
                <a:gd name="T71" fmla="*/ 0 h 865"/>
                <a:gd name="T72" fmla="*/ 146 w 1109"/>
                <a:gd name="T73" fmla="*/ 0 h 8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09" h="865">
                  <a:moveTo>
                    <a:pt x="146" y="0"/>
                  </a:moveTo>
                  <a:lnTo>
                    <a:pt x="117" y="4"/>
                  </a:lnTo>
                  <a:lnTo>
                    <a:pt x="89" y="11"/>
                  </a:lnTo>
                  <a:lnTo>
                    <a:pt x="64" y="25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1" y="89"/>
                  </a:lnTo>
                  <a:lnTo>
                    <a:pt x="4" y="117"/>
                  </a:lnTo>
                  <a:lnTo>
                    <a:pt x="0" y="145"/>
                  </a:lnTo>
                  <a:lnTo>
                    <a:pt x="0" y="719"/>
                  </a:lnTo>
                  <a:lnTo>
                    <a:pt x="4" y="748"/>
                  </a:lnTo>
                  <a:lnTo>
                    <a:pt x="11" y="776"/>
                  </a:lnTo>
                  <a:lnTo>
                    <a:pt x="25" y="801"/>
                  </a:lnTo>
                  <a:lnTo>
                    <a:pt x="43" y="822"/>
                  </a:lnTo>
                  <a:lnTo>
                    <a:pt x="64" y="840"/>
                  </a:lnTo>
                  <a:lnTo>
                    <a:pt x="89" y="854"/>
                  </a:lnTo>
                  <a:lnTo>
                    <a:pt x="117" y="861"/>
                  </a:lnTo>
                  <a:lnTo>
                    <a:pt x="146" y="865"/>
                  </a:lnTo>
                  <a:lnTo>
                    <a:pt x="963" y="865"/>
                  </a:lnTo>
                  <a:lnTo>
                    <a:pt x="992" y="861"/>
                  </a:lnTo>
                  <a:lnTo>
                    <a:pt x="1020" y="854"/>
                  </a:lnTo>
                  <a:lnTo>
                    <a:pt x="1045" y="840"/>
                  </a:lnTo>
                  <a:lnTo>
                    <a:pt x="1066" y="822"/>
                  </a:lnTo>
                  <a:lnTo>
                    <a:pt x="1084" y="801"/>
                  </a:lnTo>
                  <a:lnTo>
                    <a:pt x="1098" y="776"/>
                  </a:lnTo>
                  <a:lnTo>
                    <a:pt x="1105" y="748"/>
                  </a:lnTo>
                  <a:lnTo>
                    <a:pt x="1109" y="719"/>
                  </a:lnTo>
                  <a:lnTo>
                    <a:pt x="1109" y="145"/>
                  </a:lnTo>
                  <a:lnTo>
                    <a:pt x="1105" y="117"/>
                  </a:lnTo>
                  <a:lnTo>
                    <a:pt x="1098" y="89"/>
                  </a:lnTo>
                  <a:lnTo>
                    <a:pt x="1084" y="64"/>
                  </a:lnTo>
                  <a:lnTo>
                    <a:pt x="1066" y="43"/>
                  </a:lnTo>
                  <a:lnTo>
                    <a:pt x="1045" y="25"/>
                  </a:lnTo>
                  <a:lnTo>
                    <a:pt x="1020" y="11"/>
                  </a:lnTo>
                  <a:lnTo>
                    <a:pt x="992" y="4"/>
                  </a:lnTo>
                  <a:lnTo>
                    <a:pt x="963" y="0"/>
                  </a:lnTo>
                  <a:lnTo>
                    <a:pt x="146" y="0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34"/>
            <p:cNvSpPr>
              <a:spLocks noChangeArrowheads="1"/>
            </p:cNvSpPr>
            <p:nvPr/>
          </p:nvSpPr>
          <p:spPr bwMode="auto">
            <a:xfrm>
              <a:off x="4905" y="1621"/>
              <a:ext cx="195" cy="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36" name="Line 35"/>
            <p:cNvSpPr>
              <a:spLocks noChangeShapeType="1"/>
            </p:cNvSpPr>
            <p:nvPr/>
          </p:nvSpPr>
          <p:spPr bwMode="auto">
            <a:xfrm>
              <a:off x="4926" y="1621"/>
              <a:ext cx="163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36"/>
            <p:cNvSpPr>
              <a:spLocks noChangeShapeType="1"/>
            </p:cNvSpPr>
            <p:nvPr/>
          </p:nvSpPr>
          <p:spPr bwMode="auto">
            <a:xfrm>
              <a:off x="4976" y="1656"/>
              <a:ext cx="5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37"/>
            <p:cNvSpPr>
              <a:spLocks noChangeShapeType="1"/>
            </p:cNvSpPr>
            <p:nvPr/>
          </p:nvSpPr>
          <p:spPr bwMode="auto">
            <a:xfrm>
              <a:off x="4926" y="1688"/>
              <a:ext cx="163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38"/>
            <p:cNvSpPr>
              <a:spLocks noChangeShapeType="1"/>
            </p:cNvSpPr>
            <p:nvPr/>
          </p:nvSpPr>
          <p:spPr bwMode="auto">
            <a:xfrm>
              <a:off x="4976" y="1720"/>
              <a:ext cx="5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39"/>
            <p:cNvSpPr>
              <a:spLocks noChangeArrowheads="1"/>
            </p:cNvSpPr>
            <p:nvPr/>
          </p:nvSpPr>
          <p:spPr bwMode="auto">
            <a:xfrm>
              <a:off x="5114" y="1539"/>
              <a:ext cx="258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41" name="Rectangle 40"/>
            <p:cNvSpPr>
              <a:spLocks noChangeArrowheads="1"/>
            </p:cNvSpPr>
            <p:nvPr/>
          </p:nvSpPr>
          <p:spPr bwMode="auto">
            <a:xfrm>
              <a:off x="5149" y="156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Rectangle 41"/>
            <p:cNvSpPr>
              <a:spLocks noChangeArrowheads="1"/>
            </p:cNvSpPr>
            <p:nvPr/>
          </p:nvSpPr>
          <p:spPr bwMode="auto">
            <a:xfrm>
              <a:off x="3659" y="1486"/>
              <a:ext cx="587" cy="3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43" name="Line 42"/>
            <p:cNvSpPr>
              <a:spLocks noChangeShapeType="1"/>
            </p:cNvSpPr>
            <p:nvPr/>
          </p:nvSpPr>
          <p:spPr bwMode="auto">
            <a:xfrm>
              <a:off x="3829" y="1486"/>
              <a:ext cx="13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43"/>
            <p:cNvSpPr>
              <a:spLocks noChangeShapeType="1"/>
            </p:cNvSpPr>
            <p:nvPr/>
          </p:nvSpPr>
          <p:spPr bwMode="auto">
            <a:xfrm>
              <a:off x="3829" y="1518"/>
              <a:ext cx="13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44"/>
            <p:cNvSpPr>
              <a:spLocks noChangeShapeType="1"/>
            </p:cNvSpPr>
            <p:nvPr/>
          </p:nvSpPr>
          <p:spPr bwMode="auto">
            <a:xfrm>
              <a:off x="3899" y="1518"/>
              <a:ext cx="0" cy="31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>
              <a:off x="3829" y="1833"/>
              <a:ext cx="13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>
              <a:off x="3829" y="1869"/>
              <a:ext cx="138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47"/>
            <p:cNvSpPr>
              <a:spLocks noChangeArrowheads="1"/>
            </p:cNvSpPr>
            <p:nvPr/>
          </p:nvSpPr>
          <p:spPr bwMode="auto">
            <a:xfrm>
              <a:off x="3506" y="1720"/>
              <a:ext cx="3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49" name="Rectangle 48"/>
            <p:cNvSpPr>
              <a:spLocks noChangeArrowheads="1"/>
            </p:cNvSpPr>
            <p:nvPr/>
          </p:nvSpPr>
          <p:spPr bwMode="auto">
            <a:xfrm>
              <a:off x="3542" y="1741"/>
              <a:ext cx="2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fi-FI" altLang="fi-FI" sz="19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1900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Rectangle 50"/>
            <p:cNvSpPr>
              <a:spLocks noChangeArrowheads="1"/>
            </p:cNvSpPr>
            <p:nvPr/>
          </p:nvSpPr>
          <p:spPr bwMode="auto">
            <a:xfrm>
              <a:off x="3517" y="1387"/>
              <a:ext cx="36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52" name="Rectangle 51"/>
            <p:cNvSpPr>
              <a:spLocks noChangeArrowheads="1"/>
            </p:cNvSpPr>
            <p:nvPr/>
          </p:nvSpPr>
          <p:spPr bwMode="auto">
            <a:xfrm>
              <a:off x="3552" y="1408"/>
              <a:ext cx="2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0858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4287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1771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228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686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143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600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fi-FI" altLang="fi-FI" sz="19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1900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64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Sähkökenttään varastoitunut energia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248784"/>
              </p:ext>
            </p:extLst>
          </p:nvPr>
        </p:nvGraphicFramePr>
        <p:xfrm>
          <a:off x="873200" y="1877516"/>
          <a:ext cx="20589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5" name="Equation" r:id="rId6" imgW="838080" imgH="317160" progId="Equation.DSMT4">
                  <p:embed/>
                </p:oleObj>
              </mc:Choice>
              <mc:Fallback>
                <p:oleObj name="Equation" r:id="rId6" imgW="838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00" y="1877516"/>
                        <a:ext cx="20589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513160" y="1157436"/>
            <a:ext cx="616487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Sähkökenttään varastoitunut energia (integrointi johteiden välisessä tilavuudessa, hajavuota ei huomioida):</a:t>
            </a:r>
          </a:p>
        </p:txBody>
      </p:sp>
      <p:graphicFrame>
        <p:nvGraphicFramePr>
          <p:cNvPr id="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598715"/>
              </p:ext>
            </p:extLst>
          </p:nvPr>
        </p:nvGraphicFramePr>
        <p:xfrm>
          <a:off x="2025328" y="2381572"/>
          <a:ext cx="23987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Equation" r:id="rId8" imgW="977760" imgH="317160" progId="Equation.DSMT4">
                  <p:embed/>
                </p:oleObj>
              </mc:Choice>
              <mc:Fallback>
                <p:oleObj name="Equation" r:id="rId8" imgW="977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328" y="2381572"/>
                        <a:ext cx="23987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17119"/>
              </p:ext>
            </p:extLst>
          </p:nvPr>
        </p:nvGraphicFramePr>
        <p:xfrm>
          <a:off x="4257179" y="2090613"/>
          <a:ext cx="11525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179" y="2090613"/>
                        <a:ext cx="11525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20489"/>
              </p:ext>
            </p:extLst>
          </p:nvPr>
        </p:nvGraphicFramePr>
        <p:xfrm>
          <a:off x="2494186" y="3749724"/>
          <a:ext cx="1403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8" name="Equation" r:id="rId12" imgW="571320" imgH="291960" progId="Equation.DSMT4">
                  <p:embed/>
                </p:oleObj>
              </mc:Choice>
              <mc:Fallback>
                <p:oleObj name="Equation" r:id="rId12" imgW="5713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186" y="3749724"/>
                        <a:ext cx="14033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41152" y="3383168"/>
            <a:ext cx="7315200" cy="10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Kapasitanssiin varastoitunut energia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(hajavuota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ei huomioida):</a:t>
            </a:r>
          </a:p>
        </p:txBody>
      </p:sp>
    </p:spTree>
    <p:extLst>
      <p:ext uri="{BB962C8B-B14F-4D97-AF65-F5344CB8AC3E}">
        <p14:creationId xmlns:p14="http://schemas.microsoft.com/office/powerpoint/2010/main" val="7108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utoUpdateAnimBg="0"/>
      <p:bldP spid="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Kapasitanssi ja eristeaineet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Levykondensaattori kytketty vakio jännitteeseen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968490"/>
              </p:ext>
            </p:extLst>
          </p:nvPr>
        </p:nvGraphicFramePr>
        <p:xfrm>
          <a:off x="3824288" y="1296988"/>
          <a:ext cx="14351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2" name="Equation" r:id="rId6" imgW="583920" imgH="291960" progId="Equation.DSMT4">
                  <p:embed/>
                </p:oleObj>
              </mc:Choice>
              <mc:Fallback>
                <p:oleObj name="Equation" r:id="rId6" imgW="583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296988"/>
                        <a:ext cx="14351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15969" y="1445468"/>
            <a:ext cx="29223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=&gt; Levyjen välissä vakio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41152" y="2738164"/>
            <a:ext cx="208664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Kun levyjen välissä olevan eristeen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permittiivisyys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i="1" dirty="0" err="1">
                <a:latin typeface="Symbol" pitchFamily="18" charset="2"/>
              </a:rPr>
              <a:t>e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dirty="0"/>
              <a:t>:</a:t>
            </a:r>
            <a:endParaRPr lang="fi-FI" altLang="fi-FI" sz="1800" b="1" dirty="0"/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47272"/>
              </p:ext>
            </p:extLst>
          </p:nvPr>
        </p:nvGraphicFramePr>
        <p:xfrm>
          <a:off x="741933" y="4021807"/>
          <a:ext cx="9953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Equation" r:id="rId8" imgW="406080" imgH="330120" progId="Equation.DSMT4">
                  <p:embed/>
                </p:oleObj>
              </mc:Choice>
              <mc:Fallback>
                <p:oleObj name="Equation" r:id="rId8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33" y="4021807"/>
                        <a:ext cx="99536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2518271" y="2425477"/>
            <a:ext cx="4619625" cy="2770187"/>
            <a:chOff x="2682" y="2293"/>
            <a:chExt cx="2910" cy="1745"/>
          </a:xfrm>
        </p:grpSpPr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5354" y="2704"/>
              <a:ext cx="23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3281" y="3590"/>
              <a:ext cx="1348" cy="73"/>
            </a:xfrm>
            <a:prstGeom prst="rect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2" y="3225"/>
              <a:ext cx="134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2698" y="3225"/>
              <a:ext cx="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2729" y="3252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2698" y="3280"/>
              <a:ext cx="1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2729" y="3307"/>
              <a:ext cx="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824" y="3161"/>
              <a:ext cx="23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</a:p>
          </p:txBody>
        </p:sp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 rot="16200000" flipH="1">
              <a:off x="4564" y="2998"/>
              <a:ext cx="730" cy="599"/>
            </a:xfrm>
            <a:prstGeom prst="parallelogram">
              <a:avLst>
                <a:gd name="adj" fmla="val 109677"/>
              </a:avLst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5228" y="2686"/>
              <a:ext cx="0" cy="26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4629" y="3344"/>
              <a:ext cx="0" cy="26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3281" y="3335"/>
              <a:ext cx="0" cy="27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3281" y="3261"/>
              <a:ext cx="1348" cy="74"/>
            </a:xfrm>
            <a:prstGeom prst="rect">
              <a:avLst/>
            </a:prstGeom>
            <a:gradFill rotWithShape="0">
              <a:gsLst>
                <a:gs pos="0">
                  <a:srgbClr val="000076"/>
                </a:gs>
                <a:gs pos="50000">
                  <a:srgbClr val="0000FF"/>
                </a:gs>
                <a:gs pos="100000">
                  <a:srgbClr val="0000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2" name="AutoShape 23"/>
            <p:cNvSpPr>
              <a:spLocks noChangeArrowheads="1"/>
            </p:cNvSpPr>
            <p:nvPr/>
          </p:nvSpPr>
          <p:spPr bwMode="auto">
            <a:xfrm rot="16200000" flipH="1">
              <a:off x="4563" y="2670"/>
              <a:ext cx="731" cy="599"/>
            </a:xfrm>
            <a:prstGeom prst="parallelogram">
              <a:avLst>
                <a:gd name="adj" fmla="val 109827"/>
              </a:avLst>
            </a:prstGeom>
            <a:gradFill rotWithShape="0">
              <a:gsLst>
                <a:gs pos="0">
                  <a:srgbClr val="000076"/>
                </a:gs>
                <a:gs pos="50000">
                  <a:srgbClr val="0000FF"/>
                </a:gs>
                <a:gs pos="100000">
                  <a:srgbClr val="0000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3880" y="2604"/>
              <a:ext cx="1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flipV="1">
              <a:off x="3281" y="2604"/>
              <a:ext cx="599" cy="6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flipV="1">
              <a:off x="3281" y="3335"/>
              <a:ext cx="237" cy="24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5268" y="2604"/>
              <a:ext cx="1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>
              <a:off x="5260" y="3006"/>
              <a:ext cx="1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5354" y="2622"/>
              <a:ext cx="0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0"/>
            <p:cNvSpPr>
              <a:spLocks noChangeArrowheads="1"/>
            </p:cNvSpPr>
            <p:nvPr/>
          </p:nvSpPr>
          <p:spPr bwMode="auto">
            <a:xfrm>
              <a:off x="4219" y="2905"/>
              <a:ext cx="63" cy="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2753" y="2293"/>
              <a:ext cx="1498" cy="932"/>
            </a:xfrm>
            <a:custGeom>
              <a:avLst/>
              <a:gdLst>
                <a:gd name="T0" fmla="*/ 734178 w 190"/>
                <a:gd name="T1" fmla="*/ 495093 h 102"/>
                <a:gd name="T2" fmla="*/ 726286 w 190"/>
                <a:gd name="T3" fmla="*/ 320434 h 102"/>
                <a:gd name="T4" fmla="*/ 699369 w 190"/>
                <a:gd name="T5" fmla="*/ 153369 h 102"/>
                <a:gd name="T6" fmla="*/ 641499 w 190"/>
                <a:gd name="T7" fmla="*/ 55692 h 102"/>
                <a:gd name="T8" fmla="*/ 463592 w 190"/>
                <a:gd name="T9" fmla="*/ 13697 h 102"/>
                <a:gd name="T10" fmla="*/ 305332 w 190"/>
                <a:gd name="T11" fmla="*/ 6844 h 102"/>
                <a:gd name="T12" fmla="*/ 173989 w 190"/>
                <a:gd name="T13" fmla="*/ 48839 h 102"/>
                <a:gd name="T14" fmla="*/ 69618 w 190"/>
                <a:gd name="T15" fmla="*/ 139590 h 102"/>
                <a:gd name="T16" fmla="*/ 23061 w 190"/>
                <a:gd name="T17" fmla="*/ 286033 h 102"/>
                <a:gd name="T18" fmla="*/ 3918 w 190"/>
                <a:gd name="T19" fmla="*/ 501937 h 102"/>
                <a:gd name="T20" fmla="*/ 0 w 190"/>
                <a:gd name="T21" fmla="*/ 71099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0" h="102">
                  <a:moveTo>
                    <a:pt x="190" y="71"/>
                  </a:moveTo>
                  <a:cubicBezTo>
                    <a:pt x="190" y="67"/>
                    <a:pt x="189" y="54"/>
                    <a:pt x="188" y="46"/>
                  </a:cubicBezTo>
                  <a:cubicBezTo>
                    <a:pt x="187" y="38"/>
                    <a:pt x="185" y="28"/>
                    <a:pt x="181" y="22"/>
                  </a:cubicBezTo>
                  <a:cubicBezTo>
                    <a:pt x="177" y="16"/>
                    <a:pt x="176" y="11"/>
                    <a:pt x="166" y="8"/>
                  </a:cubicBezTo>
                  <a:cubicBezTo>
                    <a:pt x="156" y="5"/>
                    <a:pt x="134" y="3"/>
                    <a:pt x="120" y="2"/>
                  </a:cubicBezTo>
                  <a:cubicBezTo>
                    <a:pt x="106" y="1"/>
                    <a:pt x="91" y="0"/>
                    <a:pt x="79" y="1"/>
                  </a:cubicBezTo>
                  <a:cubicBezTo>
                    <a:pt x="67" y="2"/>
                    <a:pt x="55" y="4"/>
                    <a:pt x="45" y="7"/>
                  </a:cubicBezTo>
                  <a:cubicBezTo>
                    <a:pt x="35" y="10"/>
                    <a:pt x="25" y="14"/>
                    <a:pt x="18" y="20"/>
                  </a:cubicBezTo>
                  <a:cubicBezTo>
                    <a:pt x="11" y="26"/>
                    <a:pt x="9" y="32"/>
                    <a:pt x="6" y="41"/>
                  </a:cubicBezTo>
                  <a:cubicBezTo>
                    <a:pt x="3" y="50"/>
                    <a:pt x="2" y="62"/>
                    <a:pt x="1" y="72"/>
                  </a:cubicBezTo>
                  <a:cubicBezTo>
                    <a:pt x="0" y="82"/>
                    <a:pt x="0" y="97"/>
                    <a:pt x="0" y="10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2753" y="3307"/>
              <a:ext cx="1458" cy="731"/>
            </a:xfrm>
            <a:custGeom>
              <a:avLst/>
              <a:gdLst>
                <a:gd name="T0" fmla="*/ 0 w 185"/>
                <a:gd name="T1" fmla="*/ 0 h 80"/>
                <a:gd name="T2" fmla="*/ 15652 w 185"/>
                <a:gd name="T3" fmla="*/ 188443 h 80"/>
                <a:gd name="T4" fmla="*/ 69503 w 185"/>
                <a:gd name="T5" fmla="*/ 383738 h 80"/>
                <a:gd name="T6" fmla="*/ 192858 w 185"/>
                <a:gd name="T7" fmla="*/ 529436 h 80"/>
                <a:gd name="T8" fmla="*/ 516889 w 185"/>
                <a:gd name="T9" fmla="*/ 550809 h 80"/>
                <a:gd name="T10" fmla="*/ 667204 w 185"/>
                <a:gd name="T11" fmla="*/ 488271 h 80"/>
                <a:gd name="T12" fmla="*/ 713726 w 185"/>
                <a:gd name="T13" fmla="*/ 271603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80">
                  <a:moveTo>
                    <a:pt x="0" y="0"/>
                  </a:moveTo>
                  <a:cubicBezTo>
                    <a:pt x="1" y="4"/>
                    <a:pt x="1" y="18"/>
                    <a:pt x="4" y="27"/>
                  </a:cubicBezTo>
                  <a:cubicBezTo>
                    <a:pt x="7" y="36"/>
                    <a:pt x="10" y="47"/>
                    <a:pt x="18" y="55"/>
                  </a:cubicBezTo>
                  <a:cubicBezTo>
                    <a:pt x="26" y="63"/>
                    <a:pt x="31" y="72"/>
                    <a:pt x="50" y="76"/>
                  </a:cubicBezTo>
                  <a:cubicBezTo>
                    <a:pt x="69" y="80"/>
                    <a:pt x="114" y="80"/>
                    <a:pt x="134" y="79"/>
                  </a:cubicBezTo>
                  <a:cubicBezTo>
                    <a:pt x="154" y="78"/>
                    <a:pt x="165" y="77"/>
                    <a:pt x="173" y="70"/>
                  </a:cubicBezTo>
                  <a:cubicBezTo>
                    <a:pt x="181" y="63"/>
                    <a:pt x="183" y="45"/>
                    <a:pt x="185" y="3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3719" y="3307"/>
              <a:ext cx="322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en-GB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graphicFrame>
        <p:nvGraphicFramePr>
          <p:cNvPr id="4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84463"/>
              </p:ext>
            </p:extLst>
          </p:nvPr>
        </p:nvGraphicFramePr>
        <p:xfrm>
          <a:off x="3871913" y="1811213"/>
          <a:ext cx="24018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4" name="Equation" r:id="rId10" imgW="977760" imgH="291960" progId="Equation.DSMT4">
                  <p:embed/>
                </p:oleObj>
              </mc:Choice>
              <mc:Fallback>
                <p:oleObj name="Equation" r:id="rId10" imgW="9777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1811213"/>
                        <a:ext cx="240188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897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1971</TotalTime>
  <Words>359</Words>
  <Application>Microsoft Office PowerPoint</Application>
  <PresentationFormat>Custom</PresentationFormat>
  <Paragraphs>108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yleispohja</vt:lpstr>
      <vt:lpstr>MathType 6.0 Equation</vt:lpstr>
      <vt:lpstr>SATE2180 Kenttäteorian perusteet Kapasitanssi ja eristeaineet Sähkötekniikka/MV </vt:lpstr>
      <vt:lpstr>Atomin polarisoituminen</vt:lpstr>
      <vt:lpstr>Sähköinen dipolimomentti p ja polarisaatio P eristeaineessa</vt:lpstr>
      <vt:lpstr>Polarisaatio P isotrooppisessa aineessa</vt:lpstr>
      <vt:lpstr>Kapasitanssi C</vt:lpstr>
      <vt:lpstr>Rinnankytketyt kapasitanssit</vt:lpstr>
      <vt:lpstr>Sarjaankytketyt kapasitanssit</vt:lpstr>
      <vt:lpstr>Sähkökenttään varastoitunut energia</vt:lpstr>
      <vt:lpstr>Levykondensaattori kytketty vakio jännitteeseen</vt:lpstr>
      <vt:lpstr>Levykondensaattorin levyillä vakio varaus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281</cp:revision>
  <cp:lastPrinted>2018-08-22T09:38:22Z</cp:lastPrinted>
  <dcterms:created xsi:type="dcterms:W3CDTF">2018-08-21T07:35:50Z</dcterms:created>
  <dcterms:modified xsi:type="dcterms:W3CDTF">2018-10-01T09:47:10Z</dcterms:modified>
</cp:coreProperties>
</file>