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13" r:id="rId2"/>
    <p:sldId id="261" r:id="rId3"/>
    <p:sldId id="404" r:id="rId4"/>
    <p:sldId id="405" r:id="rId5"/>
    <p:sldId id="407" r:id="rId6"/>
    <p:sldId id="406" r:id="rId7"/>
    <p:sldId id="408" r:id="rId8"/>
    <p:sldId id="409" r:id="rId9"/>
    <p:sldId id="410" r:id="rId10"/>
    <p:sldId id="411" r:id="rId11"/>
    <p:sldId id="302" r:id="rId12"/>
  </p:sldIdLst>
  <p:sldSz cx="7939088" cy="5483225"/>
  <p:notesSz cx="6669088" cy="9872663"/>
  <p:defaultTextStyle>
    <a:defPPr>
      <a:defRPr lang="en-US"/>
    </a:defPPr>
    <a:lvl1pPr marL="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2989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5978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38966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1955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64944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77933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90921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0391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6E29"/>
    <a:srgbClr val="FAA519"/>
    <a:srgbClr val="0000FF"/>
    <a:srgbClr val="F9C112"/>
    <a:srgbClr val="7A7C7F"/>
    <a:srgbClr val="595959"/>
    <a:srgbClr val="FFD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51" autoAdjust="0"/>
  </p:normalViewPr>
  <p:slideViewPr>
    <p:cSldViewPr>
      <p:cViewPr varScale="1">
        <p:scale>
          <a:sx n="141" d="100"/>
          <a:sy n="141" d="100"/>
        </p:scale>
        <p:origin x="-156" y="-102"/>
      </p:cViewPr>
      <p:guideLst>
        <p:guide orient="horz" pos="1727"/>
        <p:guide pos="25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01" d="100"/>
          <a:sy n="101" d="100"/>
        </p:scale>
        <p:origin x="-3576" y="-90"/>
      </p:cViewPr>
      <p:guideLst>
        <p:guide orient="horz" pos="3110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FF68E-8742-437C-A93A-788FD588D124}" type="datetimeFigureOut">
              <a:rPr lang="en-US" smtClean="0"/>
              <a:pPr/>
              <a:t>10/1/2018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3A837-0B4A-4E88-AB34-E750EED85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58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336A6-E37D-445A-ADA5-60070BD0B738}" type="datetimeFigureOut">
              <a:rPr lang="en-US" smtClean="0"/>
              <a:pPr/>
              <a:t>10/1/2018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739775"/>
            <a:ext cx="536098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BB183C-B623-4577-84E5-259D4799A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97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432" y="1703355"/>
            <a:ext cx="6748225" cy="11753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0863" y="3107161"/>
            <a:ext cx="5557362" cy="14012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2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38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1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64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7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90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0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Kapasitanssi ja eristeaineet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87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Kapasitanssi ja eristeaineet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41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55839" y="219585"/>
            <a:ext cx="1786295" cy="46785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955" y="219585"/>
            <a:ext cx="5226566" cy="46785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Kapasitanssi ja eristeaineet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552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Kapasitanssi ja eristeaineet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605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133" y="3523481"/>
            <a:ext cx="6748225" cy="1089029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133" y="2324025"/>
            <a:ext cx="6748225" cy="1199455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29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59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3896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195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6494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7793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9092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0391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Kapasitanssi ja eristeaineet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56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954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5703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1.10.2018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Kapasitanssi ja eristeaineet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53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27380"/>
            <a:ext cx="3507809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955" y="1738893"/>
            <a:ext cx="3507809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32949" y="1227380"/>
            <a:ext cx="3509187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32949" y="1738893"/>
            <a:ext cx="3509187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1.10.2018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Kapasitanssi ja eristeaineet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94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1.10.2018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Kapasitanssi ja eristeaineet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6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1.10.2018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Kapasitanssi ja eristeaineet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24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957" y="218313"/>
            <a:ext cx="2611905" cy="92910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3963" y="218315"/>
            <a:ext cx="4438171" cy="467978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957" y="1147418"/>
            <a:ext cx="2611905" cy="375067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1.10.2018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Kapasitanssi ja eristeaineet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1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117" y="3838258"/>
            <a:ext cx="4763453" cy="45312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6117" y="489936"/>
            <a:ext cx="4763453" cy="3289935"/>
          </a:xfrm>
        </p:spPr>
        <p:txBody>
          <a:bodyPr/>
          <a:lstStyle>
            <a:lvl1pPr marL="0" indent="0">
              <a:buNone/>
              <a:defRPr sz="2900"/>
            </a:lvl1pPr>
            <a:lvl2pPr marL="412989" indent="0">
              <a:buNone/>
              <a:defRPr sz="2500"/>
            </a:lvl2pPr>
            <a:lvl3pPr marL="825978" indent="0">
              <a:buNone/>
              <a:defRPr sz="2200"/>
            </a:lvl3pPr>
            <a:lvl4pPr marL="1238966" indent="0">
              <a:buNone/>
              <a:defRPr sz="1800"/>
            </a:lvl4pPr>
            <a:lvl5pPr marL="1651955" indent="0">
              <a:buNone/>
              <a:defRPr sz="1800"/>
            </a:lvl5pPr>
            <a:lvl6pPr marL="2064944" indent="0">
              <a:buNone/>
              <a:defRPr sz="1800"/>
            </a:lvl6pPr>
            <a:lvl7pPr marL="2477933" indent="0">
              <a:buNone/>
              <a:defRPr sz="1800"/>
            </a:lvl7pPr>
            <a:lvl8pPr marL="2890921" indent="0">
              <a:buNone/>
              <a:defRPr sz="1800"/>
            </a:lvl8pPr>
            <a:lvl9pPr marL="3303910" indent="0">
              <a:buNone/>
              <a:defRPr sz="18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6117" y="4291386"/>
            <a:ext cx="4763453" cy="64351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1.10.2018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Kapasitanssi ja eristeaineet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19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6955" y="219584"/>
            <a:ext cx="7145179" cy="913871"/>
          </a:xfrm>
          <a:prstGeom prst="rect">
            <a:avLst/>
          </a:prstGeom>
        </p:spPr>
        <p:txBody>
          <a:bodyPr vert="horz" lIns="82598" tIns="41299" rIns="82598" bIns="4129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79420"/>
            <a:ext cx="7145179" cy="3618675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9144" y="5117876"/>
            <a:ext cx="980302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1.10.2018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7256" y="5117876"/>
            <a:ext cx="3960440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Vaasan yliopisto | Sähkötekniikka | SATE2180 Kapasitanssi ja eristeaineet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97736" y="5117876"/>
            <a:ext cx="1852454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2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825978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9742" indent="-309742" algn="l" defTabSz="8259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71107" indent="-258118" algn="l" defTabSz="825978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032472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45461" indent="-206494" algn="l" defTabSz="825978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58449" indent="-206494" algn="l" defTabSz="825978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71438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4427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97416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10404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989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5978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8966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1955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4944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7933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90921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0391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2.wmf"/><Relationship Id="rId5" Type="http://schemas.microsoft.com/office/2007/relationships/hdphoto" Target="../media/hdphoto1.wdp"/><Relationship Id="rId10" Type="http://schemas.openxmlformats.org/officeDocument/2006/relationships/oleObject" Target="../embeddings/oleObject20.bin"/><Relationship Id="rId4" Type="http://schemas.openxmlformats.org/officeDocument/2006/relationships/image" Target="../media/image2.png"/><Relationship Id="rId9" Type="http://schemas.openxmlformats.org/officeDocument/2006/relationships/image" Target="../media/image21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microsoft.com/office/2007/relationships/hdphoto" Target="../media/hdphoto1.wdp"/><Relationship Id="rId10" Type="http://schemas.openxmlformats.org/officeDocument/2006/relationships/oleObject" Target="../embeddings/oleObject4.bin"/><Relationship Id="rId4" Type="http://schemas.openxmlformats.org/officeDocument/2006/relationships/image" Target="../media/image2.png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6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5.wmf"/><Relationship Id="rId5" Type="http://schemas.microsoft.com/office/2007/relationships/hdphoto" Target="../media/hdphoto1.wdp"/><Relationship Id="rId10" Type="http://schemas.openxmlformats.org/officeDocument/2006/relationships/oleObject" Target="../embeddings/oleObject13.bin"/><Relationship Id="rId4" Type="http://schemas.openxmlformats.org/officeDocument/2006/relationships/image" Target="../media/image2.png"/><Relationship Id="rId9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9.wmf"/><Relationship Id="rId5" Type="http://schemas.microsoft.com/office/2007/relationships/hdphoto" Target="../media/hdphoto1.wdp"/><Relationship Id="rId10" Type="http://schemas.openxmlformats.org/officeDocument/2006/relationships/oleObject" Target="../embeddings/oleObject17.bin"/><Relationship Id="rId4" Type="http://schemas.openxmlformats.org/officeDocument/2006/relationships/image" Target="../media/image2.png"/><Relationship Id="rId9" Type="http://schemas.openxmlformats.org/officeDocument/2006/relationships/image" Target="../media/image1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7820" y="5349768"/>
            <a:ext cx="7953139" cy="144016"/>
          </a:xfrm>
          <a:prstGeom prst="rect">
            <a:avLst/>
          </a:prstGeom>
          <a:solidFill>
            <a:srgbClr val="F9C1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8198" y="509364"/>
            <a:ext cx="7953138" cy="768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 descr="C:\Users\JTAPAN\Desktop\MUUT PROJEKTIT\UVA PREZI &amp; PP\LOGO_Ensisijainen FIN-ENG\Solid_White\Ensisijainen logo_fi-eng_solid_whi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37" y="509364"/>
            <a:ext cx="3016003" cy="768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9"/>
          <p:cNvSpPr>
            <a:spLocks noGrp="1" noChangeArrowheads="1"/>
          </p:cNvSpPr>
          <p:nvPr>
            <p:ph type="ctrTitle"/>
          </p:nvPr>
        </p:nvSpPr>
        <p:spPr>
          <a:xfrm>
            <a:off x="441145" y="1661492"/>
            <a:ext cx="7056785" cy="3429000"/>
          </a:xfrm>
        </p:spPr>
        <p:txBody>
          <a:bodyPr/>
          <a:lstStyle/>
          <a:p>
            <a:r>
              <a:rPr lang="fi-FI" sz="2400" dirty="0" smtClean="0"/>
              <a:t>SATE2180</a:t>
            </a:r>
            <a:r>
              <a:rPr lang="fi-FI" dirty="0"/>
              <a:t/>
            </a:r>
            <a:br>
              <a:rPr lang="fi-FI" dirty="0"/>
            </a:br>
            <a:r>
              <a:rPr lang="fi-FI" sz="3200" dirty="0" smtClean="0"/>
              <a:t>Kenttäteorian perusteet</a:t>
            </a:r>
            <a:r>
              <a:rPr lang="fi-FI" dirty="0"/>
              <a:t/>
            </a:r>
            <a:br>
              <a:rPr lang="fi-FI" dirty="0"/>
            </a:br>
            <a:r>
              <a:rPr lang="fi-FI" sz="2400" dirty="0" smtClean="0"/>
              <a:t>Kapasitanssi ja eristeaineet</a:t>
            </a:r>
            <a:r>
              <a:rPr lang="fi-FI" sz="2400" dirty="0"/>
              <a:t/>
            </a:r>
            <a:br>
              <a:rPr lang="fi-FI" sz="2400" dirty="0"/>
            </a:br>
            <a:r>
              <a:rPr lang="fi-FI" sz="2400" dirty="0" smtClean="0"/>
              <a:t>Sähkötekniikka/MV</a:t>
            </a:r>
            <a:r>
              <a:rPr lang="fi-FI" sz="2400" dirty="0"/>
              <a:t/>
            </a:r>
            <a:br>
              <a:rPr lang="fi-FI" sz="2400" dirty="0"/>
            </a:b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31587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Kapasitanssi ja eristeaineet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Levykondensaattorin levyillä vakio varaus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5516257"/>
              </p:ext>
            </p:extLst>
          </p:nvPr>
        </p:nvGraphicFramePr>
        <p:xfrm>
          <a:off x="1624633" y="2093540"/>
          <a:ext cx="112077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6" name="Equation" r:id="rId6" imgW="457200" imgH="291960" progId="Equation.DSMT4">
                  <p:embed/>
                </p:oleObj>
              </mc:Choice>
              <mc:Fallback>
                <p:oleObj name="Equation" r:id="rId6" imgW="45720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4633" y="2093540"/>
                        <a:ext cx="1120775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Rectangle 5"/>
          <p:cNvSpPr>
            <a:spLocks noChangeArrowheads="1"/>
          </p:cNvSpPr>
          <p:nvPr/>
        </p:nvSpPr>
        <p:spPr bwMode="auto">
          <a:xfrm>
            <a:off x="602951" y="1560140"/>
            <a:ext cx="5457279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=&gt; Levyjen välissä vakio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46" name="Rectangle 7"/>
          <p:cNvSpPr>
            <a:spLocks noChangeArrowheads="1"/>
          </p:cNvSpPr>
          <p:nvPr/>
        </p:nvSpPr>
        <p:spPr bwMode="auto">
          <a:xfrm>
            <a:off x="631974" y="3029644"/>
            <a:ext cx="2473474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Kun levyjen välissä olevan eristeen </a:t>
            </a:r>
            <a:r>
              <a:rPr lang="fi-FI" altLang="fi-FI" sz="1800" dirty="0" err="1">
                <a:latin typeface="Arial" panose="020B0604020202020204" pitchFamily="34" charset="0"/>
                <a:cs typeface="Arial" panose="020B0604020202020204" pitchFamily="34" charset="0"/>
              </a:rPr>
              <a:t>permittiivisyys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i="1" dirty="0" err="1">
                <a:latin typeface="Symbol" pitchFamily="18" charset="2"/>
              </a:rPr>
              <a:t>e</a:t>
            </a:r>
            <a:r>
              <a:rPr lang="fi-FI" altLang="fi-FI" sz="18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fi-FI" altLang="fi-FI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902398"/>
              </p:ext>
            </p:extLst>
          </p:nvPr>
        </p:nvGraphicFramePr>
        <p:xfrm>
          <a:off x="1017216" y="3976935"/>
          <a:ext cx="1092200" cy="111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7" name="Equation" r:id="rId8" imgW="444240" imgH="457200" progId="Equation.DSMT4">
                  <p:embed/>
                </p:oleObj>
              </mc:Choice>
              <mc:Fallback>
                <p:oleObj name="Equation" r:id="rId8" imgW="4442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7216" y="3976935"/>
                        <a:ext cx="1092200" cy="1119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7424782"/>
              </p:ext>
            </p:extLst>
          </p:nvPr>
        </p:nvGraphicFramePr>
        <p:xfrm>
          <a:off x="2801888" y="2109341"/>
          <a:ext cx="2463800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8" name="Equation" r:id="rId10" imgW="1002960" imgH="317160" progId="Equation.DSMT4">
                  <p:embed/>
                </p:oleObj>
              </mc:Choice>
              <mc:Fallback>
                <p:oleObj name="Equation" r:id="rId10" imgW="100296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1888" y="2109341"/>
                        <a:ext cx="2463800" cy="776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9" name="Group 31"/>
          <p:cNvGrpSpPr>
            <a:grpSpLocks/>
          </p:cNvGrpSpPr>
          <p:nvPr/>
        </p:nvGrpSpPr>
        <p:grpSpPr bwMode="auto">
          <a:xfrm>
            <a:off x="2476476" y="3264941"/>
            <a:ext cx="4357687" cy="1795463"/>
            <a:chOff x="2847" y="2604"/>
            <a:chExt cx="2745" cy="1131"/>
          </a:xfrm>
        </p:grpSpPr>
        <p:sp>
          <p:nvSpPr>
            <p:cNvPr id="50" name="Text Box 12"/>
            <p:cNvSpPr txBox="1">
              <a:spLocks noChangeArrowheads="1"/>
            </p:cNvSpPr>
            <p:nvPr/>
          </p:nvSpPr>
          <p:spPr bwMode="auto">
            <a:xfrm>
              <a:off x="5354" y="2704"/>
              <a:ext cx="238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  <p:sp>
          <p:nvSpPr>
            <p:cNvPr id="51" name="Rectangle 13"/>
            <p:cNvSpPr>
              <a:spLocks noChangeArrowheads="1"/>
            </p:cNvSpPr>
            <p:nvPr/>
          </p:nvSpPr>
          <p:spPr bwMode="auto">
            <a:xfrm>
              <a:off x="3281" y="3590"/>
              <a:ext cx="1348" cy="73"/>
            </a:xfrm>
            <a:prstGeom prst="rect">
              <a:avLst/>
            </a:prstGeom>
            <a:gradFill rotWithShape="0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52" name="AutoShape 14"/>
            <p:cNvSpPr>
              <a:spLocks noChangeArrowheads="1"/>
            </p:cNvSpPr>
            <p:nvPr/>
          </p:nvSpPr>
          <p:spPr bwMode="auto">
            <a:xfrm rot="16200000" flipH="1">
              <a:off x="4564" y="2998"/>
              <a:ext cx="730" cy="599"/>
            </a:xfrm>
            <a:prstGeom prst="parallelogram">
              <a:avLst>
                <a:gd name="adj" fmla="val 109677"/>
              </a:avLst>
            </a:prstGeom>
            <a:gradFill rotWithShape="0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53" name="Line 15"/>
            <p:cNvSpPr>
              <a:spLocks noChangeShapeType="1"/>
            </p:cNvSpPr>
            <p:nvPr/>
          </p:nvSpPr>
          <p:spPr bwMode="auto">
            <a:xfrm>
              <a:off x="5228" y="2686"/>
              <a:ext cx="0" cy="265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Line 16"/>
            <p:cNvSpPr>
              <a:spLocks noChangeShapeType="1"/>
            </p:cNvSpPr>
            <p:nvPr/>
          </p:nvSpPr>
          <p:spPr bwMode="auto">
            <a:xfrm>
              <a:off x="4629" y="3344"/>
              <a:ext cx="0" cy="265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Line 17"/>
            <p:cNvSpPr>
              <a:spLocks noChangeShapeType="1"/>
            </p:cNvSpPr>
            <p:nvPr/>
          </p:nvSpPr>
          <p:spPr bwMode="auto">
            <a:xfrm>
              <a:off x="3281" y="3335"/>
              <a:ext cx="0" cy="274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18"/>
            <p:cNvSpPr>
              <a:spLocks noChangeArrowheads="1"/>
            </p:cNvSpPr>
            <p:nvPr/>
          </p:nvSpPr>
          <p:spPr bwMode="auto">
            <a:xfrm>
              <a:off x="3281" y="3261"/>
              <a:ext cx="1348" cy="74"/>
            </a:xfrm>
            <a:prstGeom prst="rect">
              <a:avLst/>
            </a:prstGeom>
            <a:gradFill rotWithShape="0">
              <a:gsLst>
                <a:gs pos="0">
                  <a:srgbClr val="000076"/>
                </a:gs>
                <a:gs pos="50000">
                  <a:srgbClr val="0000FF"/>
                </a:gs>
                <a:gs pos="100000">
                  <a:srgbClr val="000076"/>
                </a:gs>
              </a:gsLst>
              <a:lin ang="5400000" scaled="1"/>
            </a:gra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57" name="AutoShape 19"/>
            <p:cNvSpPr>
              <a:spLocks noChangeArrowheads="1"/>
            </p:cNvSpPr>
            <p:nvPr/>
          </p:nvSpPr>
          <p:spPr bwMode="auto">
            <a:xfrm rot="16200000" flipH="1">
              <a:off x="4563" y="2670"/>
              <a:ext cx="731" cy="599"/>
            </a:xfrm>
            <a:prstGeom prst="parallelogram">
              <a:avLst>
                <a:gd name="adj" fmla="val 109827"/>
              </a:avLst>
            </a:prstGeom>
            <a:gradFill rotWithShape="0">
              <a:gsLst>
                <a:gs pos="0">
                  <a:srgbClr val="000076"/>
                </a:gs>
                <a:gs pos="50000">
                  <a:srgbClr val="0000FF"/>
                </a:gs>
                <a:gs pos="100000">
                  <a:srgbClr val="000076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58" name="Line 20"/>
            <p:cNvSpPr>
              <a:spLocks noChangeShapeType="1"/>
            </p:cNvSpPr>
            <p:nvPr/>
          </p:nvSpPr>
          <p:spPr bwMode="auto">
            <a:xfrm>
              <a:off x="3880" y="2604"/>
              <a:ext cx="134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21"/>
            <p:cNvSpPr>
              <a:spLocks noChangeShapeType="1"/>
            </p:cNvSpPr>
            <p:nvPr/>
          </p:nvSpPr>
          <p:spPr bwMode="auto">
            <a:xfrm flipV="1">
              <a:off x="3281" y="2604"/>
              <a:ext cx="599" cy="6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22"/>
            <p:cNvSpPr>
              <a:spLocks noChangeShapeType="1"/>
            </p:cNvSpPr>
            <p:nvPr/>
          </p:nvSpPr>
          <p:spPr bwMode="auto">
            <a:xfrm flipV="1">
              <a:off x="3281" y="3335"/>
              <a:ext cx="237" cy="246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23"/>
            <p:cNvSpPr>
              <a:spLocks noChangeShapeType="1"/>
            </p:cNvSpPr>
            <p:nvPr/>
          </p:nvSpPr>
          <p:spPr bwMode="auto">
            <a:xfrm>
              <a:off x="5268" y="2604"/>
              <a:ext cx="181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Line 24"/>
            <p:cNvSpPr>
              <a:spLocks noChangeShapeType="1"/>
            </p:cNvSpPr>
            <p:nvPr/>
          </p:nvSpPr>
          <p:spPr bwMode="auto">
            <a:xfrm>
              <a:off x="5260" y="3006"/>
              <a:ext cx="181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Line 25"/>
            <p:cNvSpPr>
              <a:spLocks noChangeShapeType="1"/>
            </p:cNvSpPr>
            <p:nvPr/>
          </p:nvSpPr>
          <p:spPr bwMode="auto">
            <a:xfrm>
              <a:off x="5354" y="2622"/>
              <a:ext cx="0" cy="3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Text Box 27"/>
            <p:cNvSpPr txBox="1">
              <a:spLocks noChangeArrowheads="1"/>
            </p:cNvSpPr>
            <p:nvPr/>
          </p:nvSpPr>
          <p:spPr bwMode="auto">
            <a:xfrm>
              <a:off x="3719" y="3307"/>
              <a:ext cx="322" cy="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>
                  <a:solidFill>
                    <a:srgbClr val="FF0000"/>
                  </a:solidFill>
                  <a:latin typeface="Symbol" pitchFamily="18" charset="2"/>
                </a:rPr>
                <a:t>e</a:t>
              </a:r>
              <a:r>
                <a:rPr lang="en-GB" altLang="fi-FI" sz="2400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65" name="Rectangle 28"/>
            <p:cNvSpPr>
              <a:spLocks noChangeArrowheads="1"/>
            </p:cNvSpPr>
            <p:nvPr/>
          </p:nvSpPr>
          <p:spPr bwMode="auto">
            <a:xfrm>
              <a:off x="4084" y="2816"/>
              <a:ext cx="24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4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GB" altLang="fi-FI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Rectangle 29"/>
            <p:cNvSpPr>
              <a:spLocks noChangeArrowheads="1"/>
            </p:cNvSpPr>
            <p:nvPr/>
          </p:nvSpPr>
          <p:spPr bwMode="auto">
            <a:xfrm>
              <a:off x="2868" y="3117"/>
              <a:ext cx="5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4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r>
                <a:rPr lang="fi-FI" altLang="fi-FI" sz="2400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</a:t>
              </a:r>
              <a:endParaRPr lang="en-GB" altLang="fi-FI" sz="24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Rectangle 30"/>
            <p:cNvSpPr>
              <a:spLocks noChangeArrowheads="1"/>
            </p:cNvSpPr>
            <p:nvPr/>
          </p:nvSpPr>
          <p:spPr bwMode="auto">
            <a:xfrm>
              <a:off x="2847" y="3447"/>
              <a:ext cx="5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</a:t>
              </a:r>
              <a:endParaRPr lang="en-GB" altLang="fi-FI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3667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utoUpdateAnimBg="0"/>
      <p:bldP spid="4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JTAPAN\Desktop\MUUT PROJEKTIT\UVA PREZI &amp; PP\Ensisijainen logo_fi-eng_RGB_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704" y="2124444"/>
            <a:ext cx="4844091" cy="123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320480" cy="291931"/>
          </a:xfrm>
        </p:spPr>
        <p:txBody>
          <a:bodyPr/>
          <a:lstStyle/>
          <a:p>
            <a:r>
              <a:rPr lang="fi-FI" smtClean="0"/>
              <a:t>Vaasan yliopisto | Sähkötekniikka | SATE2180 Kapasitanssi ja eristeaineet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1.10.2018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1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Kapasitanssi ja eristeaineet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Atomin polarisoituminen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585168" y="2420044"/>
            <a:ext cx="5832648" cy="609600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=&gt; eristeaine polarisoituu sähkökentässä</a:t>
            </a:r>
            <a:endParaRPr lang="fi-FI" altLang="fi-FI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513160" y="1373460"/>
            <a:ext cx="5904656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Sähkövuon tiheys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on eristeaineessa suurempi kuin tyhjössä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(sähkökentän voimakkuuden </a:t>
            </a:r>
            <a:r>
              <a:rPr lang="fi-FI" altLang="fi-FI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:n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ollessa sama)</a:t>
            </a:r>
          </a:p>
        </p:txBody>
      </p:sp>
      <p:grpSp>
        <p:nvGrpSpPr>
          <p:cNvPr id="15" name="Group 39"/>
          <p:cNvGrpSpPr>
            <a:grpSpLocks/>
          </p:cNvGrpSpPr>
          <p:nvPr/>
        </p:nvGrpSpPr>
        <p:grpSpPr bwMode="auto">
          <a:xfrm>
            <a:off x="1753320" y="3722960"/>
            <a:ext cx="1079500" cy="1079500"/>
            <a:chOff x="1584" y="2584"/>
            <a:chExt cx="680" cy="680"/>
          </a:xfrm>
        </p:grpSpPr>
        <p:sp>
          <p:nvSpPr>
            <p:cNvPr id="16" name="Oval 21"/>
            <p:cNvSpPr>
              <a:spLocks noChangeArrowheads="1"/>
            </p:cNvSpPr>
            <p:nvPr/>
          </p:nvSpPr>
          <p:spPr bwMode="auto">
            <a:xfrm>
              <a:off x="1584" y="2584"/>
              <a:ext cx="680" cy="680"/>
            </a:xfrm>
            <a:prstGeom prst="ellips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7" name="Oval 22"/>
            <p:cNvSpPr>
              <a:spLocks noChangeArrowheads="1"/>
            </p:cNvSpPr>
            <p:nvPr/>
          </p:nvSpPr>
          <p:spPr bwMode="auto">
            <a:xfrm>
              <a:off x="1640" y="2632"/>
              <a:ext cx="567" cy="567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8" name="Text Box 23"/>
            <p:cNvSpPr txBox="1">
              <a:spLocks noChangeArrowheads="1"/>
            </p:cNvSpPr>
            <p:nvPr/>
          </p:nvSpPr>
          <p:spPr bwMode="auto">
            <a:xfrm>
              <a:off x="1784" y="2728"/>
              <a:ext cx="373" cy="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>
                  <a:solidFill>
                    <a:srgbClr val="0000FF"/>
                  </a:solidFill>
                </a:rPr>
                <a:t>+</a:t>
              </a:r>
            </a:p>
          </p:txBody>
        </p:sp>
        <p:sp>
          <p:nvSpPr>
            <p:cNvPr id="19" name="Line 36"/>
            <p:cNvSpPr>
              <a:spLocks noChangeShapeType="1"/>
            </p:cNvSpPr>
            <p:nvPr/>
          </p:nvSpPr>
          <p:spPr bwMode="auto">
            <a:xfrm>
              <a:off x="1880" y="2984"/>
              <a:ext cx="96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0" name="Group 41"/>
          <p:cNvGrpSpPr>
            <a:grpSpLocks/>
          </p:cNvGrpSpPr>
          <p:nvPr/>
        </p:nvGrpSpPr>
        <p:grpSpPr bwMode="auto">
          <a:xfrm>
            <a:off x="4417145" y="3602310"/>
            <a:ext cx="1908175" cy="1552575"/>
            <a:chOff x="3262" y="2508"/>
            <a:chExt cx="1202" cy="978"/>
          </a:xfrm>
        </p:grpSpPr>
        <p:sp>
          <p:nvSpPr>
            <p:cNvPr id="21" name="Line 25"/>
            <p:cNvSpPr>
              <a:spLocks noChangeShapeType="1"/>
            </p:cNvSpPr>
            <p:nvPr/>
          </p:nvSpPr>
          <p:spPr bwMode="auto">
            <a:xfrm flipV="1">
              <a:off x="3262" y="3309"/>
              <a:ext cx="914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26"/>
            <p:cNvSpPr txBox="1">
              <a:spLocks noChangeArrowheads="1"/>
            </p:cNvSpPr>
            <p:nvPr/>
          </p:nvSpPr>
          <p:spPr bwMode="auto">
            <a:xfrm>
              <a:off x="4159" y="3176"/>
              <a:ext cx="305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b="1" i="1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23" name="Oval 34"/>
            <p:cNvSpPr>
              <a:spLocks noChangeArrowheads="1"/>
            </p:cNvSpPr>
            <p:nvPr/>
          </p:nvSpPr>
          <p:spPr bwMode="auto">
            <a:xfrm>
              <a:off x="3316" y="2561"/>
              <a:ext cx="567" cy="567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24" name="Line 35"/>
            <p:cNvSpPr>
              <a:spLocks noChangeShapeType="1"/>
            </p:cNvSpPr>
            <p:nvPr/>
          </p:nvSpPr>
          <p:spPr bwMode="auto">
            <a:xfrm>
              <a:off x="3356" y="2848"/>
              <a:ext cx="96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Text Box 37"/>
            <p:cNvSpPr txBox="1">
              <a:spLocks noChangeArrowheads="1"/>
            </p:cNvSpPr>
            <p:nvPr/>
          </p:nvSpPr>
          <p:spPr bwMode="auto">
            <a:xfrm>
              <a:off x="4032" y="2723"/>
              <a:ext cx="373" cy="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>
                  <a:solidFill>
                    <a:srgbClr val="0000FF"/>
                  </a:solidFill>
                </a:rPr>
                <a:t>+</a:t>
              </a:r>
            </a:p>
          </p:txBody>
        </p:sp>
        <p:sp>
          <p:nvSpPr>
            <p:cNvPr id="26" name="Oval 38"/>
            <p:cNvSpPr>
              <a:spLocks noChangeArrowheads="1"/>
            </p:cNvSpPr>
            <p:nvPr/>
          </p:nvSpPr>
          <p:spPr bwMode="auto">
            <a:xfrm>
              <a:off x="3600" y="2508"/>
              <a:ext cx="680" cy="680"/>
            </a:xfrm>
            <a:prstGeom prst="ellips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</p:grpSp>
    </p:spTree>
    <p:extLst>
      <p:ext uri="{BB962C8B-B14F-4D97-AF65-F5344CB8AC3E}">
        <p14:creationId xmlns:p14="http://schemas.microsoft.com/office/powerpoint/2010/main" val="103306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autoUpdateAnimBg="0"/>
      <p:bldP spid="1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Kapasitanssi ja eristeaineet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Sähköinen </a:t>
            </a:r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dipolimomentti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ja polarisaatio </a:t>
            </a:r>
            <a:r>
              <a:rPr lang="fi-FI" altLang="fi-FI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eristeaineessa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513160" y="1920180"/>
            <a:ext cx="5544616" cy="533400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=&gt; Sähköinen </a:t>
            </a:r>
            <a:r>
              <a:rPr lang="fi-FI" altLang="fi-FI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dipolimomentti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fi-FI" altLang="fi-FI" sz="1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fi-FI" altLang="fi-FI" sz="18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513161" y="1373460"/>
            <a:ext cx="5760639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Positiivisen ja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negatiivisen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varausalueen  siirtyminen vastakkaisiin suuntiin</a:t>
            </a:r>
          </a:p>
        </p:txBody>
      </p:sp>
      <p:grpSp>
        <p:nvGrpSpPr>
          <p:cNvPr id="29" name="Group 24"/>
          <p:cNvGrpSpPr>
            <a:grpSpLocks/>
          </p:cNvGrpSpPr>
          <p:nvPr/>
        </p:nvGrpSpPr>
        <p:grpSpPr bwMode="auto">
          <a:xfrm>
            <a:off x="3060948" y="2309564"/>
            <a:ext cx="3644900" cy="1485900"/>
            <a:chOff x="1736" y="2721"/>
            <a:chExt cx="2296" cy="936"/>
          </a:xfrm>
        </p:grpSpPr>
        <p:sp>
          <p:nvSpPr>
            <p:cNvPr id="30" name="Line 9"/>
            <p:cNvSpPr>
              <a:spLocks noChangeShapeType="1"/>
            </p:cNvSpPr>
            <p:nvPr/>
          </p:nvSpPr>
          <p:spPr bwMode="auto">
            <a:xfrm flipV="1">
              <a:off x="1903" y="3429"/>
              <a:ext cx="1586" cy="0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Text Box 10"/>
            <p:cNvSpPr txBox="1">
              <a:spLocks noChangeArrowheads="1"/>
            </p:cNvSpPr>
            <p:nvPr/>
          </p:nvSpPr>
          <p:spPr bwMode="auto">
            <a:xfrm>
              <a:off x="3522" y="3284"/>
              <a:ext cx="334" cy="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b="1" i="1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32" name="Oval 14"/>
            <p:cNvSpPr>
              <a:spLocks noChangeArrowheads="1"/>
            </p:cNvSpPr>
            <p:nvPr/>
          </p:nvSpPr>
          <p:spPr bwMode="auto">
            <a:xfrm>
              <a:off x="1736" y="2818"/>
              <a:ext cx="317" cy="317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33" name="Line 15"/>
            <p:cNvSpPr>
              <a:spLocks noChangeShapeType="1"/>
            </p:cNvSpPr>
            <p:nvPr/>
          </p:nvSpPr>
          <p:spPr bwMode="auto">
            <a:xfrm>
              <a:off x="2112" y="3006"/>
              <a:ext cx="110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Text Box 16"/>
            <p:cNvSpPr txBox="1">
              <a:spLocks noChangeArrowheads="1"/>
            </p:cNvSpPr>
            <p:nvPr/>
          </p:nvSpPr>
          <p:spPr bwMode="auto">
            <a:xfrm>
              <a:off x="3698" y="2747"/>
              <a:ext cx="334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</a:t>
              </a:r>
            </a:p>
          </p:txBody>
        </p:sp>
        <p:sp>
          <p:nvSpPr>
            <p:cNvPr id="35" name="Text Box 17"/>
            <p:cNvSpPr txBox="1">
              <a:spLocks noChangeArrowheads="1"/>
            </p:cNvSpPr>
            <p:nvPr/>
          </p:nvSpPr>
          <p:spPr bwMode="auto">
            <a:xfrm>
              <a:off x="2467" y="2721"/>
              <a:ext cx="334" cy="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i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  <p:sp>
          <p:nvSpPr>
            <p:cNvPr id="36" name="Line 19"/>
            <p:cNvSpPr>
              <a:spLocks noChangeShapeType="1"/>
            </p:cNvSpPr>
            <p:nvPr/>
          </p:nvSpPr>
          <p:spPr bwMode="auto">
            <a:xfrm>
              <a:off x="1852" y="2982"/>
              <a:ext cx="79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37" name="Group 23"/>
            <p:cNvGrpSpPr>
              <a:grpSpLocks/>
            </p:cNvGrpSpPr>
            <p:nvPr/>
          </p:nvGrpSpPr>
          <p:grpSpPr bwMode="auto">
            <a:xfrm>
              <a:off x="3301" y="2818"/>
              <a:ext cx="317" cy="317"/>
              <a:chOff x="3635" y="3249"/>
              <a:chExt cx="317" cy="317"/>
            </a:xfrm>
          </p:grpSpPr>
          <p:sp>
            <p:nvSpPr>
              <p:cNvPr id="38" name="Oval 20"/>
              <p:cNvSpPr>
                <a:spLocks noChangeArrowheads="1"/>
              </p:cNvSpPr>
              <p:nvPr/>
            </p:nvSpPr>
            <p:spPr bwMode="auto">
              <a:xfrm>
                <a:off x="3635" y="3249"/>
                <a:ext cx="317" cy="317"/>
              </a:xfrm>
              <a:prstGeom prst="ellips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39" name="Line 21"/>
              <p:cNvSpPr>
                <a:spLocks noChangeShapeType="1"/>
              </p:cNvSpPr>
              <p:nvPr/>
            </p:nvSpPr>
            <p:spPr bwMode="auto">
              <a:xfrm>
                <a:off x="3751" y="3413"/>
                <a:ext cx="79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0" name="Line 22"/>
              <p:cNvSpPr>
                <a:spLocks noChangeShapeType="1"/>
              </p:cNvSpPr>
              <p:nvPr/>
            </p:nvSpPr>
            <p:spPr bwMode="auto">
              <a:xfrm rot="5400000" flipH="1">
                <a:off x="3751" y="3413"/>
                <a:ext cx="79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41" name="Rectangle 3"/>
          <p:cNvSpPr txBox="1">
            <a:spLocks noChangeArrowheads="1"/>
          </p:cNvSpPr>
          <p:nvPr/>
        </p:nvSpPr>
        <p:spPr>
          <a:xfrm>
            <a:off x="2601392" y="4037756"/>
            <a:ext cx="3095625" cy="432048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=&gt; Polarisaatio </a:t>
            </a:r>
            <a:r>
              <a:rPr lang="fi-FI" altLang="fi-FI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endParaRPr lang="fi-FI" altLang="fi-FI" sz="18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7"/>
          <p:cNvSpPr>
            <a:spLocks noChangeArrowheads="1"/>
          </p:cNvSpPr>
          <p:nvPr/>
        </p:nvSpPr>
        <p:spPr bwMode="auto">
          <a:xfrm>
            <a:off x="513160" y="3677716"/>
            <a:ext cx="6048672" cy="99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Polarisoituneella eristealueella </a:t>
            </a:r>
            <a:r>
              <a:rPr lang="fi-FI" altLang="fi-FI" sz="1800" dirty="0">
                <a:latin typeface="Symbol" pitchFamily="18" charset="2"/>
              </a:rPr>
              <a:t>D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kappaletta </a:t>
            </a:r>
            <a:r>
              <a:rPr lang="fi-FI" altLang="fi-FI" sz="1800" dirty="0" err="1">
                <a:latin typeface="Arial" panose="020B0604020202020204" pitchFamily="34" charset="0"/>
                <a:cs typeface="Arial" panose="020B0604020202020204" pitchFamily="34" charset="0"/>
              </a:rPr>
              <a:t>dipolimomentteja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endParaRPr lang="fi-FI" altLang="fi-FI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1560207"/>
              </p:ext>
            </p:extLst>
          </p:nvPr>
        </p:nvGraphicFramePr>
        <p:xfrm>
          <a:off x="2169344" y="4346351"/>
          <a:ext cx="254952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75" name="Equation" r:id="rId6" imgW="965160" imgH="291960" progId="Equation.DSMT4">
                  <p:embed/>
                </p:oleObj>
              </mc:Choice>
              <mc:Fallback>
                <p:oleObj name="Equation" r:id="rId6" imgW="965160" imgH="291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9344" y="4346351"/>
                        <a:ext cx="2549525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0365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uild="p" autoUpdateAnimBg="0"/>
      <p:bldP spid="28" grpId="0" autoUpdateAnimBg="0"/>
      <p:bldP spid="41" grpId="0" build="p" autoUpdateAnimBg="0"/>
      <p:bldP spid="4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Kapasitanssi ja eristeaineet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Polarisaatio </a:t>
            </a:r>
            <a:r>
              <a:rPr lang="fi-FI" altLang="fi-FI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isotrooppisessa aineessa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>
          <a:xfrm>
            <a:off x="441152" y="1157436"/>
            <a:ext cx="5904656" cy="609600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Makroskooppisella tasolla:</a:t>
            </a:r>
            <a:endParaRPr lang="fi-FI" altLang="fi-FI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7670105"/>
              </p:ext>
            </p:extLst>
          </p:nvPr>
        </p:nvGraphicFramePr>
        <p:xfrm>
          <a:off x="1089025" y="1662113"/>
          <a:ext cx="15113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67" name="Equation" r:id="rId6" imgW="571320" imgH="177480" progId="Equation.DSMT4">
                  <p:embed/>
                </p:oleObj>
              </mc:Choice>
              <mc:Fallback>
                <p:oleObj name="Equation" r:id="rId6" imgW="5713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9025" y="1662113"/>
                        <a:ext cx="151130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3033440" y="1679004"/>
            <a:ext cx="3608288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1400" dirty="0">
                <a:latin typeface="Arial" panose="020B0604020202020204" pitchFamily="34" charset="0"/>
                <a:cs typeface="Arial" panose="020B0604020202020204" pitchFamily="34" charset="0"/>
              </a:rPr>
              <a:t>:n ja </a:t>
            </a:r>
            <a:r>
              <a:rPr lang="fi-FI" altLang="fi-FI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sz="1400" dirty="0">
                <a:latin typeface="Arial" panose="020B0604020202020204" pitchFamily="34" charset="0"/>
                <a:cs typeface="Arial" panose="020B0604020202020204" pitchFamily="34" charset="0"/>
              </a:rPr>
              <a:t>:n suunnat voivat erota toisistaan (tietyt kristalliset eristeaineet).</a:t>
            </a:r>
          </a:p>
        </p:txBody>
      </p:sp>
      <p:sp>
        <p:nvSpPr>
          <p:cNvPr id="47" name="Rectangle 6"/>
          <p:cNvSpPr>
            <a:spLocks noChangeArrowheads="1"/>
          </p:cNvSpPr>
          <p:nvPr/>
        </p:nvSpPr>
        <p:spPr bwMode="auto">
          <a:xfrm>
            <a:off x="441152" y="2433439"/>
            <a:ext cx="6408712" cy="66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Isotrooppisilla, lineaarisilla materiaaleilla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ja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ovat samansuuntaiset kaikissa pisteissä:</a:t>
            </a:r>
            <a:endParaRPr lang="fi-FI" altLang="fi-FI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9169583"/>
              </p:ext>
            </p:extLst>
          </p:nvPr>
        </p:nvGraphicFramePr>
        <p:xfrm>
          <a:off x="1436688" y="3060700"/>
          <a:ext cx="4692650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68" name="Equation" r:id="rId8" imgW="2031840" imgH="330120" progId="Equation.DSMT4">
                  <p:embed/>
                </p:oleObj>
              </mc:Choice>
              <mc:Fallback>
                <p:oleObj name="Equation" r:id="rId8" imgW="2031840" imgH="3301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6688" y="3060700"/>
                        <a:ext cx="4692650" cy="760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868181"/>
              </p:ext>
            </p:extLst>
          </p:nvPr>
        </p:nvGraphicFramePr>
        <p:xfrm>
          <a:off x="1442715" y="3793082"/>
          <a:ext cx="5191125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69" name="Equation" r:id="rId10" imgW="2247840" imgH="355320" progId="Equation.DSMT4">
                  <p:embed/>
                </p:oleObj>
              </mc:Choice>
              <mc:Fallback>
                <p:oleObj name="Equation" r:id="rId10" imgW="2247840" imgH="35532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2715" y="3793082"/>
                        <a:ext cx="5191125" cy="820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9168104"/>
              </p:ext>
            </p:extLst>
          </p:nvPr>
        </p:nvGraphicFramePr>
        <p:xfrm>
          <a:off x="1401539" y="4469804"/>
          <a:ext cx="2640013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70" name="Equation" r:id="rId12" imgW="1143000" imgH="317160" progId="Equation.DSMT4">
                  <p:embed/>
                </p:oleObj>
              </mc:Choice>
              <mc:Fallback>
                <p:oleObj name="Equation" r:id="rId12" imgW="1143000" imgH="3171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1539" y="4469804"/>
                        <a:ext cx="2640013" cy="731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4440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 autoUpdateAnimBg="0"/>
      <p:bldP spid="43" grpId="0" autoUpdateAnimBg="0"/>
      <p:bldP spid="4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Kapasitanssi ja eristeaineet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Kapasitanssi </a:t>
            </a:r>
            <a:r>
              <a:rPr lang="fi-FI" i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657176" y="1196999"/>
            <a:ext cx="3718446" cy="1040557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Kahden johtavan alueen, joiden välissä on tyhjö tai eristeainetta, välillä on kapasitanssi:</a:t>
            </a:r>
            <a:endParaRPr lang="fi-FI" alt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6612234"/>
              </p:ext>
            </p:extLst>
          </p:nvPr>
        </p:nvGraphicFramePr>
        <p:xfrm>
          <a:off x="1446213" y="2430463"/>
          <a:ext cx="1376362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35" name="Equation" r:id="rId6" imgW="520560" imgH="291960" progId="Equation.DSMT4">
                  <p:embed/>
                </p:oleObj>
              </mc:Choice>
              <mc:Fallback>
                <p:oleObj name="Equation" r:id="rId6" imgW="52056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6213" y="2430463"/>
                        <a:ext cx="1376362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706910" y="3687054"/>
            <a:ext cx="2758578" cy="1286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Kapasitanssin suuruus riippuu vain järjestelmän geometriasta ja eristeen ominaisuuksista.</a:t>
            </a:r>
          </a:p>
        </p:txBody>
      </p:sp>
      <p:sp>
        <p:nvSpPr>
          <p:cNvPr id="18" name="Text Box 32"/>
          <p:cNvSpPr txBox="1">
            <a:spLocks noChangeArrowheads="1"/>
          </p:cNvSpPr>
          <p:nvPr/>
        </p:nvSpPr>
        <p:spPr bwMode="auto">
          <a:xfrm>
            <a:off x="4764559" y="2544787"/>
            <a:ext cx="276225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fi-FI" sz="1800"/>
              <a:t>+</a:t>
            </a:r>
          </a:p>
        </p:txBody>
      </p:sp>
      <p:grpSp>
        <p:nvGrpSpPr>
          <p:cNvPr id="19" name="Group 71"/>
          <p:cNvGrpSpPr>
            <a:grpSpLocks/>
          </p:cNvGrpSpPr>
          <p:nvPr/>
        </p:nvGrpSpPr>
        <p:grpSpPr bwMode="auto">
          <a:xfrm>
            <a:off x="4134322" y="3629049"/>
            <a:ext cx="2616200" cy="150813"/>
            <a:chOff x="3359" y="2726"/>
            <a:chExt cx="1648" cy="95"/>
          </a:xfrm>
        </p:grpSpPr>
        <p:grpSp>
          <p:nvGrpSpPr>
            <p:cNvPr id="20" name="Group 19"/>
            <p:cNvGrpSpPr>
              <a:grpSpLocks/>
            </p:cNvGrpSpPr>
            <p:nvPr/>
          </p:nvGrpSpPr>
          <p:grpSpPr bwMode="auto">
            <a:xfrm>
              <a:off x="3359" y="2726"/>
              <a:ext cx="1648" cy="95"/>
              <a:chOff x="437" y="481"/>
              <a:chExt cx="152" cy="9"/>
            </a:xfrm>
          </p:grpSpPr>
          <p:sp>
            <p:nvSpPr>
              <p:cNvPr id="36" name="Oval 20"/>
              <p:cNvSpPr>
                <a:spLocks noChangeArrowheads="1"/>
              </p:cNvSpPr>
              <p:nvPr/>
            </p:nvSpPr>
            <p:spPr bwMode="auto">
              <a:xfrm>
                <a:off x="579" y="481"/>
                <a:ext cx="10" cy="9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37" name="Oval 21"/>
              <p:cNvSpPr>
                <a:spLocks noChangeArrowheads="1"/>
              </p:cNvSpPr>
              <p:nvPr/>
            </p:nvSpPr>
            <p:spPr bwMode="auto">
              <a:xfrm>
                <a:off x="437" y="481"/>
                <a:ext cx="9" cy="9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38" name="Rectangle 22"/>
              <p:cNvSpPr>
                <a:spLocks noChangeArrowheads="1"/>
              </p:cNvSpPr>
              <p:nvPr/>
            </p:nvSpPr>
            <p:spPr bwMode="auto">
              <a:xfrm>
                <a:off x="442" y="481"/>
                <a:ext cx="143" cy="9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39" name="Line 23"/>
              <p:cNvSpPr>
                <a:spLocks noChangeShapeType="1"/>
              </p:cNvSpPr>
              <p:nvPr/>
            </p:nvSpPr>
            <p:spPr bwMode="auto">
              <a:xfrm>
                <a:off x="442" y="490"/>
                <a:ext cx="143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4"/>
              <p:cNvSpPr>
                <a:spLocks noChangeShapeType="1"/>
              </p:cNvSpPr>
              <p:nvPr/>
            </p:nvSpPr>
            <p:spPr bwMode="auto">
              <a:xfrm>
                <a:off x="442" y="481"/>
                <a:ext cx="143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4"/>
            <p:cNvSpPr>
              <a:spLocks noChangeShapeType="1"/>
            </p:cNvSpPr>
            <p:nvPr/>
          </p:nvSpPr>
          <p:spPr bwMode="auto">
            <a:xfrm>
              <a:off x="4046" y="2772"/>
              <a:ext cx="6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5"/>
            <p:cNvSpPr>
              <a:spLocks noChangeShapeType="1"/>
            </p:cNvSpPr>
            <p:nvPr/>
          </p:nvSpPr>
          <p:spPr bwMode="auto">
            <a:xfrm>
              <a:off x="3511" y="2772"/>
              <a:ext cx="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6"/>
            <p:cNvSpPr>
              <a:spLocks noChangeShapeType="1"/>
            </p:cNvSpPr>
            <p:nvPr/>
          </p:nvSpPr>
          <p:spPr bwMode="auto">
            <a:xfrm>
              <a:off x="4708" y="2770"/>
              <a:ext cx="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7"/>
            <p:cNvSpPr>
              <a:spLocks noChangeShapeType="1"/>
            </p:cNvSpPr>
            <p:nvPr/>
          </p:nvSpPr>
          <p:spPr bwMode="auto">
            <a:xfrm>
              <a:off x="3899" y="2772"/>
              <a:ext cx="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38"/>
            <p:cNvSpPr>
              <a:spLocks noChangeShapeType="1"/>
            </p:cNvSpPr>
            <p:nvPr/>
          </p:nvSpPr>
          <p:spPr bwMode="auto">
            <a:xfrm>
              <a:off x="3766" y="2772"/>
              <a:ext cx="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39"/>
            <p:cNvSpPr>
              <a:spLocks noChangeShapeType="1"/>
            </p:cNvSpPr>
            <p:nvPr/>
          </p:nvSpPr>
          <p:spPr bwMode="auto">
            <a:xfrm>
              <a:off x="4902" y="2770"/>
              <a:ext cx="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40"/>
            <p:cNvSpPr>
              <a:spLocks noChangeShapeType="1"/>
            </p:cNvSpPr>
            <p:nvPr/>
          </p:nvSpPr>
          <p:spPr bwMode="auto">
            <a:xfrm>
              <a:off x="4805" y="2768"/>
              <a:ext cx="6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41"/>
            <p:cNvSpPr>
              <a:spLocks noChangeShapeType="1"/>
            </p:cNvSpPr>
            <p:nvPr/>
          </p:nvSpPr>
          <p:spPr bwMode="auto">
            <a:xfrm>
              <a:off x="4189" y="2771"/>
              <a:ext cx="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42"/>
            <p:cNvSpPr>
              <a:spLocks noChangeShapeType="1"/>
            </p:cNvSpPr>
            <p:nvPr/>
          </p:nvSpPr>
          <p:spPr bwMode="auto">
            <a:xfrm>
              <a:off x="4451" y="2773"/>
              <a:ext cx="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43"/>
            <p:cNvSpPr>
              <a:spLocks noChangeShapeType="1"/>
            </p:cNvSpPr>
            <p:nvPr/>
          </p:nvSpPr>
          <p:spPr bwMode="auto">
            <a:xfrm>
              <a:off x="3392" y="2768"/>
              <a:ext cx="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44"/>
            <p:cNvSpPr>
              <a:spLocks noChangeShapeType="1"/>
            </p:cNvSpPr>
            <p:nvPr/>
          </p:nvSpPr>
          <p:spPr bwMode="auto">
            <a:xfrm>
              <a:off x="4328" y="2772"/>
              <a:ext cx="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49"/>
            <p:cNvSpPr>
              <a:spLocks noChangeShapeType="1"/>
            </p:cNvSpPr>
            <p:nvPr/>
          </p:nvSpPr>
          <p:spPr bwMode="auto">
            <a:xfrm>
              <a:off x="4584" y="2768"/>
              <a:ext cx="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50"/>
            <p:cNvSpPr>
              <a:spLocks noChangeShapeType="1"/>
            </p:cNvSpPr>
            <p:nvPr/>
          </p:nvSpPr>
          <p:spPr bwMode="auto">
            <a:xfrm>
              <a:off x="3630" y="2772"/>
              <a:ext cx="6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" name="Group 72"/>
          <p:cNvGrpSpPr>
            <a:grpSpLocks/>
          </p:cNvGrpSpPr>
          <p:nvPr/>
        </p:nvGrpSpPr>
        <p:grpSpPr bwMode="auto">
          <a:xfrm>
            <a:off x="3548534" y="1376387"/>
            <a:ext cx="3787775" cy="3003550"/>
            <a:chOff x="2990" y="1307"/>
            <a:chExt cx="2386" cy="1892"/>
          </a:xfrm>
        </p:grpSpPr>
        <p:sp>
          <p:nvSpPr>
            <p:cNvPr id="42" name="Text Box 12"/>
            <p:cNvSpPr txBox="1">
              <a:spLocks noChangeArrowheads="1"/>
            </p:cNvSpPr>
            <p:nvPr/>
          </p:nvSpPr>
          <p:spPr bwMode="auto">
            <a:xfrm>
              <a:off x="3457" y="1543"/>
              <a:ext cx="29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i="1" dirty="0">
                  <a:solidFill>
                    <a:srgbClr val="6600CC"/>
                  </a:solidFill>
                  <a:latin typeface="Symbol" pitchFamily="18" charset="2"/>
                </a:rPr>
                <a:t>Y</a:t>
              </a:r>
            </a:p>
          </p:txBody>
        </p:sp>
        <p:sp>
          <p:nvSpPr>
            <p:cNvPr id="44" name="Line 45"/>
            <p:cNvSpPr>
              <a:spLocks noChangeShapeType="1"/>
            </p:cNvSpPr>
            <p:nvPr/>
          </p:nvSpPr>
          <p:spPr bwMode="auto">
            <a:xfrm>
              <a:off x="4183" y="2316"/>
              <a:ext cx="0" cy="305"/>
            </a:xfrm>
            <a:prstGeom prst="line">
              <a:avLst/>
            </a:prstGeom>
            <a:noFill/>
            <a:ln w="9525">
              <a:solidFill>
                <a:srgbClr val="6600CC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46"/>
            <p:cNvSpPr>
              <a:spLocks/>
            </p:cNvSpPr>
            <p:nvPr/>
          </p:nvSpPr>
          <p:spPr bwMode="auto">
            <a:xfrm>
              <a:off x="3619" y="2295"/>
              <a:ext cx="130" cy="315"/>
            </a:xfrm>
            <a:custGeom>
              <a:avLst/>
              <a:gdLst>
                <a:gd name="T0" fmla="*/ 165241 w 12"/>
                <a:gd name="T1" fmla="*/ 0 h 30"/>
                <a:gd name="T2" fmla="*/ 110673 w 12"/>
                <a:gd name="T3" fmla="*/ 48626 h 30"/>
                <a:gd name="T4" fmla="*/ 54687 w 12"/>
                <a:gd name="T5" fmla="*/ 110030 h 30"/>
                <a:gd name="T6" fmla="*/ 13964 w 12"/>
                <a:gd name="T7" fmla="*/ 207270 h 30"/>
                <a:gd name="T8" fmla="*/ 0 w 12"/>
                <a:gd name="T9" fmla="*/ 364707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" h="30">
                  <a:moveTo>
                    <a:pt x="12" y="0"/>
                  </a:moveTo>
                  <a:cubicBezTo>
                    <a:pt x="11" y="1"/>
                    <a:pt x="9" y="3"/>
                    <a:pt x="8" y="4"/>
                  </a:cubicBezTo>
                  <a:cubicBezTo>
                    <a:pt x="7" y="5"/>
                    <a:pt x="5" y="7"/>
                    <a:pt x="4" y="9"/>
                  </a:cubicBezTo>
                  <a:cubicBezTo>
                    <a:pt x="3" y="11"/>
                    <a:pt x="2" y="14"/>
                    <a:pt x="1" y="17"/>
                  </a:cubicBezTo>
                  <a:cubicBezTo>
                    <a:pt x="0" y="20"/>
                    <a:pt x="0" y="27"/>
                    <a:pt x="0" y="30"/>
                  </a:cubicBezTo>
                </a:path>
              </a:pathLst>
            </a:custGeom>
            <a:noFill/>
            <a:ln w="9525" cap="flat" cmpd="sng">
              <a:solidFill>
                <a:srgbClr val="6600CC"/>
              </a:solidFill>
              <a:prstDash val="solid"/>
              <a:round/>
              <a:headEnd type="none" w="med" len="med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47"/>
            <p:cNvSpPr>
              <a:spLocks/>
            </p:cNvSpPr>
            <p:nvPr/>
          </p:nvSpPr>
          <p:spPr bwMode="auto">
            <a:xfrm>
              <a:off x="2990" y="1801"/>
              <a:ext cx="987" cy="967"/>
            </a:xfrm>
            <a:custGeom>
              <a:avLst/>
              <a:gdLst>
                <a:gd name="T0" fmla="*/ 1259325 w 91"/>
                <a:gd name="T1" fmla="*/ 146269 h 92"/>
                <a:gd name="T2" fmla="*/ 1162393 w 91"/>
                <a:gd name="T3" fmla="*/ 73135 h 92"/>
                <a:gd name="T4" fmla="*/ 1010514 w 91"/>
                <a:gd name="T5" fmla="*/ 24417 h 92"/>
                <a:gd name="T6" fmla="*/ 844644 w 91"/>
                <a:gd name="T7" fmla="*/ 0 h 92"/>
                <a:gd name="T8" fmla="*/ 636658 w 91"/>
                <a:gd name="T9" fmla="*/ 0 h 92"/>
                <a:gd name="T10" fmla="*/ 456797 w 91"/>
                <a:gd name="T11" fmla="*/ 37124 h 92"/>
                <a:gd name="T12" fmla="*/ 304918 w 91"/>
                <a:gd name="T13" fmla="*/ 97551 h 92"/>
                <a:gd name="T14" fmla="*/ 207986 w 91"/>
                <a:gd name="T15" fmla="*/ 183509 h 92"/>
                <a:gd name="T16" fmla="*/ 137757 w 91"/>
                <a:gd name="T17" fmla="*/ 268237 h 92"/>
                <a:gd name="T18" fmla="*/ 82941 w 91"/>
                <a:gd name="T19" fmla="*/ 354195 h 92"/>
                <a:gd name="T20" fmla="*/ 42116 w 91"/>
                <a:gd name="T21" fmla="*/ 463351 h 92"/>
                <a:gd name="T22" fmla="*/ 0 w 91"/>
                <a:gd name="T23" fmla="*/ 586422 h 92"/>
                <a:gd name="T24" fmla="*/ 0 w 91"/>
                <a:gd name="T25" fmla="*/ 695567 h 92"/>
                <a:gd name="T26" fmla="*/ 0 w 91"/>
                <a:gd name="T27" fmla="*/ 781525 h 92"/>
                <a:gd name="T28" fmla="*/ 14002 w 91"/>
                <a:gd name="T29" fmla="*/ 854660 h 92"/>
                <a:gd name="T30" fmla="*/ 42116 w 91"/>
                <a:gd name="T31" fmla="*/ 927794 h 92"/>
                <a:gd name="T32" fmla="*/ 82941 w 91"/>
                <a:gd name="T33" fmla="*/ 1000929 h 92"/>
                <a:gd name="T34" fmla="*/ 137757 w 91"/>
                <a:gd name="T35" fmla="*/ 1061367 h 92"/>
                <a:gd name="T36" fmla="*/ 193983 w 91"/>
                <a:gd name="T37" fmla="*/ 1098491 h 92"/>
                <a:gd name="T38" fmla="*/ 290926 w 91"/>
                <a:gd name="T39" fmla="*/ 1122897 h 9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91" h="92">
                  <a:moveTo>
                    <a:pt x="91" y="12"/>
                  </a:moveTo>
                  <a:cubicBezTo>
                    <a:pt x="89" y="10"/>
                    <a:pt x="87" y="8"/>
                    <a:pt x="84" y="6"/>
                  </a:cubicBezTo>
                  <a:cubicBezTo>
                    <a:pt x="81" y="4"/>
                    <a:pt x="77" y="3"/>
                    <a:pt x="73" y="2"/>
                  </a:cubicBezTo>
                  <a:cubicBezTo>
                    <a:pt x="69" y="1"/>
                    <a:pt x="65" y="0"/>
                    <a:pt x="61" y="0"/>
                  </a:cubicBezTo>
                  <a:cubicBezTo>
                    <a:pt x="57" y="0"/>
                    <a:pt x="51" y="0"/>
                    <a:pt x="46" y="0"/>
                  </a:cubicBezTo>
                  <a:cubicBezTo>
                    <a:pt x="41" y="0"/>
                    <a:pt x="37" y="2"/>
                    <a:pt x="33" y="3"/>
                  </a:cubicBezTo>
                  <a:cubicBezTo>
                    <a:pt x="29" y="4"/>
                    <a:pt x="25" y="6"/>
                    <a:pt x="22" y="8"/>
                  </a:cubicBezTo>
                  <a:cubicBezTo>
                    <a:pt x="19" y="10"/>
                    <a:pt x="17" y="13"/>
                    <a:pt x="15" y="15"/>
                  </a:cubicBezTo>
                  <a:cubicBezTo>
                    <a:pt x="13" y="17"/>
                    <a:pt x="11" y="20"/>
                    <a:pt x="10" y="22"/>
                  </a:cubicBezTo>
                  <a:cubicBezTo>
                    <a:pt x="9" y="24"/>
                    <a:pt x="7" y="26"/>
                    <a:pt x="6" y="29"/>
                  </a:cubicBezTo>
                  <a:cubicBezTo>
                    <a:pt x="5" y="32"/>
                    <a:pt x="4" y="35"/>
                    <a:pt x="3" y="38"/>
                  </a:cubicBezTo>
                  <a:cubicBezTo>
                    <a:pt x="2" y="41"/>
                    <a:pt x="0" y="45"/>
                    <a:pt x="0" y="48"/>
                  </a:cubicBezTo>
                  <a:cubicBezTo>
                    <a:pt x="0" y="51"/>
                    <a:pt x="0" y="54"/>
                    <a:pt x="0" y="57"/>
                  </a:cubicBezTo>
                  <a:cubicBezTo>
                    <a:pt x="0" y="60"/>
                    <a:pt x="0" y="62"/>
                    <a:pt x="0" y="64"/>
                  </a:cubicBezTo>
                  <a:cubicBezTo>
                    <a:pt x="0" y="66"/>
                    <a:pt x="0" y="68"/>
                    <a:pt x="1" y="70"/>
                  </a:cubicBezTo>
                  <a:cubicBezTo>
                    <a:pt x="2" y="72"/>
                    <a:pt x="2" y="74"/>
                    <a:pt x="3" y="76"/>
                  </a:cubicBezTo>
                  <a:cubicBezTo>
                    <a:pt x="4" y="78"/>
                    <a:pt x="5" y="80"/>
                    <a:pt x="6" y="82"/>
                  </a:cubicBezTo>
                  <a:cubicBezTo>
                    <a:pt x="7" y="84"/>
                    <a:pt x="9" y="86"/>
                    <a:pt x="10" y="87"/>
                  </a:cubicBezTo>
                  <a:cubicBezTo>
                    <a:pt x="11" y="88"/>
                    <a:pt x="12" y="89"/>
                    <a:pt x="14" y="90"/>
                  </a:cubicBezTo>
                  <a:cubicBezTo>
                    <a:pt x="16" y="91"/>
                    <a:pt x="20" y="92"/>
                    <a:pt x="21" y="92"/>
                  </a:cubicBezTo>
                </a:path>
              </a:pathLst>
            </a:custGeom>
            <a:noFill/>
            <a:ln w="9525" cap="flat" cmpd="sng">
              <a:solidFill>
                <a:srgbClr val="6600CC"/>
              </a:solidFill>
              <a:prstDash val="solid"/>
              <a:round/>
              <a:headEnd type="none" w="med" len="med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48"/>
            <p:cNvSpPr>
              <a:spLocks/>
            </p:cNvSpPr>
            <p:nvPr/>
          </p:nvSpPr>
          <p:spPr bwMode="auto">
            <a:xfrm flipH="1">
              <a:off x="4389" y="1801"/>
              <a:ext cx="987" cy="967"/>
            </a:xfrm>
            <a:custGeom>
              <a:avLst/>
              <a:gdLst>
                <a:gd name="T0" fmla="*/ 1259325 w 91"/>
                <a:gd name="T1" fmla="*/ 146269 h 92"/>
                <a:gd name="T2" fmla="*/ 1162393 w 91"/>
                <a:gd name="T3" fmla="*/ 73135 h 92"/>
                <a:gd name="T4" fmla="*/ 1010514 w 91"/>
                <a:gd name="T5" fmla="*/ 24417 h 92"/>
                <a:gd name="T6" fmla="*/ 844644 w 91"/>
                <a:gd name="T7" fmla="*/ 0 h 92"/>
                <a:gd name="T8" fmla="*/ 636658 w 91"/>
                <a:gd name="T9" fmla="*/ 0 h 92"/>
                <a:gd name="T10" fmla="*/ 456797 w 91"/>
                <a:gd name="T11" fmla="*/ 37124 h 92"/>
                <a:gd name="T12" fmla="*/ 304918 w 91"/>
                <a:gd name="T13" fmla="*/ 97551 h 92"/>
                <a:gd name="T14" fmla="*/ 207986 w 91"/>
                <a:gd name="T15" fmla="*/ 183509 h 92"/>
                <a:gd name="T16" fmla="*/ 137757 w 91"/>
                <a:gd name="T17" fmla="*/ 268237 h 92"/>
                <a:gd name="T18" fmla="*/ 82941 w 91"/>
                <a:gd name="T19" fmla="*/ 354195 h 92"/>
                <a:gd name="T20" fmla="*/ 42116 w 91"/>
                <a:gd name="T21" fmla="*/ 463351 h 92"/>
                <a:gd name="T22" fmla="*/ 0 w 91"/>
                <a:gd name="T23" fmla="*/ 586422 h 92"/>
                <a:gd name="T24" fmla="*/ 0 w 91"/>
                <a:gd name="T25" fmla="*/ 695567 h 92"/>
                <a:gd name="T26" fmla="*/ 0 w 91"/>
                <a:gd name="T27" fmla="*/ 781525 h 92"/>
                <a:gd name="T28" fmla="*/ 14002 w 91"/>
                <a:gd name="T29" fmla="*/ 854660 h 92"/>
                <a:gd name="T30" fmla="*/ 42116 w 91"/>
                <a:gd name="T31" fmla="*/ 927794 h 92"/>
                <a:gd name="T32" fmla="*/ 82941 w 91"/>
                <a:gd name="T33" fmla="*/ 1000929 h 92"/>
                <a:gd name="T34" fmla="*/ 137757 w 91"/>
                <a:gd name="T35" fmla="*/ 1061367 h 92"/>
                <a:gd name="T36" fmla="*/ 193983 w 91"/>
                <a:gd name="T37" fmla="*/ 1098491 h 92"/>
                <a:gd name="T38" fmla="*/ 290926 w 91"/>
                <a:gd name="T39" fmla="*/ 1122897 h 9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91" h="92">
                  <a:moveTo>
                    <a:pt x="91" y="12"/>
                  </a:moveTo>
                  <a:cubicBezTo>
                    <a:pt x="89" y="10"/>
                    <a:pt x="87" y="8"/>
                    <a:pt x="84" y="6"/>
                  </a:cubicBezTo>
                  <a:cubicBezTo>
                    <a:pt x="81" y="4"/>
                    <a:pt x="77" y="3"/>
                    <a:pt x="73" y="2"/>
                  </a:cubicBezTo>
                  <a:cubicBezTo>
                    <a:pt x="69" y="1"/>
                    <a:pt x="65" y="0"/>
                    <a:pt x="61" y="0"/>
                  </a:cubicBezTo>
                  <a:cubicBezTo>
                    <a:pt x="57" y="0"/>
                    <a:pt x="51" y="0"/>
                    <a:pt x="46" y="0"/>
                  </a:cubicBezTo>
                  <a:cubicBezTo>
                    <a:pt x="41" y="0"/>
                    <a:pt x="37" y="2"/>
                    <a:pt x="33" y="3"/>
                  </a:cubicBezTo>
                  <a:cubicBezTo>
                    <a:pt x="29" y="4"/>
                    <a:pt x="25" y="6"/>
                    <a:pt x="22" y="8"/>
                  </a:cubicBezTo>
                  <a:cubicBezTo>
                    <a:pt x="19" y="10"/>
                    <a:pt x="17" y="13"/>
                    <a:pt x="15" y="15"/>
                  </a:cubicBezTo>
                  <a:cubicBezTo>
                    <a:pt x="13" y="17"/>
                    <a:pt x="11" y="20"/>
                    <a:pt x="10" y="22"/>
                  </a:cubicBezTo>
                  <a:cubicBezTo>
                    <a:pt x="9" y="24"/>
                    <a:pt x="7" y="26"/>
                    <a:pt x="6" y="29"/>
                  </a:cubicBezTo>
                  <a:cubicBezTo>
                    <a:pt x="5" y="32"/>
                    <a:pt x="4" y="35"/>
                    <a:pt x="3" y="38"/>
                  </a:cubicBezTo>
                  <a:cubicBezTo>
                    <a:pt x="2" y="41"/>
                    <a:pt x="0" y="45"/>
                    <a:pt x="0" y="48"/>
                  </a:cubicBezTo>
                  <a:cubicBezTo>
                    <a:pt x="0" y="51"/>
                    <a:pt x="0" y="54"/>
                    <a:pt x="0" y="57"/>
                  </a:cubicBezTo>
                  <a:cubicBezTo>
                    <a:pt x="0" y="60"/>
                    <a:pt x="0" y="62"/>
                    <a:pt x="0" y="64"/>
                  </a:cubicBezTo>
                  <a:cubicBezTo>
                    <a:pt x="0" y="66"/>
                    <a:pt x="0" y="68"/>
                    <a:pt x="1" y="70"/>
                  </a:cubicBezTo>
                  <a:cubicBezTo>
                    <a:pt x="2" y="72"/>
                    <a:pt x="2" y="74"/>
                    <a:pt x="3" y="76"/>
                  </a:cubicBezTo>
                  <a:cubicBezTo>
                    <a:pt x="4" y="78"/>
                    <a:pt x="5" y="80"/>
                    <a:pt x="6" y="82"/>
                  </a:cubicBezTo>
                  <a:cubicBezTo>
                    <a:pt x="7" y="84"/>
                    <a:pt x="9" y="86"/>
                    <a:pt x="10" y="87"/>
                  </a:cubicBezTo>
                  <a:cubicBezTo>
                    <a:pt x="11" y="88"/>
                    <a:pt x="12" y="89"/>
                    <a:pt x="14" y="90"/>
                  </a:cubicBezTo>
                  <a:cubicBezTo>
                    <a:pt x="16" y="91"/>
                    <a:pt x="20" y="92"/>
                    <a:pt x="21" y="92"/>
                  </a:cubicBezTo>
                </a:path>
              </a:pathLst>
            </a:custGeom>
            <a:noFill/>
            <a:ln w="9525" cap="flat" cmpd="sng">
              <a:solidFill>
                <a:srgbClr val="6600CC"/>
              </a:solidFill>
              <a:prstDash val="solid"/>
              <a:round/>
              <a:headEnd type="none" w="med" len="med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51"/>
            <p:cNvSpPr>
              <a:spLocks/>
            </p:cNvSpPr>
            <p:nvPr/>
          </p:nvSpPr>
          <p:spPr bwMode="auto">
            <a:xfrm>
              <a:off x="3879" y="2295"/>
              <a:ext cx="87" cy="326"/>
            </a:xfrm>
            <a:custGeom>
              <a:avLst/>
              <a:gdLst>
                <a:gd name="T0" fmla="*/ 111882 w 8"/>
                <a:gd name="T1" fmla="*/ 0 h 31"/>
                <a:gd name="T2" fmla="*/ 56648 w 8"/>
                <a:gd name="T3" fmla="*/ 61593 h 31"/>
                <a:gd name="T4" fmla="*/ 28264 w 8"/>
                <a:gd name="T5" fmla="*/ 122092 h 31"/>
                <a:gd name="T6" fmla="*/ 0 w 8"/>
                <a:gd name="T7" fmla="*/ 232564 h 31"/>
                <a:gd name="T8" fmla="*/ 0 w 8"/>
                <a:gd name="T9" fmla="*/ 305893 h 31"/>
                <a:gd name="T10" fmla="*/ 0 w 8"/>
                <a:gd name="T11" fmla="*/ 379096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31">
                  <a:moveTo>
                    <a:pt x="8" y="0"/>
                  </a:moveTo>
                  <a:cubicBezTo>
                    <a:pt x="7" y="1"/>
                    <a:pt x="5" y="3"/>
                    <a:pt x="4" y="5"/>
                  </a:cubicBezTo>
                  <a:cubicBezTo>
                    <a:pt x="3" y="7"/>
                    <a:pt x="3" y="8"/>
                    <a:pt x="2" y="10"/>
                  </a:cubicBezTo>
                  <a:cubicBezTo>
                    <a:pt x="1" y="12"/>
                    <a:pt x="0" y="17"/>
                    <a:pt x="0" y="19"/>
                  </a:cubicBezTo>
                  <a:cubicBezTo>
                    <a:pt x="0" y="21"/>
                    <a:pt x="0" y="23"/>
                    <a:pt x="0" y="25"/>
                  </a:cubicBezTo>
                  <a:cubicBezTo>
                    <a:pt x="0" y="27"/>
                    <a:pt x="0" y="30"/>
                    <a:pt x="0" y="31"/>
                  </a:cubicBezTo>
                </a:path>
              </a:pathLst>
            </a:custGeom>
            <a:noFill/>
            <a:ln w="9525" cap="flat" cmpd="sng">
              <a:solidFill>
                <a:srgbClr val="6600CC"/>
              </a:solidFill>
              <a:prstDash val="solid"/>
              <a:round/>
              <a:headEnd type="none" w="med" len="med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52"/>
            <p:cNvSpPr>
              <a:spLocks/>
            </p:cNvSpPr>
            <p:nvPr/>
          </p:nvSpPr>
          <p:spPr bwMode="auto">
            <a:xfrm flipH="1">
              <a:off x="4422" y="2285"/>
              <a:ext cx="86" cy="325"/>
            </a:xfrm>
            <a:custGeom>
              <a:avLst/>
              <a:gdLst>
                <a:gd name="T0" fmla="*/ 106898 w 8"/>
                <a:gd name="T1" fmla="*/ 0 h 31"/>
                <a:gd name="T2" fmla="*/ 53395 w 8"/>
                <a:gd name="T3" fmla="*/ 59905 h 31"/>
                <a:gd name="T4" fmla="*/ 27391 w 8"/>
                <a:gd name="T5" fmla="*/ 121015 h 31"/>
                <a:gd name="T6" fmla="*/ 0 w 8"/>
                <a:gd name="T7" fmla="*/ 229272 h 31"/>
                <a:gd name="T8" fmla="*/ 0 w 8"/>
                <a:gd name="T9" fmla="*/ 301925 h 31"/>
                <a:gd name="T10" fmla="*/ 0 w 8"/>
                <a:gd name="T11" fmla="*/ 374473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31">
                  <a:moveTo>
                    <a:pt x="8" y="0"/>
                  </a:moveTo>
                  <a:cubicBezTo>
                    <a:pt x="7" y="1"/>
                    <a:pt x="5" y="3"/>
                    <a:pt x="4" y="5"/>
                  </a:cubicBezTo>
                  <a:cubicBezTo>
                    <a:pt x="3" y="7"/>
                    <a:pt x="3" y="8"/>
                    <a:pt x="2" y="10"/>
                  </a:cubicBezTo>
                  <a:cubicBezTo>
                    <a:pt x="1" y="12"/>
                    <a:pt x="0" y="17"/>
                    <a:pt x="0" y="19"/>
                  </a:cubicBezTo>
                  <a:cubicBezTo>
                    <a:pt x="0" y="21"/>
                    <a:pt x="0" y="23"/>
                    <a:pt x="0" y="25"/>
                  </a:cubicBezTo>
                  <a:cubicBezTo>
                    <a:pt x="0" y="27"/>
                    <a:pt x="0" y="30"/>
                    <a:pt x="0" y="31"/>
                  </a:cubicBezTo>
                </a:path>
              </a:pathLst>
            </a:custGeom>
            <a:noFill/>
            <a:ln w="9525" cap="flat" cmpd="sng">
              <a:solidFill>
                <a:srgbClr val="6600CC"/>
              </a:solidFill>
              <a:prstDash val="solid"/>
              <a:round/>
              <a:headEnd type="none" w="med" len="med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53"/>
            <p:cNvSpPr>
              <a:spLocks/>
            </p:cNvSpPr>
            <p:nvPr/>
          </p:nvSpPr>
          <p:spPr bwMode="auto">
            <a:xfrm flipH="1">
              <a:off x="4628" y="2285"/>
              <a:ext cx="130" cy="315"/>
            </a:xfrm>
            <a:custGeom>
              <a:avLst/>
              <a:gdLst>
                <a:gd name="T0" fmla="*/ 165241 w 12"/>
                <a:gd name="T1" fmla="*/ 0 h 30"/>
                <a:gd name="T2" fmla="*/ 110673 w 12"/>
                <a:gd name="T3" fmla="*/ 48626 h 30"/>
                <a:gd name="T4" fmla="*/ 54687 w 12"/>
                <a:gd name="T5" fmla="*/ 110030 h 30"/>
                <a:gd name="T6" fmla="*/ 13964 w 12"/>
                <a:gd name="T7" fmla="*/ 207270 h 30"/>
                <a:gd name="T8" fmla="*/ 0 w 12"/>
                <a:gd name="T9" fmla="*/ 364707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" h="30">
                  <a:moveTo>
                    <a:pt x="12" y="0"/>
                  </a:moveTo>
                  <a:cubicBezTo>
                    <a:pt x="11" y="1"/>
                    <a:pt x="9" y="3"/>
                    <a:pt x="8" y="4"/>
                  </a:cubicBezTo>
                  <a:cubicBezTo>
                    <a:pt x="7" y="5"/>
                    <a:pt x="5" y="7"/>
                    <a:pt x="4" y="9"/>
                  </a:cubicBezTo>
                  <a:cubicBezTo>
                    <a:pt x="3" y="11"/>
                    <a:pt x="2" y="14"/>
                    <a:pt x="1" y="17"/>
                  </a:cubicBezTo>
                  <a:cubicBezTo>
                    <a:pt x="0" y="20"/>
                    <a:pt x="0" y="27"/>
                    <a:pt x="0" y="30"/>
                  </a:cubicBezTo>
                </a:path>
              </a:pathLst>
            </a:custGeom>
            <a:noFill/>
            <a:ln w="9525" cap="flat" cmpd="sng">
              <a:solidFill>
                <a:srgbClr val="6600CC"/>
              </a:solidFill>
              <a:prstDash val="solid"/>
              <a:round/>
              <a:headEnd type="none" w="med" len="med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54"/>
            <p:cNvSpPr>
              <a:spLocks/>
            </p:cNvSpPr>
            <p:nvPr/>
          </p:nvSpPr>
          <p:spPr bwMode="auto">
            <a:xfrm>
              <a:off x="3413" y="2127"/>
              <a:ext cx="217" cy="494"/>
            </a:xfrm>
            <a:custGeom>
              <a:avLst/>
              <a:gdLst>
                <a:gd name="T0" fmla="*/ 277120 w 20"/>
                <a:gd name="T1" fmla="*/ 0 h 47"/>
                <a:gd name="T2" fmla="*/ 151976 w 20"/>
                <a:gd name="T3" fmla="*/ 73133 h 47"/>
                <a:gd name="T4" fmla="*/ 54977 w 20"/>
                <a:gd name="T5" fmla="*/ 195098 h 47"/>
                <a:gd name="T6" fmla="*/ 14007 w 20"/>
                <a:gd name="T7" fmla="*/ 341365 h 47"/>
                <a:gd name="T8" fmla="*/ 0 w 20"/>
                <a:gd name="T9" fmla="*/ 573576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" h="47">
                  <a:moveTo>
                    <a:pt x="20" y="0"/>
                  </a:moveTo>
                  <a:cubicBezTo>
                    <a:pt x="19" y="1"/>
                    <a:pt x="14" y="3"/>
                    <a:pt x="11" y="6"/>
                  </a:cubicBezTo>
                  <a:cubicBezTo>
                    <a:pt x="8" y="9"/>
                    <a:pt x="6" y="12"/>
                    <a:pt x="4" y="16"/>
                  </a:cubicBezTo>
                  <a:cubicBezTo>
                    <a:pt x="2" y="20"/>
                    <a:pt x="2" y="23"/>
                    <a:pt x="1" y="28"/>
                  </a:cubicBezTo>
                  <a:cubicBezTo>
                    <a:pt x="0" y="33"/>
                    <a:pt x="0" y="43"/>
                    <a:pt x="0" y="47"/>
                  </a:cubicBezTo>
                </a:path>
              </a:pathLst>
            </a:custGeom>
            <a:noFill/>
            <a:ln w="9525" cap="flat" cmpd="sng">
              <a:solidFill>
                <a:srgbClr val="6600CC"/>
              </a:solidFill>
              <a:prstDash val="solid"/>
              <a:round/>
              <a:headEnd type="none" w="med" len="med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55"/>
            <p:cNvSpPr>
              <a:spLocks/>
            </p:cNvSpPr>
            <p:nvPr/>
          </p:nvSpPr>
          <p:spPr bwMode="auto">
            <a:xfrm flipH="1">
              <a:off x="4758" y="2085"/>
              <a:ext cx="217" cy="494"/>
            </a:xfrm>
            <a:custGeom>
              <a:avLst/>
              <a:gdLst>
                <a:gd name="T0" fmla="*/ 277120 w 20"/>
                <a:gd name="T1" fmla="*/ 0 h 47"/>
                <a:gd name="T2" fmla="*/ 151976 w 20"/>
                <a:gd name="T3" fmla="*/ 73133 h 47"/>
                <a:gd name="T4" fmla="*/ 54977 w 20"/>
                <a:gd name="T5" fmla="*/ 195098 h 47"/>
                <a:gd name="T6" fmla="*/ 14007 w 20"/>
                <a:gd name="T7" fmla="*/ 341365 h 47"/>
                <a:gd name="T8" fmla="*/ 0 w 20"/>
                <a:gd name="T9" fmla="*/ 573576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" h="47">
                  <a:moveTo>
                    <a:pt x="20" y="0"/>
                  </a:moveTo>
                  <a:cubicBezTo>
                    <a:pt x="19" y="1"/>
                    <a:pt x="14" y="3"/>
                    <a:pt x="11" y="6"/>
                  </a:cubicBezTo>
                  <a:cubicBezTo>
                    <a:pt x="8" y="9"/>
                    <a:pt x="6" y="12"/>
                    <a:pt x="4" y="16"/>
                  </a:cubicBezTo>
                  <a:cubicBezTo>
                    <a:pt x="2" y="20"/>
                    <a:pt x="2" y="23"/>
                    <a:pt x="1" y="28"/>
                  </a:cubicBezTo>
                  <a:cubicBezTo>
                    <a:pt x="0" y="33"/>
                    <a:pt x="0" y="43"/>
                    <a:pt x="0" y="47"/>
                  </a:cubicBezTo>
                </a:path>
              </a:pathLst>
            </a:custGeom>
            <a:noFill/>
            <a:ln w="9525" cap="flat" cmpd="sng">
              <a:solidFill>
                <a:srgbClr val="6600CC"/>
              </a:solidFill>
              <a:prstDash val="solid"/>
              <a:round/>
              <a:headEnd type="none" w="med" len="med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56"/>
            <p:cNvSpPr>
              <a:spLocks/>
            </p:cNvSpPr>
            <p:nvPr/>
          </p:nvSpPr>
          <p:spPr bwMode="auto">
            <a:xfrm>
              <a:off x="3576" y="1307"/>
              <a:ext cx="607" cy="746"/>
            </a:xfrm>
            <a:custGeom>
              <a:avLst/>
              <a:gdLst>
                <a:gd name="T0" fmla="*/ 772971 w 56"/>
                <a:gd name="T1" fmla="*/ 865297 h 71"/>
                <a:gd name="T2" fmla="*/ 704239 w 56"/>
                <a:gd name="T3" fmla="*/ 487191 h 71"/>
                <a:gd name="T4" fmla="*/ 552674 w 56"/>
                <a:gd name="T5" fmla="*/ 207661 h 71"/>
                <a:gd name="T6" fmla="*/ 317103 w 56"/>
                <a:gd name="T7" fmla="*/ 61487 h 71"/>
                <a:gd name="T8" fmla="*/ 0 w 56"/>
                <a:gd name="T9" fmla="*/ 0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6" h="71">
                  <a:moveTo>
                    <a:pt x="56" y="71"/>
                  </a:moveTo>
                  <a:cubicBezTo>
                    <a:pt x="55" y="66"/>
                    <a:pt x="54" y="49"/>
                    <a:pt x="51" y="40"/>
                  </a:cubicBezTo>
                  <a:cubicBezTo>
                    <a:pt x="48" y="31"/>
                    <a:pt x="45" y="23"/>
                    <a:pt x="40" y="17"/>
                  </a:cubicBezTo>
                  <a:cubicBezTo>
                    <a:pt x="35" y="11"/>
                    <a:pt x="30" y="8"/>
                    <a:pt x="23" y="5"/>
                  </a:cubicBezTo>
                  <a:cubicBezTo>
                    <a:pt x="16" y="2"/>
                    <a:pt x="5" y="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rgbClr val="6600CC"/>
              </a:solidFill>
              <a:prstDash val="solid"/>
              <a:round/>
              <a:headEnd type="none" w="med" len="med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57"/>
            <p:cNvSpPr>
              <a:spLocks/>
            </p:cNvSpPr>
            <p:nvPr/>
          </p:nvSpPr>
          <p:spPr bwMode="auto">
            <a:xfrm flipH="1">
              <a:off x="4183" y="1307"/>
              <a:ext cx="607" cy="746"/>
            </a:xfrm>
            <a:custGeom>
              <a:avLst/>
              <a:gdLst>
                <a:gd name="T0" fmla="*/ 772971 w 56"/>
                <a:gd name="T1" fmla="*/ 865297 h 71"/>
                <a:gd name="T2" fmla="*/ 704239 w 56"/>
                <a:gd name="T3" fmla="*/ 487191 h 71"/>
                <a:gd name="T4" fmla="*/ 552674 w 56"/>
                <a:gd name="T5" fmla="*/ 207661 h 71"/>
                <a:gd name="T6" fmla="*/ 317103 w 56"/>
                <a:gd name="T7" fmla="*/ 61487 h 71"/>
                <a:gd name="T8" fmla="*/ 0 w 56"/>
                <a:gd name="T9" fmla="*/ 0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6" h="71">
                  <a:moveTo>
                    <a:pt x="56" y="71"/>
                  </a:moveTo>
                  <a:cubicBezTo>
                    <a:pt x="55" y="66"/>
                    <a:pt x="54" y="49"/>
                    <a:pt x="51" y="40"/>
                  </a:cubicBezTo>
                  <a:cubicBezTo>
                    <a:pt x="48" y="31"/>
                    <a:pt x="45" y="23"/>
                    <a:pt x="40" y="17"/>
                  </a:cubicBezTo>
                  <a:cubicBezTo>
                    <a:pt x="35" y="11"/>
                    <a:pt x="30" y="8"/>
                    <a:pt x="23" y="5"/>
                  </a:cubicBezTo>
                  <a:cubicBezTo>
                    <a:pt x="16" y="2"/>
                    <a:pt x="5" y="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rgbClr val="6600CC"/>
              </a:solidFill>
              <a:prstDash val="solid"/>
              <a:round/>
              <a:headEnd type="none" w="med" len="med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58"/>
            <p:cNvSpPr>
              <a:spLocks/>
            </p:cNvSpPr>
            <p:nvPr/>
          </p:nvSpPr>
          <p:spPr bwMode="auto">
            <a:xfrm flipV="1">
              <a:off x="4595" y="2884"/>
              <a:ext cx="228" cy="315"/>
            </a:xfrm>
            <a:custGeom>
              <a:avLst/>
              <a:gdLst>
                <a:gd name="T0" fmla="*/ 1563852 w 12"/>
                <a:gd name="T1" fmla="*/ 0 h 30"/>
                <a:gd name="T2" fmla="*/ 1042568 w 12"/>
                <a:gd name="T3" fmla="*/ 48626 h 30"/>
                <a:gd name="T4" fmla="*/ 521284 w 12"/>
                <a:gd name="T5" fmla="*/ 110030 h 30"/>
                <a:gd name="T6" fmla="*/ 130321 w 12"/>
                <a:gd name="T7" fmla="*/ 207270 h 30"/>
                <a:gd name="T8" fmla="*/ 0 w 12"/>
                <a:gd name="T9" fmla="*/ 364707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" h="30">
                  <a:moveTo>
                    <a:pt x="12" y="0"/>
                  </a:moveTo>
                  <a:cubicBezTo>
                    <a:pt x="11" y="1"/>
                    <a:pt x="9" y="3"/>
                    <a:pt x="8" y="4"/>
                  </a:cubicBezTo>
                  <a:cubicBezTo>
                    <a:pt x="7" y="5"/>
                    <a:pt x="5" y="7"/>
                    <a:pt x="4" y="9"/>
                  </a:cubicBezTo>
                  <a:cubicBezTo>
                    <a:pt x="3" y="11"/>
                    <a:pt x="2" y="14"/>
                    <a:pt x="1" y="17"/>
                  </a:cubicBezTo>
                  <a:cubicBezTo>
                    <a:pt x="0" y="20"/>
                    <a:pt x="0" y="27"/>
                    <a:pt x="0" y="30"/>
                  </a:cubicBezTo>
                </a:path>
              </a:pathLst>
            </a:custGeom>
            <a:noFill/>
            <a:ln w="9525" cap="flat" cmpd="sng">
              <a:solidFill>
                <a:srgbClr val="6600CC"/>
              </a:solidFill>
              <a:prstDash val="solid"/>
              <a:round/>
              <a:headEnd type="none" w="med" len="med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59"/>
            <p:cNvSpPr>
              <a:spLocks/>
            </p:cNvSpPr>
            <p:nvPr/>
          </p:nvSpPr>
          <p:spPr bwMode="auto">
            <a:xfrm flipH="1" flipV="1">
              <a:off x="3543" y="2884"/>
              <a:ext cx="228" cy="315"/>
            </a:xfrm>
            <a:custGeom>
              <a:avLst/>
              <a:gdLst>
                <a:gd name="T0" fmla="*/ 1563852 w 12"/>
                <a:gd name="T1" fmla="*/ 0 h 30"/>
                <a:gd name="T2" fmla="*/ 1042568 w 12"/>
                <a:gd name="T3" fmla="*/ 48626 h 30"/>
                <a:gd name="T4" fmla="*/ 521284 w 12"/>
                <a:gd name="T5" fmla="*/ 110030 h 30"/>
                <a:gd name="T6" fmla="*/ 130321 w 12"/>
                <a:gd name="T7" fmla="*/ 207270 h 30"/>
                <a:gd name="T8" fmla="*/ 0 w 12"/>
                <a:gd name="T9" fmla="*/ 364707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" h="30">
                  <a:moveTo>
                    <a:pt x="12" y="0"/>
                  </a:moveTo>
                  <a:cubicBezTo>
                    <a:pt x="11" y="1"/>
                    <a:pt x="9" y="3"/>
                    <a:pt x="8" y="4"/>
                  </a:cubicBezTo>
                  <a:cubicBezTo>
                    <a:pt x="7" y="5"/>
                    <a:pt x="5" y="7"/>
                    <a:pt x="4" y="9"/>
                  </a:cubicBezTo>
                  <a:cubicBezTo>
                    <a:pt x="3" y="11"/>
                    <a:pt x="2" y="14"/>
                    <a:pt x="1" y="17"/>
                  </a:cubicBezTo>
                  <a:cubicBezTo>
                    <a:pt x="0" y="20"/>
                    <a:pt x="0" y="27"/>
                    <a:pt x="0" y="30"/>
                  </a:cubicBezTo>
                </a:path>
              </a:pathLst>
            </a:custGeom>
            <a:noFill/>
            <a:ln w="9525" cap="flat" cmpd="sng">
              <a:solidFill>
                <a:srgbClr val="6600CC"/>
              </a:solidFill>
              <a:prstDash val="solid"/>
              <a:round/>
              <a:headEnd type="none" w="med" len="med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Line 60"/>
            <p:cNvSpPr>
              <a:spLocks noChangeShapeType="1"/>
            </p:cNvSpPr>
            <p:nvPr/>
          </p:nvSpPr>
          <p:spPr bwMode="auto">
            <a:xfrm flipV="1">
              <a:off x="4183" y="2894"/>
              <a:ext cx="0" cy="305"/>
            </a:xfrm>
            <a:prstGeom prst="line">
              <a:avLst/>
            </a:prstGeom>
            <a:noFill/>
            <a:ln w="9525">
              <a:solidFill>
                <a:srgbClr val="6600CC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" name="Group 70"/>
          <p:cNvGrpSpPr>
            <a:grpSpLocks/>
          </p:cNvGrpSpPr>
          <p:nvPr/>
        </p:nvGrpSpPr>
        <p:grpSpPr bwMode="auto">
          <a:xfrm>
            <a:off x="4788372" y="2547962"/>
            <a:ext cx="1308100" cy="279400"/>
            <a:chOff x="3771" y="2045"/>
            <a:chExt cx="824" cy="176"/>
          </a:xfrm>
        </p:grpSpPr>
        <p:grpSp>
          <p:nvGrpSpPr>
            <p:cNvPr id="60" name="Group 13"/>
            <p:cNvGrpSpPr>
              <a:grpSpLocks/>
            </p:cNvGrpSpPr>
            <p:nvPr/>
          </p:nvGrpSpPr>
          <p:grpSpPr bwMode="auto">
            <a:xfrm>
              <a:off x="3771" y="2119"/>
              <a:ext cx="824" cy="95"/>
              <a:chOff x="475" y="428"/>
              <a:chExt cx="76" cy="9"/>
            </a:xfrm>
          </p:grpSpPr>
          <p:sp>
            <p:nvSpPr>
              <p:cNvPr id="67" name="Oval 14"/>
              <p:cNvSpPr>
                <a:spLocks noChangeArrowheads="1"/>
              </p:cNvSpPr>
              <p:nvPr/>
            </p:nvSpPr>
            <p:spPr bwMode="auto">
              <a:xfrm>
                <a:off x="475" y="428"/>
                <a:ext cx="9" cy="9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68" name="Oval 15"/>
              <p:cNvSpPr>
                <a:spLocks noChangeArrowheads="1"/>
              </p:cNvSpPr>
              <p:nvPr/>
            </p:nvSpPr>
            <p:spPr bwMode="auto">
              <a:xfrm>
                <a:off x="542" y="428"/>
                <a:ext cx="9" cy="9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69" name="Rectangle 16"/>
              <p:cNvSpPr>
                <a:spLocks noChangeArrowheads="1"/>
              </p:cNvSpPr>
              <p:nvPr/>
            </p:nvSpPr>
            <p:spPr bwMode="auto">
              <a:xfrm>
                <a:off x="479" y="428"/>
                <a:ext cx="68" cy="9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70" name="Line 17"/>
              <p:cNvSpPr>
                <a:spLocks noChangeShapeType="1"/>
              </p:cNvSpPr>
              <p:nvPr/>
            </p:nvSpPr>
            <p:spPr bwMode="auto">
              <a:xfrm>
                <a:off x="479" y="428"/>
                <a:ext cx="68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Line 18"/>
              <p:cNvSpPr>
                <a:spLocks noChangeShapeType="1"/>
              </p:cNvSpPr>
              <p:nvPr/>
            </p:nvSpPr>
            <p:spPr bwMode="auto">
              <a:xfrm>
                <a:off x="479" y="437"/>
                <a:ext cx="68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" name="Text Box 64"/>
            <p:cNvSpPr txBox="1">
              <a:spLocks noChangeArrowheads="1"/>
            </p:cNvSpPr>
            <p:nvPr/>
          </p:nvSpPr>
          <p:spPr bwMode="auto">
            <a:xfrm>
              <a:off x="3869" y="2045"/>
              <a:ext cx="174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800"/>
                <a:t>+</a:t>
              </a:r>
            </a:p>
          </p:txBody>
        </p:sp>
        <p:sp>
          <p:nvSpPr>
            <p:cNvPr id="62" name="Text Box 65"/>
            <p:cNvSpPr txBox="1">
              <a:spLocks noChangeArrowheads="1"/>
            </p:cNvSpPr>
            <p:nvPr/>
          </p:nvSpPr>
          <p:spPr bwMode="auto">
            <a:xfrm>
              <a:off x="3980" y="2045"/>
              <a:ext cx="174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800"/>
                <a:t>+</a:t>
              </a:r>
            </a:p>
          </p:txBody>
        </p:sp>
        <p:sp>
          <p:nvSpPr>
            <p:cNvPr id="63" name="Text Box 66"/>
            <p:cNvSpPr txBox="1">
              <a:spLocks noChangeArrowheads="1"/>
            </p:cNvSpPr>
            <p:nvPr/>
          </p:nvSpPr>
          <p:spPr bwMode="auto">
            <a:xfrm>
              <a:off x="4090" y="2047"/>
              <a:ext cx="174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800"/>
                <a:t>+</a:t>
              </a:r>
            </a:p>
          </p:txBody>
        </p:sp>
        <p:sp>
          <p:nvSpPr>
            <p:cNvPr id="64" name="Text Box 67"/>
            <p:cNvSpPr txBox="1">
              <a:spLocks noChangeArrowheads="1"/>
            </p:cNvSpPr>
            <p:nvPr/>
          </p:nvSpPr>
          <p:spPr bwMode="auto">
            <a:xfrm>
              <a:off x="4198" y="2047"/>
              <a:ext cx="174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800"/>
                <a:t>+</a:t>
              </a:r>
            </a:p>
          </p:txBody>
        </p:sp>
        <p:sp>
          <p:nvSpPr>
            <p:cNvPr id="65" name="Text Box 68"/>
            <p:cNvSpPr txBox="1">
              <a:spLocks noChangeArrowheads="1"/>
            </p:cNvSpPr>
            <p:nvPr/>
          </p:nvSpPr>
          <p:spPr bwMode="auto">
            <a:xfrm>
              <a:off x="4302" y="2049"/>
              <a:ext cx="174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800"/>
                <a:t>+</a:t>
              </a:r>
            </a:p>
          </p:txBody>
        </p:sp>
        <p:sp>
          <p:nvSpPr>
            <p:cNvPr id="66" name="Text Box 69"/>
            <p:cNvSpPr txBox="1">
              <a:spLocks noChangeArrowheads="1"/>
            </p:cNvSpPr>
            <p:nvPr/>
          </p:nvSpPr>
          <p:spPr bwMode="auto">
            <a:xfrm>
              <a:off x="4410" y="2050"/>
              <a:ext cx="174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800"/>
                <a:t>+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15787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 autoUpdateAnimBg="0"/>
      <p:bldP spid="1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Kapasitanssi ja eristeaineet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Rinnankytketyt kapasitanssit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3566649"/>
              </p:ext>
            </p:extLst>
          </p:nvPr>
        </p:nvGraphicFramePr>
        <p:xfrm>
          <a:off x="1737296" y="3317676"/>
          <a:ext cx="3052762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28" name="Equation" r:id="rId6" imgW="1244520" imgH="291960" progId="Equation.DSMT4">
                  <p:embed/>
                </p:oleObj>
              </mc:Choice>
              <mc:Fallback>
                <p:oleObj name="Equation" r:id="rId6" imgW="124452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7296" y="3317676"/>
                        <a:ext cx="3052762" cy="715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" name="Rectangle 7"/>
          <p:cNvSpPr>
            <a:spLocks noChangeArrowheads="1"/>
          </p:cNvSpPr>
          <p:nvPr/>
        </p:nvSpPr>
        <p:spPr bwMode="auto">
          <a:xfrm>
            <a:off x="295425" y="2850157"/>
            <a:ext cx="6266408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Kaksi kapasitanssiltaan erilaista eristeainetta on rinnakkain:</a:t>
            </a:r>
          </a:p>
        </p:txBody>
      </p:sp>
      <p:grpSp>
        <p:nvGrpSpPr>
          <p:cNvPr id="74" name="Group 34"/>
          <p:cNvGrpSpPr>
            <a:grpSpLocks/>
          </p:cNvGrpSpPr>
          <p:nvPr/>
        </p:nvGrpSpPr>
        <p:grpSpPr bwMode="auto">
          <a:xfrm>
            <a:off x="295425" y="1013420"/>
            <a:ext cx="3581400" cy="1654175"/>
            <a:chOff x="711" y="1195"/>
            <a:chExt cx="2256" cy="1042"/>
          </a:xfrm>
        </p:grpSpPr>
        <p:sp>
          <p:nvSpPr>
            <p:cNvPr id="75" name="AutoShape 11"/>
            <p:cNvSpPr>
              <a:spLocks noChangeArrowheads="1"/>
            </p:cNvSpPr>
            <p:nvPr/>
          </p:nvSpPr>
          <p:spPr bwMode="auto">
            <a:xfrm>
              <a:off x="1389" y="1195"/>
              <a:ext cx="1252" cy="1042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76" name="Text Box 12"/>
            <p:cNvSpPr txBox="1">
              <a:spLocks noChangeArrowheads="1"/>
            </p:cNvSpPr>
            <p:nvPr/>
          </p:nvSpPr>
          <p:spPr bwMode="auto">
            <a:xfrm>
              <a:off x="2106" y="1452"/>
              <a:ext cx="209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  <p:sp>
          <p:nvSpPr>
            <p:cNvPr id="77" name="Text Box 13"/>
            <p:cNvSpPr txBox="1">
              <a:spLocks noChangeArrowheads="1"/>
            </p:cNvSpPr>
            <p:nvPr/>
          </p:nvSpPr>
          <p:spPr bwMode="auto">
            <a:xfrm>
              <a:off x="901" y="1491"/>
              <a:ext cx="404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>
                  <a:solidFill>
                    <a:srgbClr val="008000"/>
                  </a:solidFill>
                </a:rPr>
                <a:t> </a:t>
              </a:r>
              <a:r>
                <a:rPr lang="en-GB" altLang="fi-FI" sz="2400" i="1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en-GB" altLang="fi-FI" sz="2400" baseline="-25000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grpSp>
          <p:nvGrpSpPr>
            <p:cNvPr id="78" name="Group 14"/>
            <p:cNvGrpSpPr>
              <a:grpSpLocks/>
            </p:cNvGrpSpPr>
            <p:nvPr/>
          </p:nvGrpSpPr>
          <p:grpSpPr bwMode="auto">
            <a:xfrm>
              <a:off x="724" y="1466"/>
              <a:ext cx="1343" cy="568"/>
              <a:chOff x="513" y="264"/>
              <a:chExt cx="103" cy="42"/>
            </a:xfrm>
          </p:grpSpPr>
          <p:sp>
            <p:nvSpPr>
              <p:cNvPr id="90" name="Rectangle 15"/>
              <p:cNvSpPr>
                <a:spLocks noChangeArrowheads="1"/>
              </p:cNvSpPr>
              <p:nvPr/>
            </p:nvSpPr>
            <p:spPr bwMode="auto">
              <a:xfrm>
                <a:off x="549" y="288"/>
                <a:ext cx="35" cy="1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91" name="Rectangle 16"/>
              <p:cNvSpPr>
                <a:spLocks noChangeArrowheads="1"/>
              </p:cNvSpPr>
              <p:nvPr/>
            </p:nvSpPr>
            <p:spPr bwMode="auto">
              <a:xfrm>
                <a:off x="513" y="288"/>
                <a:ext cx="36" cy="1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92" name="AutoShape 17"/>
              <p:cNvSpPr>
                <a:spLocks noChangeArrowheads="1"/>
              </p:cNvSpPr>
              <p:nvPr/>
            </p:nvSpPr>
            <p:spPr bwMode="auto">
              <a:xfrm rot="16200000" flipH="1">
                <a:off x="579" y="269"/>
                <a:ext cx="42" cy="32"/>
              </a:xfrm>
              <a:prstGeom prst="parallelogram">
                <a:avLst>
                  <a:gd name="adj" fmla="val 74995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93" name="Line 18"/>
              <p:cNvSpPr>
                <a:spLocks noChangeShapeType="1"/>
              </p:cNvSpPr>
              <p:nvPr/>
            </p:nvSpPr>
            <p:spPr bwMode="auto">
              <a:xfrm flipV="1">
                <a:off x="513" y="264"/>
                <a:ext cx="32" cy="2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Line 19"/>
              <p:cNvSpPr>
                <a:spLocks noChangeShapeType="1"/>
              </p:cNvSpPr>
              <p:nvPr/>
            </p:nvSpPr>
            <p:spPr bwMode="auto">
              <a:xfrm flipV="1">
                <a:off x="549" y="264"/>
                <a:ext cx="32" cy="2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Line 20"/>
              <p:cNvSpPr>
                <a:spLocks noChangeShapeType="1"/>
              </p:cNvSpPr>
              <p:nvPr/>
            </p:nvSpPr>
            <p:spPr bwMode="auto">
              <a:xfrm>
                <a:off x="545" y="264"/>
                <a:ext cx="7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9" name="AutoShape 21"/>
            <p:cNvSpPr>
              <a:spLocks noChangeArrowheads="1"/>
            </p:cNvSpPr>
            <p:nvPr/>
          </p:nvSpPr>
          <p:spPr bwMode="auto">
            <a:xfrm>
              <a:off x="1233" y="1493"/>
              <a:ext cx="782" cy="284"/>
            </a:xfrm>
            <a:prstGeom prst="parallelogram">
              <a:avLst>
                <a:gd name="adj" fmla="val 133087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80" name="Text Box 22"/>
            <p:cNvSpPr txBox="1">
              <a:spLocks noChangeArrowheads="1"/>
            </p:cNvSpPr>
            <p:nvPr/>
          </p:nvSpPr>
          <p:spPr bwMode="auto">
            <a:xfrm>
              <a:off x="711" y="1727"/>
              <a:ext cx="613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>
                  <a:solidFill>
                    <a:srgbClr val="008000"/>
                  </a:solidFill>
                  <a:latin typeface="Symbol" pitchFamily="18" charset="2"/>
                </a:rPr>
                <a:t>e</a:t>
              </a:r>
              <a:r>
                <a:rPr lang="en-GB" altLang="fi-FI" sz="2400" baseline="-25000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r>
                <a:rPr lang="en-GB" altLang="fi-FI" sz="2400" i="1" dirty="0">
                  <a:solidFill>
                    <a:srgbClr val="008000"/>
                  </a:solidFill>
                  <a:latin typeface="Symbol" pitchFamily="18" charset="2"/>
                </a:rPr>
                <a:t>e</a:t>
              </a:r>
              <a:r>
                <a:rPr lang="en-GB" altLang="fi-FI" sz="2400" baseline="-25000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r1</a:t>
              </a:r>
            </a:p>
          </p:txBody>
        </p:sp>
        <p:sp>
          <p:nvSpPr>
            <p:cNvPr id="81" name="Text Box 23"/>
            <p:cNvSpPr txBox="1">
              <a:spLocks noChangeArrowheads="1"/>
            </p:cNvSpPr>
            <p:nvPr/>
          </p:nvSpPr>
          <p:spPr bwMode="auto">
            <a:xfrm>
              <a:off x="1193" y="1763"/>
              <a:ext cx="613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GB" altLang="fi-FI" sz="2400"/>
            </a:p>
          </p:txBody>
        </p:sp>
        <p:sp>
          <p:nvSpPr>
            <p:cNvPr id="82" name="Text Box 24"/>
            <p:cNvSpPr txBox="1">
              <a:spLocks noChangeArrowheads="1"/>
            </p:cNvSpPr>
            <p:nvPr/>
          </p:nvSpPr>
          <p:spPr bwMode="auto">
            <a:xfrm>
              <a:off x="1441" y="1493"/>
              <a:ext cx="372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en-GB" altLang="fi-FI" sz="2400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83" name="Rectangle 25"/>
            <p:cNvSpPr>
              <a:spLocks noChangeArrowheads="1"/>
            </p:cNvSpPr>
            <p:nvPr/>
          </p:nvSpPr>
          <p:spPr bwMode="auto">
            <a:xfrm>
              <a:off x="2524" y="1655"/>
              <a:ext cx="221" cy="12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84" name="Line 26"/>
            <p:cNvSpPr>
              <a:spLocks noChangeShapeType="1"/>
            </p:cNvSpPr>
            <p:nvPr/>
          </p:nvSpPr>
          <p:spPr bwMode="auto">
            <a:xfrm>
              <a:off x="2550" y="1655"/>
              <a:ext cx="1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27"/>
            <p:cNvSpPr>
              <a:spLocks noChangeShapeType="1"/>
            </p:cNvSpPr>
            <p:nvPr/>
          </p:nvSpPr>
          <p:spPr bwMode="auto">
            <a:xfrm>
              <a:off x="2602" y="1696"/>
              <a:ext cx="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28"/>
            <p:cNvSpPr>
              <a:spLocks noChangeShapeType="1"/>
            </p:cNvSpPr>
            <p:nvPr/>
          </p:nvSpPr>
          <p:spPr bwMode="auto">
            <a:xfrm>
              <a:off x="2550" y="1736"/>
              <a:ext cx="1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29"/>
            <p:cNvSpPr>
              <a:spLocks noChangeShapeType="1"/>
            </p:cNvSpPr>
            <p:nvPr/>
          </p:nvSpPr>
          <p:spPr bwMode="auto">
            <a:xfrm>
              <a:off x="2602" y="1777"/>
              <a:ext cx="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 Box 30"/>
            <p:cNvSpPr txBox="1">
              <a:spLocks noChangeArrowheads="1"/>
            </p:cNvSpPr>
            <p:nvPr/>
          </p:nvSpPr>
          <p:spPr bwMode="auto">
            <a:xfrm>
              <a:off x="2758" y="1560"/>
              <a:ext cx="209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</a:t>
              </a:r>
            </a:p>
          </p:txBody>
        </p:sp>
        <p:sp>
          <p:nvSpPr>
            <p:cNvPr id="89" name="Text Box 32"/>
            <p:cNvSpPr txBox="1">
              <a:spLocks noChangeArrowheads="1"/>
            </p:cNvSpPr>
            <p:nvPr/>
          </p:nvSpPr>
          <p:spPr bwMode="auto">
            <a:xfrm>
              <a:off x="1200" y="1735"/>
              <a:ext cx="613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>
                  <a:solidFill>
                    <a:srgbClr val="FF0000"/>
                  </a:solidFill>
                  <a:latin typeface="Symbol" pitchFamily="18" charset="2"/>
                </a:rPr>
                <a:t>e</a:t>
              </a:r>
              <a:r>
                <a:rPr lang="en-GB" altLang="fi-FI" sz="2400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r>
                <a:rPr lang="en-GB" altLang="fi-FI" sz="2400" i="1" dirty="0">
                  <a:solidFill>
                    <a:srgbClr val="FF0000"/>
                  </a:solidFill>
                  <a:latin typeface="Symbol" pitchFamily="18" charset="2"/>
                </a:rPr>
                <a:t>e</a:t>
              </a:r>
              <a:r>
                <a:rPr lang="en-GB" altLang="fi-FI" sz="2400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fi-FI" altLang="fi-FI" sz="2400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fi-FI" sz="24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96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9687336"/>
              </p:ext>
            </p:extLst>
          </p:nvPr>
        </p:nvGraphicFramePr>
        <p:xfrm>
          <a:off x="1665288" y="4037756"/>
          <a:ext cx="3895725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29" name="Equation" r:id="rId8" imgW="1587240" imgH="291960" progId="Equation.DSMT4">
                  <p:embed/>
                </p:oleObj>
              </mc:Choice>
              <mc:Fallback>
                <p:oleObj name="Equation" r:id="rId8" imgW="158724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5288" y="4037756"/>
                        <a:ext cx="3895725" cy="715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7" name="Group 34"/>
          <p:cNvGrpSpPr>
            <a:grpSpLocks noChangeAspect="1"/>
          </p:cNvGrpSpPr>
          <p:nvPr/>
        </p:nvGrpSpPr>
        <p:grpSpPr bwMode="auto">
          <a:xfrm>
            <a:off x="4119712" y="1034057"/>
            <a:ext cx="3511550" cy="1666875"/>
            <a:chOff x="3120" y="1208"/>
            <a:chExt cx="2212" cy="1050"/>
          </a:xfrm>
        </p:grpSpPr>
        <p:sp>
          <p:nvSpPr>
            <p:cNvPr id="98" name="AutoShape 33"/>
            <p:cNvSpPr>
              <a:spLocks noChangeAspect="1" noChangeArrowheads="1" noTextEdit="1"/>
            </p:cNvSpPr>
            <p:nvPr/>
          </p:nvSpPr>
          <p:spPr bwMode="auto">
            <a:xfrm>
              <a:off x="3120" y="1208"/>
              <a:ext cx="2150" cy="1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35"/>
            <p:cNvSpPr>
              <a:spLocks/>
            </p:cNvSpPr>
            <p:nvPr/>
          </p:nvSpPr>
          <p:spPr bwMode="auto">
            <a:xfrm>
              <a:off x="3785" y="1295"/>
              <a:ext cx="1136" cy="887"/>
            </a:xfrm>
            <a:custGeom>
              <a:avLst/>
              <a:gdLst>
                <a:gd name="T0" fmla="*/ 149 w 1136"/>
                <a:gd name="T1" fmla="*/ 0 h 887"/>
                <a:gd name="T2" fmla="*/ 119 w 1136"/>
                <a:gd name="T3" fmla="*/ 4 h 887"/>
                <a:gd name="T4" fmla="*/ 90 w 1136"/>
                <a:gd name="T5" fmla="*/ 11 h 887"/>
                <a:gd name="T6" fmla="*/ 65 w 1136"/>
                <a:gd name="T7" fmla="*/ 26 h 887"/>
                <a:gd name="T8" fmla="*/ 43 w 1136"/>
                <a:gd name="T9" fmla="*/ 44 h 887"/>
                <a:gd name="T10" fmla="*/ 25 w 1136"/>
                <a:gd name="T11" fmla="*/ 66 h 887"/>
                <a:gd name="T12" fmla="*/ 11 w 1136"/>
                <a:gd name="T13" fmla="*/ 91 h 887"/>
                <a:gd name="T14" fmla="*/ 3 w 1136"/>
                <a:gd name="T15" fmla="*/ 120 h 887"/>
                <a:gd name="T16" fmla="*/ 0 w 1136"/>
                <a:gd name="T17" fmla="*/ 149 h 887"/>
                <a:gd name="T18" fmla="*/ 0 w 1136"/>
                <a:gd name="T19" fmla="*/ 738 h 887"/>
                <a:gd name="T20" fmla="*/ 3 w 1136"/>
                <a:gd name="T21" fmla="*/ 767 h 887"/>
                <a:gd name="T22" fmla="*/ 11 w 1136"/>
                <a:gd name="T23" fmla="*/ 796 h 887"/>
                <a:gd name="T24" fmla="*/ 25 w 1136"/>
                <a:gd name="T25" fmla="*/ 821 h 887"/>
                <a:gd name="T26" fmla="*/ 43 w 1136"/>
                <a:gd name="T27" fmla="*/ 843 h 887"/>
                <a:gd name="T28" fmla="*/ 65 w 1136"/>
                <a:gd name="T29" fmla="*/ 861 h 887"/>
                <a:gd name="T30" fmla="*/ 90 w 1136"/>
                <a:gd name="T31" fmla="*/ 876 h 887"/>
                <a:gd name="T32" fmla="*/ 119 w 1136"/>
                <a:gd name="T33" fmla="*/ 883 h 887"/>
                <a:gd name="T34" fmla="*/ 149 w 1136"/>
                <a:gd name="T35" fmla="*/ 887 h 887"/>
                <a:gd name="T36" fmla="*/ 987 w 1136"/>
                <a:gd name="T37" fmla="*/ 887 h 887"/>
                <a:gd name="T38" fmla="*/ 1017 w 1136"/>
                <a:gd name="T39" fmla="*/ 883 h 887"/>
                <a:gd name="T40" fmla="*/ 1046 w 1136"/>
                <a:gd name="T41" fmla="*/ 876 h 887"/>
                <a:gd name="T42" fmla="*/ 1071 w 1136"/>
                <a:gd name="T43" fmla="*/ 861 h 887"/>
                <a:gd name="T44" fmla="*/ 1093 w 1136"/>
                <a:gd name="T45" fmla="*/ 843 h 887"/>
                <a:gd name="T46" fmla="*/ 1111 w 1136"/>
                <a:gd name="T47" fmla="*/ 821 h 887"/>
                <a:gd name="T48" fmla="*/ 1125 w 1136"/>
                <a:gd name="T49" fmla="*/ 796 h 887"/>
                <a:gd name="T50" fmla="*/ 1133 w 1136"/>
                <a:gd name="T51" fmla="*/ 767 h 887"/>
                <a:gd name="T52" fmla="*/ 1136 w 1136"/>
                <a:gd name="T53" fmla="*/ 738 h 887"/>
                <a:gd name="T54" fmla="*/ 1136 w 1136"/>
                <a:gd name="T55" fmla="*/ 149 h 887"/>
                <a:gd name="T56" fmla="*/ 1133 w 1136"/>
                <a:gd name="T57" fmla="*/ 120 h 887"/>
                <a:gd name="T58" fmla="*/ 1125 w 1136"/>
                <a:gd name="T59" fmla="*/ 91 h 887"/>
                <a:gd name="T60" fmla="*/ 1111 w 1136"/>
                <a:gd name="T61" fmla="*/ 66 h 887"/>
                <a:gd name="T62" fmla="*/ 1093 w 1136"/>
                <a:gd name="T63" fmla="*/ 44 h 887"/>
                <a:gd name="T64" fmla="*/ 1071 w 1136"/>
                <a:gd name="T65" fmla="*/ 26 h 887"/>
                <a:gd name="T66" fmla="*/ 1046 w 1136"/>
                <a:gd name="T67" fmla="*/ 11 h 887"/>
                <a:gd name="T68" fmla="*/ 1017 w 1136"/>
                <a:gd name="T69" fmla="*/ 4 h 887"/>
                <a:gd name="T70" fmla="*/ 987 w 1136"/>
                <a:gd name="T71" fmla="*/ 0 h 887"/>
                <a:gd name="T72" fmla="*/ 149 w 1136"/>
                <a:gd name="T73" fmla="*/ 0 h 88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136" h="887">
                  <a:moveTo>
                    <a:pt x="149" y="0"/>
                  </a:moveTo>
                  <a:lnTo>
                    <a:pt x="119" y="4"/>
                  </a:lnTo>
                  <a:lnTo>
                    <a:pt x="90" y="11"/>
                  </a:lnTo>
                  <a:lnTo>
                    <a:pt x="65" y="26"/>
                  </a:lnTo>
                  <a:lnTo>
                    <a:pt x="43" y="44"/>
                  </a:lnTo>
                  <a:lnTo>
                    <a:pt x="25" y="66"/>
                  </a:lnTo>
                  <a:lnTo>
                    <a:pt x="11" y="91"/>
                  </a:lnTo>
                  <a:lnTo>
                    <a:pt x="3" y="120"/>
                  </a:lnTo>
                  <a:lnTo>
                    <a:pt x="0" y="149"/>
                  </a:lnTo>
                  <a:lnTo>
                    <a:pt x="0" y="738"/>
                  </a:lnTo>
                  <a:lnTo>
                    <a:pt x="3" y="767"/>
                  </a:lnTo>
                  <a:lnTo>
                    <a:pt x="11" y="796"/>
                  </a:lnTo>
                  <a:lnTo>
                    <a:pt x="25" y="821"/>
                  </a:lnTo>
                  <a:lnTo>
                    <a:pt x="43" y="843"/>
                  </a:lnTo>
                  <a:lnTo>
                    <a:pt x="65" y="861"/>
                  </a:lnTo>
                  <a:lnTo>
                    <a:pt x="90" y="876"/>
                  </a:lnTo>
                  <a:lnTo>
                    <a:pt x="119" y="883"/>
                  </a:lnTo>
                  <a:lnTo>
                    <a:pt x="149" y="887"/>
                  </a:lnTo>
                  <a:lnTo>
                    <a:pt x="987" y="887"/>
                  </a:lnTo>
                  <a:lnTo>
                    <a:pt x="1017" y="883"/>
                  </a:lnTo>
                  <a:lnTo>
                    <a:pt x="1046" y="876"/>
                  </a:lnTo>
                  <a:lnTo>
                    <a:pt x="1071" y="861"/>
                  </a:lnTo>
                  <a:lnTo>
                    <a:pt x="1093" y="843"/>
                  </a:lnTo>
                  <a:lnTo>
                    <a:pt x="1111" y="821"/>
                  </a:lnTo>
                  <a:lnTo>
                    <a:pt x="1125" y="796"/>
                  </a:lnTo>
                  <a:lnTo>
                    <a:pt x="1133" y="767"/>
                  </a:lnTo>
                  <a:lnTo>
                    <a:pt x="1136" y="738"/>
                  </a:lnTo>
                  <a:lnTo>
                    <a:pt x="1136" y="149"/>
                  </a:lnTo>
                  <a:lnTo>
                    <a:pt x="1133" y="120"/>
                  </a:lnTo>
                  <a:lnTo>
                    <a:pt x="1125" y="91"/>
                  </a:lnTo>
                  <a:lnTo>
                    <a:pt x="1111" y="66"/>
                  </a:lnTo>
                  <a:lnTo>
                    <a:pt x="1093" y="44"/>
                  </a:lnTo>
                  <a:lnTo>
                    <a:pt x="1071" y="26"/>
                  </a:lnTo>
                  <a:lnTo>
                    <a:pt x="1046" y="11"/>
                  </a:lnTo>
                  <a:lnTo>
                    <a:pt x="1017" y="4"/>
                  </a:lnTo>
                  <a:lnTo>
                    <a:pt x="987" y="0"/>
                  </a:lnTo>
                  <a:lnTo>
                    <a:pt x="149" y="0"/>
                  </a:lnTo>
                  <a:close/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Rectangle 36"/>
            <p:cNvSpPr>
              <a:spLocks noChangeArrowheads="1"/>
            </p:cNvSpPr>
            <p:nvPr/>
          </p:nvSpPr>
          <p:spPr bwMode="auto">
            <a:xfrm>
              <a:off x="3145" y="1644"/>
              <a:ext cx="371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01" name="Rectangle 37"/>
            <p:cNvSpPr>
              <a:spLocks noChangeArrowheads="1"/>
            </p:cNvSpPr>
            <p:nvPr/>
          </p:nvSpPr>
          <p:spPr bwMode="auto">
            <a:xfrm>
              <a:off x="3182" y="1666"/>
              <a:ext cx="22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08585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42875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177165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22885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68605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14325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60045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1900" i="1" dirty="0">
                  <a:solidFill>
                    <a:srgbClr val="000000"/>
                  </a:solidFill>
                </a:rPr>
                <a:t> </a:t>
              </a:r>
              <a:r>
                <a:rPr lang="fi-FI" altLang="fi-FI" sz="1900" i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fi-FI" altLang="fi-FI" sz="1900" baseline="-25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fi-FI" altLang="fi-FI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3" name="Rectangle 39"/>
            <p:cNvSpPr>
              <a:spLocks noChangeArrowheads="1"/>
            </p:cNvSpPr>
            <p:nvPr/>
          </p:nvSpPr>
          <p:spPr bwMode="auto">
            <a:xfrm>
              <a:off x="4816" y="1688"/>
              <a:ext cx="200" cy="1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04" name="Line 40"/>
            <p:cNvSpPr>
              <a:spLocks noChangeShapeType="1"/>
            </p:cNvSpPr>
            <p:nvPr/>
          </p:nvSpPr>
          <p:spPr bwMode="auto">
            <a:xfrm>
              <a:off x="4838" y="1688"/>
              <a:ext cx="167" cy="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41"/>
            <p:cNvSpPr>
              <a:spLocks noChangeShapeType="1"/>
            </p:cNvSpPr>
            <p:nvPr/>
          </p:nvSpPr>
          <p:spPr bwMode="auto">
            <a:xfrm>
              <a:off x="4889" y="1724"/>
              <a:ext cx="58" cy="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42"/>
            <p:cNvSpPr>
              <a:spLocks noChangeShapeType="1"/>
            </p:cNvSpPr>
            <p:nvPr/>
          </p:nvSpPr>
          <p:spPr bwMode="auto">
            <a:xfrm>
              <a:off x="4838" y="1757"/>
              <a:ext cx="167" cy="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Line 43"/>
            <p:cNvSpPr>
              <a:spLocks noChangeShapeType="1"/>
            </p:cNvSpPr>
            <p:nvPr/>
          </p:nvSpPr>
          <p:spPr bwMode="auto">
            <a:xfrm>
              <a:off x="4889" y="1789"/>
              <a:ext cx="58" cy="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Rectangle 44"/>
            <p:cNvSpPr>
              <a:spLocks noChangeArrowheads="1"/>
            </p:cNvSpPr>
            <p:nvPr/>
          </p:nvSpPr>
          <p:spPr bwMode="auto">
            <a:xfrm>
              <a:off x="5030" y="1604"/>
              <a:ext cx="302" cy="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09" name="Rectangle 45"/>
            <p:cNvSpPr>
              <a:spLocks noChangeArrowheads="1"/>
            </p:cNvSpPr>
            <p:nvPr/>
          </p:nvSpPr>
          <p:spPr bwMode="auto">
            <a:xfrm>
              <a:off x="5067" y="1626"/>
              <a:ext cx="11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08585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42875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177165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22885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68605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14325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60045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19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</a:t>
              </a:r>
              <a:endParaRPr lang="fi-FI" altLang="fi-FI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0" name="Rectangle 46"/>
            <p:cNvSpPr>
              <a:spLocks noChangeArrowheads="1"/>
            </p:cNvSpPr>
            <p:nvPr/>
          </p:nvSpPr>
          <p:spPr bwMode="auto">
            <a:xfrm>
              <a:off x="3538" y="1550"/>
              <a:ext cx="603" cy="3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11" name="Line 47"/>
            <p:cNvSpPr>
              <a:spLocks noChangeShapeType="1"/>
            </p:cNvSpPr>
            <p:nvPr/>
          </p:nvSpPr>
          <p:spPr bwMode="auto">
            <a:xfrm>
              <a:off x="3476" y="1550"/>
              <a:ext cx="654" cy="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48"/>
            <p:cNvSpPr>
              <a:spLocks noChangeShapeType="1"/>
            </p:cNvSpPr>
            <p:nvPr/>
          </p:nvSpPr>
          <p:spPr bwMode="auto">
            <a:xfrm>
              <a:off x="3476" y="1942"/>
              <a:ext cx="654" cy="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Line 49"/>
            <p:cNvSpPr>
              <a:spLocks noChangeShapeType="1"/>
            </p:cNvSpPr>
            <p:nvPr/>
          </p:nvSpPr>
          <p:spPr bwMode="auto">
            <a:xfrm>
              <a:off x="4057" y="1735"/>
              <a:ext cx="142" cy="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50"/>
            <p:cNvSpPr>
              <a:spLocks noChangeShapeType="1"/>
            </p:cNvSpPr>
            <p:nvPr/>
          </p:nvSpPr>
          <p:spPr bwMode="auto">
            <a:xfrm>
              <a:off x="4130" y="1550"/>
              <a:ext cx="0" cy="17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51"/>
            <p:cNvSpPr>
              <a:spLocks noChangeShapeType="1"/>
            </p:cNvSpPr>
            <p:nvPr/>
          </p:nvSpPr>
          <p:spPr bwMode="auto">
            <a:xfrm>
              <a:off x="4057" y="1768"/>
              <a:ext cx="142" cy="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Line 52"/>
            <p:cNvSpPr>
              <a:spLocks noChangeShapeType="1"/>
            </p:cNvSpPr>
            <p:nvPr/>
          </p:nvSpPr>
          <p:spPr bwMode="auto">
            <a:xfrm>
              <a:off x="4130" y="1768"/>
              <a:ext cx="0" cy="17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53"/>
            <p:cNvSpPr>
              <a:spLocks noChangeShapeType="1"/>
            </p:cNvSpPr>
            <p:nvPr/>
          </p:nvSpPr>
          <p:spPr bwMode="auto">
            <a:xfrm>
              <a:off x="3403" y="1735"/>
              <a:ext cx="146" cy="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Line 54"/>
            <p:cNvSpPr>
              <a:spLocks noChangeShapeType="1"/>
            </p:cNvSpPr>
            <p:nvPr/>
          </p:nvSpPr>
          <p:spPr bwMode="auto">
            <a:xfrm>
              <a:off x="3476" y="1550"/>
              <a:ext cx="0" cy="17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55"/>
            <p:cNvSpPr>
              <a:spLocks noChangeShapeType="1"/>
            </p:cNvSpPr>
            <p:nvPr/>
          </p:nvSpPr>
          <p:spPr bwMode="auto">
            <a:xfrm>
              <a:off x="3403" y="1768"/>
              <a:ext cx="146" cy="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Line 56"/>
            <p:cNvSpPr>
              <a:spLocks noChangeShapeType="1"/>
            </p:cNvSpPr>
            <p:nvPr/>
          </p:nvSpPr>
          <p:spPr bwMode="auto">
            <a:xfrm>
              <a:off x="3476" y="1768"/>
              <a:ext cx="0" cy="17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Rectangle 57"/>
            <p:cNvSpPr>
              <a:spLocks noChangeArrowheads="1"/>
            </p:cNvSpPr>
            <p:nvPr/>
          </p:nvSpPr>
          <p:spPr bwMode="auto">
            <a:xfrm>
              <a:off x="3763" y="1633"/>
              <a:ext cx="309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22" name="Rectangle 58"/>
            <p:cNvSpPr>
              <a:spLocks noChangeArrowheads="1"/>
            </p:cNvSpPr>
            <p:nvPr/>
          </p:nvSpPr>
          <p:spPr bwMode="auto">
            <a:xfrm>
              <a:off x="3799" y="1655"/>
              <a:ext cx="22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08585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42875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177165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22885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68605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14325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60045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1900" i="1" dirty="0">
                  <a:solidFill>
                    <a:srgbClr val="000000"/>
                  </a:solidFill>
                </a:rPr>
                <a:t> </a:t>
              </a:r>
              <a:r>
                <a:rPr lang="fi-FI" altLang="fi-FI" sz="1900" i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fi-FI" altLang="fi-FI" sz="1900" baseline="-25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fi-FI" altLang="fi-FI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0920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Kapasitanssi ja eristeaineet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Sarjaankytketyt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kapasitanssit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5928180"/>
              </p:ext>
            </p:extLst>
          </p:nvPr>
        </p:nvGraphicFramePr>
        <p:xfrm>
          <a:off x="1814513" y="3287713"/>
          <a:ext cx="2897187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2" name="Equation" r:id="rId6" imgW="1180800" imgH="317160" progId="Equation.DSMT4">
                  <p:embed/>
                </p:oleObj>
              </mc:Choice>
              <mc:Fallback>
                <p:oleObj name="Equation" r:id="rId6" imgW="118080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4513" y="3287713"/>
                        <a:ext cx="2897187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" name="Rectangle 7"/>
          <p:cNvSpPr>
            <a:spLocks noChangeArrowheads="1"/>
          </p:cNvSpPr>
          <p:nvPr/>
        </p:nvSpPr>
        <p:spPr bwMode="auto">
          <a:xfrm>
            <a:off x="295424" y="2850157"/>
            <a:ext cx="6490319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Kaksi kapasitanssiltaan erilaista eristeainetta on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’päällekkäin’:</a:t>
            </a:r>
            <a:endParaRPr lang="fi-FI" alt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6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9157488"/>
              </p:ext>
            </p:extLst>
          </p:nvPr>
        </p:nvGraphicFramePr>
        <p:xfrm>
          <a:off x="1887041" y="4123977"/>
          <a:ext cx="3522663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3" name="Equation" r:id="rId8" imgW="1434960" imgH="317160" progId="Equation.DSMT4">
                  <p:embed/>
                </p:oleObj>
              </mc:Choice>
              <mc:Fallback>
                <p:oleObj name="Equation" r:id="rId8" imgW="143496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7041" y="4123977"/>
                        <a:ext cx="3522663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0" name="Group 37"/>
          <p:cNvGrpSpPr>
            <a:grpSpLocks/>
          </p:cNvGrpSpPr>
          <p:nvPr/>
        </p:nvGrpSpPr>
        <p:grpSpPr bwMode="auto">
          <a:xfrm>
            <a:off x="244326" y="1012825"/>
            <a:ext cx="4411663" cy="1728787"/>
            <a:chOff x="576" y="1115"/>
            <a:chExt cx="2779" cy="1089"/>
          </a:xfrm>
        </p:grpSpPr>
        <p:sp>
          <p:nvSpPr>
            <p:cNvPr id="61" name="AutoShape 10"/>
            <p:cNvSpPr>
              <a:spLocks noChangeArrowheads="1"/>
            </p:cNvSpPr>
            <p:nvPr/>
          </p:nvSpPr>
          <p:spPr bwMode="auto">
            <a:xfrm>
              <a:off x="1699" y="1115"/>
              <a:ext cx="1314" cy="1089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62" name="Text Box 11"/>
            <p:cNvSpPr txBox="1">
              <a:spLocks noChangeArrowheads="1"/>
            </p:cNvSpPr>
            <p:nvPr/>
          </p:nvSpPr>
          <p:spPr bwMode="auto">
            <a:xfrm>
              <a:off x="590" y="1497"/>
              <a:ext cx="342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400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fi-FI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Rectangle 12"/>
            <p:cNvSpPr>
              <a:spLocks noChangeArrowheads="1"/>
            </p:cNvSpPr>
            <p:nvPr/>
          </p:nvSpPr>
          <p:spPr bwMode="auto">
            <a:xfrm>
              <a:off x="959" y="1822"/>
              <a:ext cx="972" cy="2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64" name="Rectangle 13"/>
            <p:cNvSpPr>
              <a:spLocks noChangeArrowheads="1"/>
            </p:cNvSpPr>
            <p:nvPr/>
          </p:nvSpPr>
          <p:spPr bwMode="auto">
            <a:xfrm>
              <a:off x="959" y="1568"/>
              <a:ext cx="972" cy="2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65" name="AutoShape 14"/>
            <p:cNvSpPr>
              <a:spLocks noChangeArrowheads="1"/>
            </p:cNvSpPr>
            <p:nvPr/>
          </p:nvSpPr>
          <p:spPr bwMode="auto">
            <a:xfrm rot="16200000" flipH="1">
              <a:off x="1853" y="1306"/>
              <a:ext cx="594" cy="438"/>
            </a:xfrm>
            <a:prstGeom prst="parallelogram">
              <a:avLst>
                <a:gd name="adj" fmla="val 7749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66" name="Line 15"/>
            <p:cNvSpPr>
              <a:spLocks noChangeShapeType="1"/>
            </p:cNvSpPr>
            <p:nvPr/>
          </p:nvSpPr>
          <p:spPr bwMode="auto">
            <a:xfrm flipV="1">
              <a:off x="959" y="1228"/>
              <a:ext cx="438" cy="3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16"/>
            <p:cNvSpPr>
              <a:spLocks noChangeShapeType="1"/>
            </p:cNvSpPr>
            <p:nvPr/>
          </p:nvSpPr>
          <p:spPr bwMode="auto">
            <a:xfrm>
              <a:off x="1397" y="1228"/>
              <a:ext cx="9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AutoShape 17"/>
            <p:cNvSpPr>
              <a:spLocks noChangeArrowheads="1"/>
            </p:cNvSpPr>
            <p:nvPr/>
          </p:nvSpPr>
          <p:spPr bwMode="auto">
            <a:xfrm>
              <a:off x="1493" y="1256"/>
              <a:ext cx="822" cy="297"/>
            </a:xfrm>
            <a:prstGeom prst="parallelogram">
              <a:avLst>
                <a:gd name="adj" fmla="val 133771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69" name="Text Box 18"/>
            <p:cNvSpPr txBox="1">
              <a:spLocks noChangeArrowheads="1"/>
            </p:cNvSpPr>
            <p:nvPr/>
          </p:nvSpPr>
          <p:spPr bwMode="auto">
            <a:xfrm>
              <a:off x="1069" y="1497"/>
              <a:ext cx="643" cy="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>
                  <a:solidFill>
                    <a:srgbClr val="008000"/>
                  </a:solidFill>
                  <a:latin typeface="Symbol" pitchFamily="18" charset="2"/>
                </a:rPr>
                <a:t>e</a:t>
              </a:r>
              <a:r>
                <a:rPr lang="en-GB" altLang="fi-FI" sz="2400" baseline="-25000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r>
                <a:rPr lang="en-GB" altLang="fi-FI" sz="2400" i="1" dirty="0">
                  <a:solidFill>
                    <a:srgbClr val="008000"/>
                  </a:solidFill>
                  <a:latin typeface="Symbol" pitchFamily="18" charset="2"/>
                </a:rPr>
                <a:t>e</a:t>
              </a:r>
              <a:r>
                <a:rPr lang="en-GB" altLang="fi-FI" sz="2400" baseline="-25000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r1</a:t>
              </a:r>
              <a:endParaRPr lang="en-GB" altLang="fi-FI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Text Box 19"/>
            <p:cNvSpPr txBox="1">
              <a:spLocks noChangeArrowheads="1"/>
            </p:cNvSpPr>
            <p:nvPr/>
          </p:nvSpPr>
          <p:spPr bwMode="auto">
            <a:xfrm>
              <a:off x="1028" y="1780"/>
              <a:ext cx="643" cy="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>
                  <a:solidFill>
                    <a:srgbClr val="FF0000"/>
                  </a:solidFill>
                  <a:latin typeface="Symbol" pitchFamily="18" charset="2"/>
                </a:rPr>
                <a:t>e</a:t>
              </a:r>
              <a:r>
                <a:rPr lang="en-GB" altLang="fi-FI" sz="2400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r>
                <a:rPr lang="en-GB" altLang="fi-FI" sz="2400" i="1" dirty="0">
                  <a:solidFill>
                    <a:srgbClr val="FF0000"/>
                  </a:solidFill>
                  <a:latin typeface="Symbol" pitchFamily="18" charset="2"/>
                </a:rPr>
                <a:t>e</a:t>
              </a:r>
              <a:r>
                <a:rPr lang="en-GB" altLang="fi-FI" sz="2400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fi-FI" altLang="fi-FI" sz="2400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fi-FI" sz="24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Text Box 20"/>
            <p:cNvSpPr txBox="1">
              <a:spLocks noChangeArrowheads="1"/>
            </p:cNvSpPr>
            <p:nvPr/>
          </p:nvSpPr>
          <p:spPr bwMode="auto">
            <a:xfrm>
              <a:off x="1329" y="1242"/>
              <a:ext cx="356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/>
                <a:t> </a:t>
              </a:r>
              <a:r>
                <a:rPr lang="en-GB" altLang="fi-FI" sz="2400" i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124" name="Rectangle 21"/>
            <p:cNvSpPr>
              <a:spLocks noChangeArrowheads="1"/>
            </p:cNvSpPr>
            <p:nvPr/>
          </p:nvSpPr>
          <p:spPr bwMode="auto">
            <a:xfrm>
              <a:off x="2890" y="1596"/>
              <a:ext cx="232" cy="12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25" name="Line 22"/>
            <p:cNvSpPr>
              <a:spLocks noChangeShapeType="1"/>
            </p:cNvSpPr>
            <p:nvPr/>
          </p:nvSpPr>
          <p:spPr bwMode="auto">
            <a:xfrm>
              <a:off x="2917" y="1596"/>
              <a:ext cx="19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Line 23"/>
            <p:cNvSpPr>
              <a:spLocks noChangeShapeType="1"/>
            </p:cNvSpPr>
            <p:nvPr/>
          </p:nvSpPr>
          <p:spPr bwMode="auto">
            <a:xfrm>
              <a:off x="2972" y="1638"/>
              <a:ext cx="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Line 24"/>
            <p:cNvSpPr>
              <a:spLocks noChangeShapeType="1"/>
            </p:cNvSpPr>
            <p:nvPr/>
          </p:nvSpPr>
          <p:spPr bwMode="auto">
            <a:xfrm>
              <a:off x="2917" y="1681"/>
              <a:ext cx="19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Line 25"/>
            <p:cNvSpPr>
              <a:spLocks noChangeShapeType="1"/>
            </p:cNvSpPr>
            <p:nvPr/>
          </p:nvSpPr>
          <p:spPr bwMode="auto">
            <a:xfrm>
              <a:off x="2972" y="1723"/>
              <a:ext cx="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Text Box 26"/>
            <p:cNvSpPr txBox="1">
              <a:spLocks noChangeArrowheads="1"/>
            </p:cNvSpPr>
            <p:nvPr/>
          </p:nvSpPr>
          <p:spPr bwMode="auto">
            <a:xfrm>
              <a:off x="3136" y="1497"/>
              <a:ext cx="219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</a:t>
              </a:r>
            </a:p>
          </p:txBody>
        </p:sp>
        <p:sp>
          <p:nvSpPr>
            <p:cNvPr id="130" name="AutoShape 27"/>
            <p:cNvSpPr>
              <a:spLocks noChangeArrowheads="1"/>
            </p:cNvSpPr>
            <p:nvPr/>
          </p:nvSpPr>
          <p:spPr bwMode="auto">
            <a:xfrm rot="16200000" flipH="1">
              <a:off x="1853" y="1561"/>
              <a:ext cx="594" cy="438"/>
            </a:xfrm>
            <a:prstGeom prst="parallelogram">
              <a:avLst>
                <a:gd name="adj" fmla="val 7749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31" name="Text Box 28"/>
            <p:cNvSpPr txBox="1">
              <a:spLocks noChangeArrowheads="1"/>
            </p:cNvSpPr>
            <p:nvPr/>
          </p:nvSpPr>
          <p:spPr bwMode="auto">
            <a:xfrm>
              <a:off x="576" y="1808"/>
              <a:ext cx="342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400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fi-FI" sz="2400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2" name="Group 32"/>
          <p:cNvGrpSpPr>
            <a:grpSpLocks noChangeAspect="1"/>
          </p:cNvGrpSpPr>
          <p:nvPr/>
        </p:nvGrpSpPr>
        <p:grpSpPr bwMode="auto">
          <a:xfrm>
            <a:off x="4840139" y="1073150"/>
            <a:ext cx="3017837" cy="1625600"/>
            <a:chOff x="3471" y="1153"/>
            <a:chExt cx="1901" cy="1024"/>
          </a:xfrm>
        </p:grpSpPr>
        <p:sp>
          <p:nvSpPr>
            <p:cNvPr id="133" name="AutoShape 31"/>
            <p:cNvSpPr>
              <a:spLocks noChangeAspect="1" noChangeArrowheads="1" noTextEdit="1"/>
            </p:cNvSpPr>
            <p:nvPr/>
          </p:nvSpPr>
          <p:spPr bwMode="auto">
            <a:xfrm>
              <a:off x="3471" y="1153"/>
              <a:ext cx="1841" cy="10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33"/>
            <p:cNvSpPr>
              <a:spLocks/>
            </p:cNvSpPr>
            <p:nvPr/>
          </p:nvSpPr>
          <p:spPr bwMode="auto">
            <a:xfrm>
              <a:off x="3899" y="1238"/>
              <a:ext cx="1109" cy="865"/>
            </a:xfrm>
            <a:custGeom>
              <a:avLst/>
              <a:gdLst>
                <a:gd name="T0" fmla="*/ 146 w 1109"/>
                <a:gd name="T1" fmla="*/ 0 h 865"/>
                <a:gd name="T2" fmla="*/ 117 w 1109"/>
                <a:gd name="T3" fmla="*/ 4 h 865"/>
                <a:gd name="T4" fmla="*/ 89 w 1109"/>
                <a:gd name="T5" fmla="*/ 11 h 865"/>
                <a:gd name="T6" fmla="*/ 64 w 1109"/>
                <a:gd name="T7" fmla="*/ 25 h 865"/>
                <a:gd name="T8" fmla="*/ 43 w 1109"/>
                <a:gd name="T9" fmla="*/ 43 h 865"/>
                <a:gd name="T10" fmla="*/ 25 w 1109"/>
                <a:gd name="T11" fmla="*/ 64 h 865"/>
                <a:gd name="T12" fmla="*/ 11 w 1109"/>
                <a:gd name="T13" fmla="*/ 89 h 865"/>
                <a:gd name="T14" fmla="*/ 4 w 1109"/>
                <a:gd name="T15" fmla="*/ 117 h 865"/>
                <a:gd name="T16" fmla="*/ 0 w 1109"/>
                <a:gd name="T17" fmla="*/ 145 h 865"/>
                <a:gd name="T18" fmla="*/ 0 w 1109"/>
                <a:gd name="T19" fmla="*/ 719 h 865"/>
                <a:gd name="T20" fmla="*/ 4 w 1109"/>
                <a:gd name="T21" fmla="*/ 748 h 865"/>
                <a:gd name="T22" fmla="*/ 11 w 1109"/>
                <a:gd name="T23" fmla="*/ 776 h 865"/>
                <a:gd name="T24" fmla="*/ 25 w 1109"/>
                <a:gd name="T25" fmla="*/ 801 h 865"/>
                <a:gd name="T26" fmla="*/ 43 w 1109"/>
                <a:gd name="T27" fmla="*/ 822 h 865"/>
                <a:gd name="T28" fmla="*/ 64 w 1109"/>
                <a:gd name="T29" fmla="*/ 840 h 865"/>
                <a:gd name="T30" fmla="*/ 89 w 1109"/>
                <a:gd name="T31" fmla="*/ 854 h 865"/>
                <a:gd name="T32" fmla="*/ 117 w 1109"/>
                <a:gd name="T33" fmla="*/ 861 h 865"/>
                <a:gd name="T34" fmla="*/ 146 w 1109"/>
                <a:gd name="T35" fmla="*/ 865 h 865"/>
                <a:gd name="T36" fmla="*/ 963 w 1109"/>
                <a:gd name="T37" fmla="*/ 865 h 865"/>
                <a:gd name="T38" fmla="*/ 992 w 1109"/>
                <a:gd name="T39" fmla="*/ 861 h 865"/>
                <a:gd name="T40" fmla="*/ 1020 w 1109"/>
                <a:gd name="T41" fmla="*/ 854 h 865"/>
                <a:gd name="T42" fmla="*/ 1045 w 1109"/>
                <a:gd name="T43" fmla="*/ 840 h 865"/>
                <a:gd name="T44" fmla="*/ 1066 w 1109"/>
                <a:gd name="T45" fmla="*/ 822 h 865"/>
                <a:gd name="T46" fmla="*/ 1084 w 1109"/>
                <a:gd name="T47" fmla="*/ 801 h 865"/>
                <a:gd name="T48" fmla="*/ 1098 w 1109"/>
                <a:gd name="T49" fmla="*/ 776 h 865"/>
                <a:gd name="T50" fmla="*/ 1105 w 1109"/>
                <a:gd name="T51" fmla="*/ 748 h 865"/>
                <a:gd name="T52" fmla="*/ 1109 w 1109"/>
                <a:gd name="T53" fmla="*/ 719 h 865"/>
                <a:gd name="T54" fmla="*/ 1109 w 1109"/>
                <a:gd name="T55" fmla="*/ 145 h 865"/>
                <a:gd name="T56" fmla="*/ 1105 w 1109"/>
                <a:gd name="T57" fmla="*/ 117 h 865"/>
                <a:gd name="T58" fmla="*/ 1098 w 1109"/>
                <a:gd name="T59" fmla="*/ 89 h 865"/>
                <a:gd name="T60" fmla="*/ 1084 w 1109"/>
                <a:gd name="T61" fmla="*/ 64 h 865"/>
                <a:gd name="T62" fmla="*/ 1066 w 1109"/>
                <a:gd name="T63" fmla="*/ 43 h 865"/>
                <a:gd name="T64" fmla="*/ 1045 w 1109"/>
                <a:gd name="T65" fmla="*/ 25 h 865"/>
                <a:gd name="T66" fmla="*/ 1020 w 1109"/>
                <a:gd name="T67" fmla="*/ 11 h 865"/>
                <a:gd name="T68" fmla="*/ 992 w 1109"/>
                <a:gd name="T69" fmla="*/ 4 h 865"/>
                <a:gd name="T70" fmla="*/ 963 w 1109"/>
                <a:gd name="T71" fmla="*/ 0 h 865"/>
                <a:gd name="T72" fmla="*/ 146 w 1109"/>
                <a:gd name="T73" fmla="*/ 0 h 86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109" h="865">
                  <a:moveTo>
                    <a:pt x="146" y="0"/>
                  </a:moveTo>
                  <a:lnTo>
                    <a:pt x="117" y="4"/>
                  </a:lnTo>
                  <a:lnTo>
                    <a:pt x="89" y="11"/>
                  </a:lnTo>
                  <a:lnTo>
                    <a:pt x="64" y="25"/>
                  </a:lnTo>
                  <a:lnTo>
                    <a:pt x="43" y="43"/>
                  </a:lnTo>
                  <a:lnTo>
                    <a:pt x="25" y="64"/>
                  </a:lnTo>
                  <a:lnTo>
                    <a:pt x="11" y="89"/>
                  </a:lnTo>
                  <a:lnTo>
                    <a:pt x="4" y="117"/>
                  </a:lnTo>
                  <a:lnTo>
                    <a:pt x="0" y="145"/>
                  </a:lnTo>
                  <a:lnTo>
                    <a:pt x="0" y="719"/>
                  </a:lnTo>
                  <a:lnTo>
                    <a:pt x="4" y="748"/>
                  </a:lnTo>
                  <a:lnTo>
                    <a:pt x="11" y="776"/>
                  </a:lnTo>
                  <a:lnTo>
                    <a:pt x="25" y="801"/>
                  </a:lnTo>
                  <a:lnTo>
                    <a:pt x="43" y="822"/>
                  </a:lnTo>
                  <a:lnTo>
                    <a:pt x="64" y="840"/>
                  </a:lnTo>
                  <a:lnTo>
                    <a:pt x="89" y="854"/>
                  </a:lnTo>
                  <a:lnTo>
                    <a:pt x="117" y="861"/>
                  </a:lnTo>
                  <a:lnTo>
                    <a:pt x="146" y="865"/>
                  </a:lnTo>
                  <a:lnTo>
                    <a:pt x="963" y="865"/>
                  </a:lnTo>
                  <a:lnTo>
                    <a:pt x="992" y="861"/>
                  </a:lnTo>
                  <a:lnTo>
                    <a:pt x="1020" y="854"/>
                  </a:lnTo>
                  <a:lnTo>
                    <a:pt x="1045" y="840"/>
                  </a:lnTo>
                  <a:lnTo>
                    <a:pt x="1066" y="822"/>
                  </a:lnTo>
                  <a:lnTo>
                    <a:pt x="1084" y="801"/>
                  </a:lnTo>
                  <a:lnTo>
                    <a:pt x="1098" y="776"/>
                  </a:lnTo>
                  <a:lnTo>
                    <a:pt x="1105" y="748"/>
                  </a:lnTo>
                  <a:lnTo>
                    <a:pt x="1109" y="719"/>
                  </a:lnTo>
                  <a:lnTo>
                    <a:pt x="1109" y="145"/>
                  </a:lnTo>
                  <a:lnTo>
                    <a:pt x="1105" y="117"/>
                  </a:lnTo>
                  <a:lnTo>
                    <a:pt x="1098" y="89"/>
                  </a:lnTo>
                  <a:lnTo>
                    <a:pt x="1084" y="64"/>
                  </a:lnTo>
                  <a:lnTo>
                    <a:pt x="1066" y="43"/>
                  </a:lnTo>
                  <a:lnTo>
                    <a:pt x="1045" y="25"/>
                  </a:lnTo>
                  <a:lnTo>
                    <a:pt x="1020" y="11"/>
                  </a:lnTo>
                  <a:lnTo>
                    <a:pt x="992" y="4"/>
                  </a:lnTo>
                  <a:lnTo>
                    <a:pt x="963" y="0"/>
                  </a:lnTo>
                  <a:lnTo>
                    <a:pt x="146" y="0"/>
                  </a:lnTo>
                  <a:close/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Rectangle 34"/>
            <p:cNvSpPr>
              <a:spLocks noChangeArrowheads="1"/>
            </p:cNvSpPr>
            <p:nvPr/>
          </p:nvSpPr>
          <p:spPr bwMode="auto">
            <a:xfrm>
              <a:off x="4905" y="1621"/>
              <a:ext cx="195" cy="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36" name="Line 35"/>
            <p:cNvSpPr>
              <a:spLocks noChangeShapeType="1"/>
            </p:cNvSpPr>
            <p:nvPr/>
          </p:nvSpPr>
          <p:spPr bwMode="auto">
            <a:xfrm>
              <a:off x="4926" y="1621"/>
              <a:ext cx="163" cy="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Line 36"/>
            <p:cNvSpPr>
              <a:spLocks noChangeShapeType="1"/>
            </p:cNvSpPr>
            <p:nvPr/>
          </p:nvSpPr>
          <p:spPr bwMode="auto">
            <a:xfrm>
              <a:off x="4976" y="1656"/>
              <a:ext cx="56" cy="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Line 37"/>
            <p:cNvSpPr>
              <a:spLocks noChangeShapeType="1"/>
            </p:cNvSpPr>
            <p:nvPr/>
          </p:nvSpPr>
          <p:spPr bwMode="auto">
            <a:xfrm>
              <a:off x="4926" y="1688"/>
              <a:ext cx="163" cy="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Line 38"/>
            <p:cNvSpPr>
              <a:spLocks noChangeShapeType="1"/>
            </p:cNvSpPr>
            <p:nvPr/>
          </p:nvSpPr>
          <p:spPr bwMode="auto">
            <a:xfrm>
              <a:off x="4976" y="1720"/>
              <a:ext cx="56" cy="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Rectangle 39"/>
            <p:cNvSpPr>
              <a:spLocks noChangeArrowheads="1"/>
            </p:cNvSpPr>
            <p:nvPr/>
          </p:nvSpPr>
          <p:spPr bwMode="auto">
            <a:xfrm>
              <a:off x="5114" y="1539"/>
              <a:ext cx="258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41" name="Rectangle 40"/>
            <p:cNvSpPr>
              <a:spLocks noChangeArrowheads="1"/>
            </p:cNvSpPr>
            <p:nvPr/>
          </p:nvSpPr>
          <p:spPr bwMode="auto">
            <a:xfrm>
              <a:off x="5149" y="1560"/>
              <a:ext cx="11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08585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42875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177165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22885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68605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14325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60045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19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</a:t>
              </a:r>
              <a:endParaRPr lang="fi-FI" altLang="fi-FI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2" name="Rectangle 41"/>
            <p:cNvSpPr>
              <a:spLocks noChangeArrowheads="1"/>
            </p:cNvSpPr>
            <p:nvPr/>
          </p:nvSpPr>
          <p:spPr bwMode="auto">
            <a:xfrm>
              <a:off x="3659" y="1486"/>
              <a:ext cx="587" cy="38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43" name="Line 42"/>
            <p:cNvSpPr>
              <a:spLocks noChangeShapeType="1"/>
            </p:cNvSpPr>
            <p:nvPr/>
          </p:nvSpPr>
          <p:spPr bwMode="auto">
            <a:xfrm>
              <a:off x="3829" y="1486"/>
              <a:ext cx="138" cy="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Line 43"/>
            <p:cNvSpPr>
              <a:spLocks noChangeShapeType="1"/>
            </p:cNvSpPr>
            <p:nvPr/>
          </p:nvSpPr>
          <p:spPr bwMode="auto">
            <a:xfrm>
              <a:off x="3829" y="1518"/>
              <a:ext cx="138" cy="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Line 44"/>
            <p:cNvSpPr>
              <a:spLocks noChangeShapeType="1"/>
            </p:cNvSpPr>
            <p:nvPr/>
          </p:nvSpPr>
          <p:spPr bwMode="auto">
            <a:xfrm>
              <a:off x="3899" y="1518"/>
              <a:ext cx="0" cy="315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Line 45"/>
            <p:cNvSpPr>
              <a:spLocks noChangeShapeType="1"/>
            </p:cNvSpPr>
            <p:nvPr/>
          </p:nvSpPr>
          <p:spPr bwMode="auto">
            <a:xfrm>
              <a:off x="3829" y="1833"/>
              <a:ext cx="138" cy="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Line 46"/>
            <p:cNvSpPr>
              <a:spLocks noChangeShapeType="1"/>
            </p:cNvSpPr>
            <p:nvPr/>
          </p:nvSpPr>
          <p:spPr bwMode="auto">
            <a:xfrm>
              <a:off x="3829" y="1869"/>
              <a:ext cx="138" cy="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Rectangle 47"/>
            <p:cNvSpPr>
              <a:spLocks noChangeArrowheads="1"/>
            </p:cNvSpPr>
            <p:nvPr/>
          </p:nvSpPr>
          <p:spPr bwMode="auto">
            <a:xfrm>
              <a:off x="3506" y="1720"/>
              <a:ext cx="30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49" name="Rectangle 48"/>
            <p:cNvSpPr>
              <a:spLocks noChangeArrowheads="1"/>
            </p:cNvSpPr>
            <p:nvPr/>
          </p:nvSpPr>
          <p:spPr bwMode="auto">
            <a:xfrm>
              <a:off x="3542" y="1741"/>
              <a:ext cx="26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08585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42875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177165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22885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68605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14325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60045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1900" i="1" dirty="0">
                  <a:solidFill>
                    <a:srgbClr val="000000"/>
                  </a:solidFill>
                </a:rPr>
                <a:t> </a:t>
              </a:r>
              <a:r>
                <a:rPr lang="fi-FI" altLang="fi-FI" sz="1900" i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fi-FI" altLang="fi-FI" sz="1900" baseline="-25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fi-FI" altLang="fi-FI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1" name="Rectangle 50"/>
            <p:cNvSpPr>
              <a:spLocks noChangeArrowheads="1"/>
            </p:cNvSpPr>
            <p:nvPr/>
          </p:nvSpPr>
          <p:spPr bwMode="auto">
            <a:xfrm>
              <a:off x="3517" y="1387"/>
              <a:ext cx="365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52" name="Rectangle 51"/>
            <p:cNvSpPr>
              <a:spLocks noChangeArrowheads="1"/>
            </p:cNvSpPr>
            <p:nvPr/>
          </p:nvSpPr>
          <p:spPr bwMode="auto">
            <a:xfrm>
              <a:off x="3552" y="1408"/>
              <a:ext cx="25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08585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42875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177165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22885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68605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14325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60045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1900" i="1" dirty="0">
                  <a:solidFill>
                    <a:srgbClr val="000000"/>
                  </a:solidFill>
                </a:rPr>
                <a:t> </a:t>
              </a:r>
              <a:r>
                <a:rPr lang="fi-FI" altLang="fi-FI" sz="1900" i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fi-FI" altLang="fi-FI" sz="1900" baseline="-25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fi-FI" altLang="fi-FI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2647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Kapasitanssi ja eristeaineet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Sähkökenttään varastoitunut energia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6248784"/>
              </p:ext>
            </p:extLst>
          </p:nvPr>
        </p:nvGraphicFramePr>
        <p:xfrm>
          <a:off x="873200" y="1877516"/>
          <a:ext cx="2058988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05" name="Equation" r:id="rId6" imgW="838080" imgH="317160" progId="Equation.DSMT4">
                  <p:embed/>
                </p:oleObj>
              </mc:Choice>
              <mc:Fallback>
                <p:oleObj name="Equation" r:id="rId6" imgW="83808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200" y="1877516"/>
                        <a:ext cx="2058988" cy="77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Rectangle 5"/>
          <p:cNvSpPr>
            <a:spLocks noChangeArrowheads="1"/>
          </p:cNvSpPr>
          <p:nvPr/>
        </p:nvSpPr>
        <p:spPr bwMode="auto">
          <a:xfrm>
            <a:off x="513160" y="1157436"/>
            <a:ext cx="6164877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Sähkökenttään varastoitunut energia (integrointi johteiden välisessä tilavuudessa, hajavuota ei huomioida):</a:t>
            </a:r>
          </a:p>
        </p:txBody>
      </p:sp>
      <p:graphicFrame>
        <p:nvGraphicFramePr>
          <p:cNvPr id="5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9598715"/>
              </p:ext>
            </p:extLst>
          </p:nvPr>
        </p:nvGraphicFramePr>
        <p:xfrm>
          <a:off x="2025328" y="2381572"/>
          <a:ext cx="2398713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06" name="Equation" r:id="rId8" imgW="977760" imgH="317160" progId="Equation.DSMT4">
                  <p:embed/>
                </p:oleObj>
              </mc:Choice>
              <mc:Fallback>
                <p:oleObj name="Equation" r:id="rId8" imgW="97776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5328" y="2381572"/>
                        <a:ext cx="2398713" cy="776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0017119"/>
              </p:ext>
            </p:extLst>
          </p:nvPr>
        </p:nvGraphicFramePr>
        <p:xfrm>
          <a:off x="4257179" y="2090613"/>
          <a:ext cx="115252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07" name="Equation" r:id="rId10" imgW="469800" imgH="177480" progId="Equation.DSMT4">
                  <p:embed/>
                </p:oleObj>
              </mc:Choice>
              <mc:Fallback>
                <p:oleObj name="Equation" r:id="rId10" imgW="4698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7179" y="2090613"/>
                        <a:ext cx="1152525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320489"/>
              </p:ext>
            </p:extLst>
          </p:nvPr>
        </p:nvGraphicFramePr>
        <p:xfrm>
          <a:off x="2494186" y="3749724"/>
          <a:ext cx="140335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08" name="Equation" r:id="rId12" imgW="571320" imgH="291960" progId="Equation.DSMT4">
                  <p:embed/>
                </p:oleObj>
              </mc:Choice>
              <mc:Fallback>
                <p:oleObj name="Equation" r:id="rId12" imgW="57132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4186" y="3749724"/>
                        <a:ext cx="1403350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Rectangle 5"/>
          <p:cNvSpPr>
            <a:spLocks noChangeArrowheads="1"/>
          </p:cNvSpPr>
          <p:nvPr/>
        </p:nvSpPr>
        <p:spPr bwMode="auto">
          <a:xfrm>
            <a:off x="441152" y="3383168"/>
            <a:ext cx="7315200" cy="10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Kapasitanssiin varastoitunut energia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(hajavuota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ei huomioida):</a:t>
            </a:r>
          </a:p>
        </p:txBody>
      </p:sp>
    </p:spTree>
    <p:extLst>
      <p:ext uri="{BB962C8B-B14F-4D97-AF65-F5344CB8AC3E}">
        <p14:creationId xmlns:p14="http://schemas.microsoft.com/office/powerpoint/2010/main" val="710840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utoUpdateAnimBg="0"/>
      <p:bldP spid="5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Kapasitanssi ja eristeaineet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Levykondensaattori kytketty vakio jännitteeseen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4968490"/>
              </p:ext>
            </p:extLst>
          </p:nvPr>
        </p:nvGraphicFramePr>
        <p:xfrm>
          <a:off x="3824288" y="1296988"/>
          <a:ext cx="143510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12" name="Equation" r:id="rId6" imgW="583920" imgH="291960" progId="Equation.DSMT4">
                  <p:embed/>
                </p:oleObj>
              </mc:Choice>
              <mc:Fallback>
                <p:oleObj name="Equation" r:id="rId6" imgW="58392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4288" y="1296988"/>
                        <a:ext cx="1435100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515969" y="1445468"/>
            <a:ext cx="292234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=&gt; Levyjen välissä vakio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441152" y="2738164"/>
            <a:ext cx="2086644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Kun levyjen välissä olevan eristeen </a:t>
            </a:r>
            <a:r>
              <a:rPr lang="fi-FI" altLang="fi-FI" sz="1800" dirty="0" err="1">
                <a:latin typeface="Arial" panose="020B0604020202020204" pitchFamily="34" charset="0"/>
                <a:cs typeface="Arial" panose="020B0604020202020204" pitchFamily="34" charset="0"/>
              </a:rPr>
              <a:t>permittiivisyys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i="1" dirty="0" err="1">
                <a:latin typeface="Symbol" pitchFamily="18" charset="2"/>
              </a:rPr>
              <a:t>e</a:t>
            </a:r>
            <a:r>
              <a:rPr lang="fi-FI" altLang="fi-FI" sz="18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i-FI" altLang="fi-FI" sz="1800" dirty="0"/>
              <a:t>:</a:t>
            </a:r>
            <a:endParaRPr lang="fi-FI" altLang="fi-FI" sz="1800" b="1" dirty="0"/>
          </a:p>
        </p:txBody>
      </p:sp>
      <p:graphicFrame>
        <p:nvGraphicFramePr>
          <p:cNvPr id="1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1947272"/>
              </p:ext>
            </p:extLst>
          </p:nvPr>
        </p:nvGraphicFramePr>
        <p:xfrm>
          <a:off x="741933" y="4021807"/>
          <a:ext cx="995363" cy="80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13" name="Equation" r:id="rId8" imgW="406080" imgH="330120" progId="Equation.DSMT4">
                  <p:embed/>
                </p:oleObj>
              </mc:Choice>
              <mc:Fallback>
                <p:oleObj name="Equation" r:id="rId8" imgW="4060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933" y="4021807"/>
                        <a:ext cx="995363" cy="808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37"/>
          <p:cNvGrpSpPr>
            <a:grpSpLocks/>
          </p:cNvGrpSpPr>
          <p:nvPr/>
        </p:nvGrpSpPr>
        <p:grpSpPr bwMode="auto">
          <a:xfrm>
            <a:off x="2518271" y="2425477"/>
            <a:ext cx="4619625" cy="2770187"/>
            <a:chOff x="2682" y="2293"/>
            <a:chExt cx="2910" cy="1745"/>
          </a:xfrm>
        </p:grpSpPr>
        <p:sp>
          <p:nvSpPr>
            <p:cNvPr id="19" name="Text Box 9"/>
            <p:cNvSpPr txBox="1">
              <a:spLocks noChangeArrowheads="1"/>
            </p:cNvSpPr>
            <p:nvPr/>
          </p:nvSpPr>
          <p:spPr bwMode="auto">
            <a:xfrm>
              <a:off x="5354" y="2704"/>
              <a:ext cx="238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3281" y="3590"/>
              <a:ext cx="1348" cy="73"/>
            </a:xfrm>
            <a:prstGeom prst="rect">
              <a:avLst/>
            </a:prstGeom>
            <a:gradFill rotWithShape="0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21" name="Rectangle 12"/>
            <p:cNvSpPr>
              <a:spLocks noChangeArrowheads="1"/>
            </p:cNvSpPr>
            <p:nvPr/>
          </p:nvSpPr>
          <p:spPr bwMode="auto">
            <a:xfrm>
              <a:off x="2682" y="3225"/>
              <a:ext cx="134" cy="8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22" name="Line 13"/>
            <p:cNvSpPr>
              <a:spLocks noChangeShapeType="1"/>
            </p:cNvSpPr>
            <p:nvPr/>
          </p:nvSpPr>
          <p:spPr bwMode="auto">
            <a:xfrm>
              <a:off x="2698" y="3225"/>
              <a:ext cx="11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14"/>
            <p:cNvSpPr>
              <a:spLocks noChangeShapeType="1"/>
            </p:cNvSpPr>
            <p:nvPr/>
          </p:nvSpPr>
          <p:spPr bwMode="auto">
            <a:xfrm>
              <a:off x="2729" y="3252"/>
              <a:ext cx="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15"/>
            <p:cNvSpPr>
              <a:spLocks noChangeShapeType="1"/>
            </p:cNvSpPr>
            <p:nvPr/>
          </p:nvSpPr>
          <p:spPr bwMode="auto">
            <a:xfrm>
              <a:off x="2698" y="3280"/>
              <a:ext cx="11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16"/>
            <p:cNvSpPr>
              <a:spLocks noChangeShapeType="1"/>
            </p:cNvSpPr>
            <p:nvPr/>
          </p:nvSpPr>
          <p:spPr bwMode="auto">
            <a:xfrm>
              <a:off x="2729" y="3307"/>
              <a:ext cx="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Text Box 17"/>
            <p:cNvSpPr txBox="1">
              <a:spLocks noChangeArrowheads="1"/>
            </p:cNvSpPr>
            <p:nvPr/>
          </p:nvSpPr>
          <p:spPr bwMode="auto">
            <a:xfrm>
              <a:off x="2824" y="3161"/>
              <a:ext cx="230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</a:t>
              </a:r>
            </a:p>
          </p:txBody>
        </p:sp>
        <p:sp>
          <p:nvSpPr>
            <p:cNvPr id="27" name="AutoShape 18"/>
            <p:cNvSpPr>
              <a:spLocks noChangeArrowheads="1"/>
            </p:cNvSpPr>
            <p:nvPr/>
          </p:nvSpPr>
          <p:spPr bwMode="auto">
            <a:xfrm rot="16200000" flipH="1">
              <a:off x="4564" y="2998"/>
              <a:ext cx="730" cy="599"/>
            </a:xfrm>
            <a:prstGeom prst="parallelogram">
              <a:avLst>
                <a:gd name="adj" fmla="val 109677"/>
              </a:avLst>
            </a:prstGeom>
            <a:gradFill rotWithShape="0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28" name="Line 19"/>
            <p:cNvSpPr>
              <a:spLocks noChangeShapeType="1"/>
            </p:cNvSpPr>
            <p:nvPr/>
          </p:nvSpPr>
          <p:spPr bwMode="auto">
            <a:xfrm>
              <a:off x="5228" y="2686"/>
              <a:ext cx="0" cy="265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0"/>
            <p:cNvSpPr>
              <a:spLocks noChangeShapeType="1"/>
            </p:cNvSpPr>
            <p:nvPr/>
          </p:nvSpPr>
          <p:spPr bwMode="auto">
            <a:xfrm>
              <a:off x="4629" y="3344"/>
              <a:ext cx="0" cy="265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1"/>
            <p:cNvSpPr>
              <a:spLocks noChangeShapeType="1"/>
            </p:cNvSpPr>
            <p:nvPr/>
          </p:nvSpPr>
          <p:spPr bwMode="auto">
            <a:xfrm>
              <a:off x="3281" y="3335"/>
              <a:ext cx="0" cy="274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Rectangle 22"/>
            <p:cNvSpPr>
              <a:spLocks noChangeArrowheads="1"/>
            </p:cNvSpPr>
            <p:nvPr/>
          </p:nvSpPr>
          <p:spPr bwMode="auto">
            <a:xfrm>
              <a:off x="3281" y="3261"/>
              <a:ext cx="1348" cy="74"/>
            </a:xfrm>
            <a:prstGeom prst="rect">
              <a:avLst/>
            </a:prstGeom>
            <a:gradFill rotWithShape="0">
              <a:gsLst>
                <a:gs pos="0">
                  <a:srgbClr val="000076"/>
                </a:gs>
                <a:gs pos="50000">
                  <a:srgbClr val="0000FF"/>
                </a:gs>
                <a:gs pos="100000">
                  <a:srgbClr val="000076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32" name="AutoShape 23"/>
            <p:cNvSpPr>
              <a:spLocks noChangeArrowheads="1"/>
            </p:cNvSpPr>
            <p:nvPr/>
          </p:nvSpPr>
          <p:spPr bwMode="auto">
            <a:xfrm rot="16200000" flipH="1">
              <a:off x="4563" y="2670"/>
              <a:ext cx="731" cy="599"/>
            </a:xfrm>
            <a:prstGeom prst="parallelogram">
              <a:avLst>
                <a:gd name="adj" fmla="val 109827"/>
              </a:avLst>
            </a:prstGeom>
            <a:gradFill rotWithShape="0">
              <a:gsLst>
                <a:gs pos="0">
                  <a:srgbClr val="000076"/>
                </a:gs>
                <a:gs pos="50000">
                  <a:srgbClr val="0000FF"/>
                </a:gs>
                <a:gs pos="100000">
                  <a:srgbClr val="000076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33" name="Line 24"/>
            <p:cNvSpPr>
              <a:spLocks noChangeShapeType="1"/>
            </p:cNvSpPr>
            <p:nvPr/>
          </p:nvSpPr>
          <p:spPr bwMode="auto">
            <a:xfrm>
              <a:off x="3880" y="2604"/>
              <a:ext cx="134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25"/>
            <p:cNvSpPr>
              <a:spLocks noChangeShapeType="1"/>
            </p:cNvSpPr>
            <p:nvPr/>
          </p:nvSpPr>
          <p:spPr bwMode="auto">
            <a:xfrm flipV="1">
              <a:off x="3281" y="2604"/>
              <a:ext cx="599" cy="6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26"/>
            <p:cNvSpPr>
              <a:spLocks noChangeShapeType="1"/>
            </p:cNvSpPr>
            <p:nvPr/>
          </p:nvSpPr>
          <p:spPr bwMode="auto">
            <a:xfrm flipV="1">
              <a:off x="3281" y="3335"/>
              <a:ext cx="237" cy="246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27"/>
            <p:cNvSpPr>
              <a:spLocks noChangeShapeType="1"/>
            </p:cNvSpPr>
            <p:nvPr/>
          </p:nvSpPr>
          <p:spPr bwMode="auto">
            <a:xfrm>
              <a:off x="5268" y="2604"/>
              <a:ext cx="181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28"/>
            <p:cNvSpPr>
              <a:spLocks noChangeShapeType="1"/>
            </p:cNvSpPr>
            <p:nvPr/>
          </p:nvSpPr>
          <p:spPr bwMode="auto">
            <a:xfrm>
              <a:off x="5260" y="3006"/>
              <a:ext cx="181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29"/>
            <p:cNvSpPr>
              <a:spLocks noChangeShapeType="1"/>
            </p:cNvSpPr>
            <p:nvPr/>
          </p:nvSpPr>
          <p:spPr bwMode="auto">
            <a:xfrm>
              <a:off x="5354" y="2622"/>
              <a:ext cx="0" cy="3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Oval 30"/>
            <p:cNvSpPr>
              <a:spLocks noChangeArrowheads="1"/>
            </p:cNvSpPr>
            <p:nvPr/>
          </p:nvSpPr>
          <p:spPr bwMode="auto">
            <a:xfrm>
              <a:off x="4219" y="2905"/>
              <a:ext cx="63" cy="5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40" name="Freeform 31"/>
            <p:cNvSpPr>
              <a:spLocks/>
            </p:cNvSpPr>
            <p:nvPr/>
          </p:nvSpPr>
          <p:spPr bwMode="auto">
            <a:xfrm>
              <a:off x="2753" y="2293"/>
              <a:ext cx="1498" cy="932"/>
            </a:xfrm>
            <a:custGeom>
              <a:avLst/>
              <a:gdLst>
                <a:gd name="T0" fmla="*/ 734178 w 190"/>
                <a:gd name="T1" fmla="*/ 495093 h 102"/>
                <a:gd name="T2" fmla="*/ 726286 w 190"/>
                <a:gd name="T3" fmla="*/ 320434 h 102"/>
                <a:gd name="T4" fmla="*/ 699369 w 190"/>
                <a:gd name="T5" fmla="*/ 153369 h 102"/>
                <a:gd name="T6" fmla="*/ 641499 w 190"/>
                <a:gd name="T7" fmla="*/ 55692 h 102"/>
                <a:gd name="T8" fmla="*/ 463592 w 190"/>
                <a:gd name="T9" fmla="*/ 13697 h 102"/>
                <a:gd name="T10" fmla="*/ 305332 w 190"/>
                <a:gd name="T11" fmla="*/ 6844 h 102"/>
                <a:gd name="T12" fmla="*/ 173989 w 190"/>
                <a:gd name="T13" fmla="*/ 48839 h 102"/>
                <a:gd name="T14" fmla="*/ 69618 w 190"/>
                <a:gd name="T15" fmla="*/ 139590 h 102"/>
                <a:gd name="T16" fmla="*/ 23061 w 190"/>
                <a:gd name="T17" fmla="*/ 286033 h 102"/>
                <a:gd name="T18" fmla="*/ 3918 w 190"/>
                <a:gd name="T19" fmla="*/ 501937 h 102"/>
                <a:gd name="T20" fmla="*/ 0 w 190"/>
                <a:gd name="T21" fmla="*/ 710997 h 10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90" h="102">
                  <a:moveTo>
                    <a:pt x="190" y="71"/>
                  </a:moveTo>
                  <a:cubicBezTo>
                    <a:pt x="190" y="67"/>
                    <a:pt x="189" y="54"/>
                    <a:pt x="188" y="46"/>
                  </a:cubicBezTo>
                  <a:cubicBezTo>
                    <a:pt x="187" y="38"/>
                    <a:pt x="185" y="28"/>
                    <a:pt x="181" y="22"/>
                  </a:cubicBezTo>
                  <a:cubicBezTo>
                    <a:pt x="177" y="16"/>
                    <a:pt x="176" y="11"/>
                    <a:pt x="166" y="8"/>
                  </a:cubicBezTo>
                  <a:cubicBezTo>
                    <a:pt x="156" y="5"/>
                    <a:pt x="134" y="3"/>
                    <a:pt x="120" y="2"/>
                  </a:cubicBezTo>
                  <a:cubicBezTo>
                    <a:pt x="106" y="1"/>
                    <a:pt x="91" y="0"/>
                    <a:pt x="79" y="1"/>
                  </a:cubicBezTo>
                  <a:cubicBezTo>
                    <a:pt x="67" y="2"/>
                    <a:pt x="55" y="4"/>
                    <a:pt x="45" y="7"/>
                  </a:cubicBezTo>
                  <a:cubicBezTo>
                    <a:pt x="35" y="10"/>
                    <a:pt x="25" y="14"/>
                    <a:pt x="18" y="20"/>
                  </a:cubicBezTo>
                  <a:cubicBezTo>
                    <a:pt x="11" y="26"/>
                    <a:pt x="9" y="32"/>
                    <a:pt x="6" y="41"/>
                  </a:cubicBezTo>
                  <a:cubicBezTo>
                    <a:pt x="3" y="50"/>
                    <a:pt x="2" y="62"/>
                    <a:pt x="1" y="72"/>
                  </a:cubicBezTo>
                  <a:cubicBezTo>
                    <a:pt x="0" y="82"/>
                    <a:pt x="0" y="97"/>
                    <a:pt x="0" y="102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32"/>
            <p:cNvSpPr>
              <a:spLocks/>
            </p:cNvSpPr>
            <p:nvPr/>
          </p:nvSpPr>
          <p:spPr bwMode="auto">
            <a:xfrm>
              <a:off x="2753" y="3307"/>
              <a:ext cx="1458" cy="731"/>
            </a:xfrm>
            <a:custGeom>
              <a:avLst/>
              <a:gdLst>
                <a:gd name="T0" fmla="*/ 0 w 185"/>
                <a:gd name="T1" fmla="*/ 0 h 80"/>
                <a:gd name="T2" fmla="*/ 15652 w 185"/>
                <a:gd name="T3" fmla="*/ 188443 h 80"/>
                <a:gd name="T4" fmla="*/ 69503 w 185"/>
                <a:gd name="T5" fmla="*/ 383738 h 80"/>
                <a:gd name="T6" fmla="*/ 192858 w 185"/>
                <a:gd name="T7" fmla="*/ 529436 h 80"/>
                <a:gd name="T8" fmla="*/ 516889 w 185"/>
                <a:gd name="T9" fmla="*/ 550809 h 80"/>
                <a:gd name="T10" fmla="*/ 667204 w 185"/>
                <a:gd name="T11" fmla="*/ 488271 h 80"/>
                <a:gd name="T12" fmla="*/ 713726 w 185"/>
                <a:gd name="T13" fmla="*/ 271603 h 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5" h="80">
                  <a:moveTo>
                    <a:pt x="0" y="0"/>
                  </a:moveTo>
                  <a:cubicBezTo>
                    <a:pt x="1" y="4"/>
                    <a:pt x="1" y="18"/>
                    <a:pt x="4" y="27"/>
                  </a:cubicBezTo>
                  <a:cubicBezTo>
                    <a:pt x="7" y="36"/>
                    <a:pt x="10" y="47"/>
                    <a:pt x="18" y="55"/>
                  </a:cubicBezTo>
                  <a:cubicBezTo>
                    <a:pt x="26" y="63"/>
                    <a:pt x="31" y="72"/>
                    <a:pt x="50" y="76"/>
                  </a:cubicBezTo>
                  <a:cubicBezTo>
                    <a:pt x="69" y="80"/>
                    <a:pt x="114" y="80"/>
                    <a:pt x="134" y="79"/>
                  </a:cubicBezTo>
                  <a:cubicBezTo>
                    <a:pt x="154" y="78"/>
                    <a:pt x="165" y="77"/>
                    <a:pt x="173" y="70"/>
                  </a:cubicBezTo>
                  <a:cubicBezTo>
                    <a:pt x="181" y="63"/>
                    <a:pt x="183" y="45"/>
                    <a:pt x="185" y="39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Text Box 34"/>
            <p:cNvSpPr txBox="1">
              <a:spLocks noChangeArrowheads="1"/>
            </p:cNvSpPr>
            <p:nvPr/>
          </p:nvSpPr>
          <p:spPr bwMode="auto">
            <a:xfrm>
              <a:off x="3719" y="3307"/>
              <a:ext cx="322" cy="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>
                  <a:solidFill>
                    <a:srgbClr val="FF0000"/>
                  </a:solidFill>
                  <a:latin typeface="Symbol" pitchFamily="18" charset="2"/>
                </a:rPr>
                <a:t>e</a:t>
              </a:r>
              <a:r>
                <a:rPr lang="en-GB" altLang="fi-FI" sz="2400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</p:grpSp>
      <p:graphicFrame>
        <p:nvGraphicFramePr>
          <p:cNvPr id="43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4184463"/>
              </p:ext>
            </p:extLst>
          </p:nvPr>
        </p:nvGraphicFramePr>
        <p:xfrm>
          <a:off x="3871913" y="1811213"/>
          <a:ext cx="2401887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14" name="Equation" r:id="rId10" imgW="977760" imgH="291960" progId="Equation.DSMT4">
                  <p:embed/>
                </p:oleObj>
              </mc:Choice>
              <mc:Fallback>
                <p:oleObj name="Equation" r:id="rId10" imgW="97776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1913" y="1811213"/>
                        <a:ext cx="2401887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8974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  <p:bldP spid="16" grpId="0" autoUpdateAnimBg="0"/>
    </p:bldLst>
  </p:timing>
</p:sld>
</file>

<file path=ppt/theme/theme1.xml><?xml version="1.0" encoding="utf-8"?>
<a:theme xmlns:a="http://schemas.openxmlformats.org/drawingml/2006/main" name="yleispohja">
  <a:themeElements>
    <a:clrScheme name="UVA THEME 1">
      <a:dk1>
        <a:srgbClr val="000000"/>
      </a:dk1>
      <a:lt1>
        <a:srgbClr val="FFFFFF"/>
      </a:lt1>
      <a:dk2>
        <a:srgbClr val="F6A500"/>
      </a:dk2>
      <a:lt2>
        <a:srgbClr val="FFD900"/>
      </a:lt2>
      <a:accent1>
        <a:srgbClr val="7A7C7F"/>
      </a:accent1>
      <a:accent2>
        <a:srgbClr val="C1431D"/>
      </a:accent2>
      <a:accent3>
        <a:srgbClr val="69A341"/>
      </a:accent3>
      <a:accent4>
        <a:srgbClr val="8F1F76"/>
      </a:accent4>
      <a:accent5>
        <a:srgbClr val="008EC5"/>
      </a:accent5>
      <a:accent6>
        <a:srgbClr val="FCC000"/>
      </a:accent6>
      <a:hlink>
        <a:srgbClr val="0000FF"/>
      </a:hlink>
      <a:folHlink>
        <a:srgbClr val="800080"/>
      </a:folHlink>
    </a:clrScheme>
    <a:fontScheme name="UVA FONTS 1">
      <a:majorFont>
        <a:latin typeface="Lucida Sans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yleispohja</Template>
  <TotalTime>1971</TotalTime>
  <Words>359</Words>
  <Application>Microsoft Office PowerPoint</Application>
  <PresentationFormat>Custom</PresentationFormat>
  <Paragraphs>108</Paragraphs>
  <Slides>11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yleispohja</vt:lpstr>
      <vt:lpstr>MathType 6.0 Equation</vt:lpstr>
      <vt:lpstr>SATE2180 Kenttäteorian perusteet Kapasitanssi ja eristeaineet Sähkötekniikka/MV </vt:lpstr>
      <vt:lpstr>Atomin polarisoituminen</vt:lpstr>
      <vt:lpstr>Sähköinen dipolimomentti p ja polarisaatio P eristeaineessa</vt:lpstr>
      <vt:lpstr>Polarisaatio P isotrooppisessa aineessa</vt:lpstr>
      <vt:lpstr>Kapasitanssi C</vt:lpstr>
      <vt:lpstr>Rinnankytketyt kapasitanssit</vt:lpstr>
      <vt:lpstr>Sarjaankytketyt kapasitanssit</vt:lpstr>
      <vt:lpstr>Sähkökenttään varastoitunut energia</vt:lpstr>
      <vt:lpstr>Levykondensaattori kytketty vakio jännitteeseen</vt:lpstr>
      <vt:lpstr>Levykondensaattorin levyillä vakio varaus</vt:lpstr>
      <vt:lpstr>PowerPoint Presentation</vt:lpstr>
    </vt:vector>
  </TitlesOfParts>
  <Company>University of Vaasa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Esittäjän nimi Esityksen nimi  20.11.2012 Paikka laitoksen nimelle Tiedekunta</dc:title>
  <dc:creator>Maarit</dc:creator>
  <cp:lastModifiedBy>Maarit Vesapuisto</cp:lastModifiedBy>
  <cp:revision>281</cp:revision>
  <cp:lastPrinted>2018-08-22T09:38:22Z</cp:lastPrinted>
  <dcterms:created xsi:type="dcterms:W3CDTF">2018-08-21T07:35:50Z</dcterms:created>
  <dcterms:modified xsi:type="dcterms:W3CDTF">2018-10-01T09:47:10Z</dcterms:modified>
</cp:coreProperties>
</file>