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3" r:id="rId2"/>
    <p:sldId id="261" r:id="rId3"/>
    <p:sldId id="412" r:id="rId4"/>
    <p:sldId id="413" r:id="rId5"/>
    <p:sldId id="414" r:id="rId6"/>
    <p:sldId id="415" r:id="rId7"/>
    <p:sldId id="416" r:id="rId8"/>
    <p:sldId id="417" r:id="rId9"/>
    <p:sldId id="418" r:id="rId10"/>
    <p:sldId id="419" r:id="rId11"/>
    <p:sldId id="302" r:id="rId12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5.10.2018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png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png"/><Relationship Id="rId11" Type="http://schemas.openxmlformats.org/officeDocument/2006/relationships/image" Target="../media/image19.wmf"/><Relationship Id="rId5" Type="http://schemas.microsoft.com/office/2007/relationships/hdphoto" Target="../media/hdphoto1.wdp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3.wmf"/><Relationship Id="rId4" Type="http://schemas.openxmlformats.org/officeDocument/2006/relationships/image" Target="../media/image2.png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5.wmf"/><Relationship Id="rId5" Type="http://schemas.microsoft.com/office/2007/relationships/hdphoto" Target="../media/hdphoto1.wdp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2.png"/><Relationship Id="rId9" Type="http://schemas.openxmlformats.org/officeDocument/2006/relationships/image" Target="../media/image4.wmf"/><Relationship Id="rId1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4.wmf"/><Relationship Id="rId5" Type="http://schemas.microsoft.com/office/2007/relationships/hdphoto" Target="../media/hdphoto1.wdp"/><Relationship Id="rId15" Type="http://schemas.openxmlformats.org/officeDocument/2006/relationships/image" Target="../media/image17.png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2.png"/><Relationship Id="rId9" Type="http://schemas.openxmlformats.org/officeDocument/2006/relationships/image" Target="../media/image13.wmf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err="1" smtClean="0"/>
              <a:t>Laplacen</a:t>
            </a:r>
            <a:r>
              <a:rPr lang="fi-FI" sz="2400" dirty="0" smtClean="0"/>
              <a:t> yhtälö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Yksi muuttuja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0"/>
          <p:cNvGrpSpPr>
            <a:grpSpLocks noChangeAspect="1"/>
          </p:cNvGrpSpPr>
          <p:nvPr/>
        </p:nvGrpSpPr>
        <p:grpSpPr bwMode="auto">
          <a:xfrm>
            <a:off x="3692525" y="2919413"/>
            <a:ext cx="3908425" cy="2303462"/>
            <a:chOff x="2326" y="1839"/>
            <a:chExt cx="2462" cy="1451"/>
          </a:xfrm>
        </p:grpSpPr>
        <p:sp>
          <p:nvSpPr>
            <p:cNvPr id="3" name="AutoShape 9"/>
            <p:cNvSpPr>
              <a:spLocks noChangeAspect="1" noChangeArrowheads="1" noTextEdit="1"/>
            </p:cNvSpPr>
            <p:nvPr/>
          </p:nvSpPr>
          <p:spPr bwMode="auto">
            <a:xfrm>
              <a:off x="2326" y="1839"/>
              <a:ext cx="2462" cy="1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11"/>
            <p:cNvSpPr>
              <a:spLocks/>
            </p:cNvSpPr>
            <p:nvPr/>
          </p:nvSpPr>
          <p:spPr bwMode="auto">
            <a:xfrm>
              <a:off x="2426" y="2316"/>
              <a:ext cx="2250" cy="318"/>
            </a:xfrm>
            <a:custGeom>
              <a:avLst/>
              <a:gdLst>
                <a:gd name="T0" fmla="*/ 682 w 2250"/>
                <a:gd name="T1" fmla="*/ 0 h 318"/>
                <a:gd name="T2" fmla="*/ 0 w 2250"/>
                <a:gd name="T3" fmla="*/ 318 h 318"/>
                <a:gd name="T4" fmla="*/ 1569 w 2250"/>
                <a:gd name="T5" fmla="*/ 318 h 318"/>
                <a:gd name="T6" fmla="*/ 2250 w 2250"/>
                <a:gd name="T7" fmla="*/ 0 h 318"/>
                <a:gd name="T8" fmla="*/ 682 w 2250"/>
                <a:gd name="T9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0" h="318">
                  <a:moveTo>
                    <a:pt x="682" y="0"/>
                  </a:moveTo>
                  <a:lnTo>
                    <a:pt x="0" y="318"/>
                  </a:lnTo>
                  <a:lnTo>
                    <a:pt x="1569" y="318"/>
                  </a:lnTo>
                  <a:lnTo>
                    <a:pt x="2250" y="0"/>
                  </a:lnTo>
                  <a:lnTo>
                    <a:pt x="682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426" y="2634"/>
              <a:ext cx="1561" cy="400"/>
              <a:chOff x="2426" y="2634"/>
              <a:chExt cx="1561" cy="400"/>
            </a:xfrm>
          </p:grpSpPr>
          <p:sp>
            <p:nvSpPr>
              <p:cNvPr id="96" name="Rectangle 12"/>
              <p:cNvSpPr>
                <a:spLocks noChangeArrowheads="1"/>
              </p:cNvSpPr>
              <p:nvPr/>
            </p:nvSpPr>
            <p:spPr bwMode="auto">
              <a:xfrm>
                <a:off x="2426" y="2634"/>
                <a:ext cx="1558" cy="397"/>
              </a:xfrm>
              <a:prstGeom prst="rect">
                <a:avLst/>
              </a:prstGeom>
              <a:blipFill dpi="0" rotWithShape="0">
                <a:blip r:embed="rId6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13"/>
              <p:cNvSpPr>
                <a:spLocks noChangeArrowheads="1"/>
              </p:cNvSpPr>
              <p:nvPr/>
            </p:nvSpPr>
            <p:spPr bwMode="auto">
              <a:xfrm>
                <a:off x="2426" y="2634"/>
                <a:ext cx="1561" cy="40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3984" y="2316"/>
              <a:ext cx="692" cy="715"/>
              <a:chOff x="3984" y="2316"/>
              <a:chExt cx="692" cy="715"/>
            </a:xfrm>
          </p:grpSpPr>
          <p:sp>
            <p:nvSpPr>
              <p:cNvPr id="94" name="Freeform 15"/>
              <p:cNvSpPr>
                <a:spLocks/>
              </p:cNvSpPr>
              <p:nvPr/>
            </p:nvSpPr>
            <p:spPr bwMode="auto">
              <a:xfrm>
                <a:off x="3984" y="2316"/>
                <a:ext cx="692" cy="715"/>
              </a:xfrm>
              <a:custGeom>
                <a:avLst/>
                <a:gdLst>
                  <a:gd name="T0" fmla="*/ 0 w 692"/>
                  <a:gd name="T1" fmla="*/ 318 h 715"/>
                  <a:gd name="T2" fmla="*/ 692 w 692"/>
                  <a:gd name="T3" fmla="*/ 0 h 715"/>
                  <a:gd name="T4" fmla="*/ 692 w 692"/>
                  <a:gd name="T5" fmla="*/ 397 h 715"/>
                  <a:gd name="T6" fmla="*/ 0 w 692"/>
                  <a:gd name="T7" fmla="*/ 715 h 715"/>
                  <a:gd name="T8" fmla="*/ 0 w 692"/>
                  <a:gd name="T9" fmla="*/ 318 h 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2" h="715">
                    <a:moveTo>
                      <a:pt x="0" y="318"/>
                    </a:moveTo>
                    <a:lnTo>
                      <a:pt x="692" y="0"/>
                    </a:lnTo>
                    <a:lnTo>
                      <a:pt x="692" y="397"/>
                    </a:lnTo>
                    <a:lnTo>
                      <a:pt x="0" y="715"/>
                    </a:lnTo>
                    <a:lnTo>
                      <a:pt x="0" y="318"/>
                    </a:lnTo>
                    <a:close/>
                  </a:path>
                </a:pathLst>
              </a:custGeom>
              <a:blipFill dpi="0" rotWithShape="0">
                <a:blip r:embed="rId7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16"/>
              <p:cNvSpPr>
                <a:spLocks/>
              </p:cNvSpPr>
              <p:nvPr/>
            </p:nvSpPr>
            <p:spPr bwMode="auto">
              <a:xfrm>
                <a:off x="3984" y="2316"/>
                <a:ext cx="692" cy="715"/>
              </a:xfrm>
              <a:custGeom>
                <a:avLst/>
                <a:gdLst>
                  <a:gd name="T0" fmla="*/ 0 w 692"/>
                  <a:gd name="T1" fmla="*/ 318 h 715"/>
                  <a:gd name="T2" fmla="*/ 692 w 692"/>
                  <a:gd name="T3" fmla="*/ 0 h 715"/>
                  <a:gd name="T4" fmla="*/ 692 w 692"/>
                  <a:gd name="T5" fmla="*/ 397 h 715"/>
                  <a:gd name="T6" fmla="*/ 0 w 692"/>
                  <a:gd name="T7" fmla="*/ 715 h 715"/>
                  <a:gd name="T8" fmla="*/ 0 w 692"/>
                  <a:gd name="T9" fmla="*/ 318 h 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2" h="715">
                    <a:moveTo>
                      <a:pt x="0" y="318"/>
                    </a:moveTo>
                    <a:lnTo>
                      <a:pt x="692" y="0"/>
                    </a:lnTo>
                    <a:lnTo>
                      <a:pt x="692" y="397"/>
                    </a:lnTo>
                    <a:lnTo>
                      <a:pt x="0" y="715"/>
                    </a:lnTo>
                    <a:lnTo>
                      <a:pt x="0" y="31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3108" y="2640"/>
              <a:ext cx="8" cy="84"/>
              <a:chOff x="3108" y="2640"/>
              <a:chExt cx="8" cy="84"/>
            </a:xfrm>
          </p:grpSpPr>
          <p:sp>
            <p:nvSpPr>
              <p:cNvPr id="92" name="Freeform 18"/>
              <p:cNvSpPr>
                <a:spLocks/>
              </p:cNvSpPr>
              <p:nvPr/>
            </p:nvSpPr>
            <p:spPr bwMode="auto">
              <a:xfrm>
                <a:off x="3108" y="2640"/>
                <a:ext cx="8" cy="39"/>
              </a:xfrm>
              <a:custGeom>
                <a:avLst/>
                <a:gdLst>
                  <a:gd name="T0" fmla="*/ 8 w 8"/>
                  <a:gd name="T1" fmla="*/ 6 h 39"/>
                  <a:gd name="T2" fmla="*/ 5 w 8"/>
                  <a:gd name="T3" fmla="*/ 3 h 39"/>
                  <a:gd name="T4" fmla="*/ 2 w 8"/>
                  <a:gd name="T5" fmla="*/ 0 h 39"/>
                  <a:gd name="T6" fmla="*/ 2 w 8"/>
                  <a:gd name="T7" fmla="*/ 0 h 39"/>
                  <a:gd name="T8" fmla="*/ 0 w 8"/>
                  <a:gd name="T9" fmla="*/ 3 h 39"/>
                  <a:gd name="T10" fmla="*/ 0 w 8"/>
                  <a:gd name="T11" fmla="*/ 34 h 39"/>
                  <a:gd name="T12" fmla="*/ 0 w 8"/>
                  <a:gd name="T13" fmla="*/ 36 h 39"/>
                  <a:gd name="T14" fmla="*/ 2 w 8"/>
                  <a:gd name="T15" fmla="*/ 39 h 39"/>
                  <a:gd name="T16" fmla="*/ 5 w 8"/>
                  <a:gd name="T17" fmla="*/ 39 h 39"/>
                  <a:gd name="T18" fmla="*/ 8 w 8"/>
                  <a:gd name="T19" fmla="*/ 36 h 39"/>
                  <a:gd name="T20" fmla="*/ 8 w 8"/>
                  <a:gd name="T21" fmla="*/ 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" h="39">
                    <a:moveTo>
                      <a:pt x="8" y="6"/>
                    </a:moveTo>
                    <a:lnTo>
                      <a:pt x="5" y="3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4"/>
                    </a:lnTo>
                    <a:lnTo>
                      <a:pt x="0" y="36"/>
                    </a:lnTo>
                    <a:lnTo>
                      <a:pt x="2" y="39"/>
                    </a:lnTo>
                    <a:lnTo>
                      <a:pt x="5" y="39"/>
                    </a:lnTo>
                    <a:lnTo>
                      <a:pt x="8" y="36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19"/>
              <p:cNvSpPr>
                <a:spLocks/>
              </p:cNvSpPr>
              <p:nvPr/>
            </p:nvSpPr>
            <p:spPr bwMode="auto">
              <a:xfrm>
                <a:off x="3108" y="2696"/>
                <a:ext cx="8" cy="28"/>
              </a:xfrm>
              <a:custGeom>
                <a:avLst/>
                <a:gdLst>
                  <a:gd name="T0" fmla="*/ 8 w 8"/>
                  <a:gd name="T1" fmla="*/ 5 h 28"/>
                  <a:gd name="T2" fmla="*/ 8 w 8"/>
                  <a:gd name="T3" fmla="*/ 3 h 28"/>
                  <a:gd name="T4" fmla="*/ 5 w 8"/>
                  <a:gd name="T5" fmla="*/ 0 h 28"/>
                  <a:gd name="T6" fmla="*/ 2 w 8"/>
                  <a:gd name="T7" fmla="*/ 0 h 28"/>
                  <a:gd name="T8" fmla="*/ 0 w 8"/>
                  <a:gd name="T9" fmla="*/ 3 h 28"/>
                  <a:gd name="T10" fmla="*/ 0 w 8"/>
                  <a:gd name="T11" fmla="*/ 25 h 28"/>
                  <a:gd name="T12" fmla="*/ 0 w 8"/>
                  <a:gd name="T13" fmla="*/ 25 h 28"/>
                  <a:gd name="T14" fmla="*/ 2 w 8"/>
                  <a:gd name="T15" fmla="*/ 28 h 28"/>
                  <a:gd name="T16" fmla="*/ 2 w 8"/>
                  <a:gd name="T17" fmla="*/ 28 h 28"/>
                  <a:gd name="T18" fmla="*/ 8 w 8"/>
                  <a:gd name="T19" fmla="*/ 28 h 28"/>
                  <a:gd name="T20" fmla="*/ 8 w 8"/>
                  <a:gd name="T21" fmla="*/ 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" h="28">
                    <a:moveTo>
                      <a:pt x="8" y="5"/>
                    </a:moveTo>
                    <a:lnTo>
                      <a:pt x="8" y="3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8" y="28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3082" y="2358"/>
              <a:ext cx="176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110" y="2375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 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3521" y="1867"/>
              <a:ext cx="58" cy="569"/>
              <a:chOff x="3521" y="1867"/>
              <a:chExt cx="58" cy="569"/>
            </a:xfrm>
          </p:grpSpPr>
          <p:sp>
            <p:nvSpPr>
              <p:cNvPr id="90" name="Line 23"/>
              <p:cNvSpPr>
                <a:spLocks noChangeShapeType="1"/>
              </p:cNvSpPr>
              <p:nvPr/>
            </p:nvSpPr>
            <p:spPr bwMode="auto">
              <a:xfrm flipV="1">
                <a:off x="3549" y="1898"/>
                <a:ext cx="0" cy="5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4"/>
              <p:cNvSpPr>
                <a:spLocks/>
              </p:cNvSpPr>
              <p:nvPr/>
            </p:nvSpPr>
            <p:spPr bwMode="auto">
              <a:xfrm>
                <a:off x="3521" y="1867"/>
                <a:ext cx="58" cy="59"/>
              </a:xfrm>
              <a:custGeom>
                <a:avLst/>
                <a:gdLst>
                  <a:gd name="T0" fmla="*/ 58 w 58"/>
                  <a:gd name="T1" fmla="*/ 59 h 59"/>
                  <a:gd name="T2" fmla="*/ 28 w 58"/>
                  <a:gd name="T3" fmla="*/ 0 h 59"/>
                  <a:gd name="T4" fmla="*/ 0 w 58"/>
                  <a:gd name="T5" fmla="*/ 59 h 59"/>
                  <a:gd name="T6" fmla="*/ 28 w 58"/>
                  <a:gd name="T7" fmla="*/ 39 h 59"/>
                  <a:gd name="T8" fmla="*/ 58 w 58"/>
                  <a:gd name="T9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9">
                    <a:moveTo>
                      <a:pt x="58" y="59"/>
                    </a:moveTo>
                    <a:lnTo>
                      <a:pt x="28" y="0"/>
                    </a:lnTo>
                    <a:lnTo>
                      <a:pt x="0" y="59"/>
                    </a:lnTo>
                    <a:lnTo>
                      <a:pt x="28" y="39"/>
                    </a:lnTo>
                    <a:lnTo>
                      <a:pt x="58" y="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3602" y="1872"/>
              <a:ext cx="176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3630" y="1889"/>
              <a:ext cx="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altLang="en-US" sz="1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Oval 28"/>
            <p:cNvSpPr>
              <a:spLocks noChangeArrowheads="1"/>
            </p:cNvSpPr>
            <p:nvPr/>
          </p:nvSpPr>
          <p:spPr bwMode="auto">
            <a:xfrm>
              <a:off x="3529" y="2428"/>
              <a:ext cx="39" cy="3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31"/>
            <p:cNvGrpSpPr>
              <a:grpSpLocks/>
            </p:cNvGrpSpPr>
            <p:nvPr/>
          </p:nvGrpSpPr>
          <p:grpSpPr bwMode="auto">
            <a:xfrm>
              <a:off x="3549" y="2833"/>
              <a:ext cx="965" cy="58"/>
              <a:chOff x="3549" y="2833"/>
              <a:chExt cx="965" cy="58"/>
            </a:xfrm>
          </p:grpSpPr>
          <p:sp>
            <p:nvSpPr>
              <p:cNvPr id="88" name="Line 29"/>
              <p:cNvSpPr>
                <a:spLocks noChangeShapeType="1"/>
              </p:cNvSpPr>
              <p:nvPr/>
            </p:nvSpPr>
            <p:spPr bwMode="auto">
              <a:xfrm>
                <a:off x="3549" y="2861"/>
                <a:ext cx="9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30"/>
              <p:cNvSpPr>
                <a:spLocks/>
              </p:cNvSpPr>
              <p:nvPr/>
            </p:nvSpPr>
            <p:spPr bwMode="auto">
              <a:xfrm>
                <a:off x="4453" y="2833"/>
                <a:ext cx="61" cy="58"/>
              </a:xfrm>
              <a:custGeom>
                <a:avLst/>
                <a:gdLst>
                  <a:gd name="T0" fmla="*/ 0 w 61"/>
                  <a:gd name="T1" fmla="*/ 58 h 58"/>
                  <a:gd name="T2" fmla="*/ 61 w 61"/>
                  <a:gd name="T3" fmla="*/ 28 h 58"/>
                  <a:gd name="T4" fmla="*/ 0 w 61"/>
                  <a:gd name="T5" fmla="*/ 0 h 58"/>
                  <a:gd name="T6" fmla="*/ 20 w 61"/>
                  <a:gd name="T7" fmla="*/ 28 h 58"/>
                  <a:gd name="T8" fmla="*/ 0 w 61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58">
                    <a:moveTo>
                      <a:pt x="0" y="58"/>
                    </a:moveTo>
                    <a:lnTo>
                      <a:pt x="61" y="28"/>
                    </a:lnTo>
                    <a:lnTo>
                      <a:pt x="0" y="0"/>
                    </a:lnTo>
                    <a:lnTo>
                      <a:pt x="20" y="2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34"/>
            <p:cNvGrpSpPr>
              <a:grpSpLocks/>
            </p:cNvGrpSpPr>
            <p:nvPr/>
          </p:nvGrpSpPr>
          <p:grpSpPr bwMode="auto">
            <a:xfrm>
              <a:off x="2895" y="2861"/>
              <a:ext cx="654" cy="321"/>
              <a:chOff x="2895" y="2861"/>
              <a:chExt cx="654" cy="321"/>
            </a:xfrm>
          </p:grpSpPr>
          <p:sp>
            <p:nvSpPr>
              <p:cNvPr id="86" name="Line 32"/>
              <p:cNvSpPr>
                <a:spLocks noChangeShapeType="1"/>
              </p:cNvSpPr>
              <p:nvPr/>
            </p:nvSpPr>
            <p:spPr bwMode="auto">
              <a:xfrm flipH="1">
                <a:off x="2923" y="2861"/>
                <a:ext cx="626" cy="30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33"/>
              <p:cNvSpPr>
                <a:spLocks/>
              </p:cNvSpPr>
              <p:nvPr/>
            </p:nvSpPr>
            <p:spPr bwMode="auto">
              <a:xfrm>
                <a:off x="2895" y="3128"/>
                <a:ext cx="65" cy="54"/>
              </a:xfrm>
              <a:custGeom>
                <a:avLst/>
                <a:gdLst>
                  <a:gd name="T0" fmla="*/ 40 w 65"/>
                  <a:gd name="T1" fmla="*/ 0 h 54"/>
                  <a:gd name="T2" fmla="*/ 0 w 65"/>
                  <a:gd name="T3" fmla="*/ 51 h 54"/>
                  <a:gd name="T4" fmla="*/ 65 w 65"/>
                  <a:gd name="T5" fmla="*/ 54 h 54"/>
                  <a:gd name="T6" fmla="*/ 37 w 65"/>
                  <a:gd name="T7" fmla="*/ 34 h 54"/>
                  <a:gd name="T8" fmla="*/ 40 w 65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54">
                    <a:moveTo>
                      <a:pt x="40" y="0"/>
                    </a:moveTo>
                    <a:lnTo>
                      <a:pt x="0" y="51"/>
                    </a:lnTo>
                    <a:lnTo>
                      <a:pt x="65" y="54"/>
                    </a:lnTo>
                    <a:lnTo>
                      <a:pt x="37" y="34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62"/>
            <p:cNvGrpSpPr>
              <a:grpSpLocks/>
            </p:cNvGrpSpPr>
            <p:nvPr/>
          </p:nvGrpSpPr>
          <p:grpSpPr bwMode="auto">
            <a:xfrm>
              <a:off x="3116" y="2710"/>
              <a:ext cx="1563" cy="8"/>
              <a:chOff x="3116" y="2710"/>
              <a:chExt cx="1563" cy="8"/>
            </a:xfrm>
          </p:grpSpPr>
          <p:sp>
            <p:nvSpPr>
              <p:cNvPr id="59" name="Freeform 35"/>
              <p:cNvSpPr>
                <a:spLocks/>
              </p:cNvSpPr>
              <p:nvPr/>
            </p:nvSpPr>
            <p:spPr bwMode="auto">
              <a:xfrm>
                <a:off x="4640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36"/>
              <p:cNvSpPr>
                <a:spLocks/>
              </p:cNvSpPr>
              <p:nvPr/>
            </p:nvSpPr>
            <p:spPr bwMode="auto">
              <a:xfrm>
                <a:off x="4581" y="2710"/>
                <a:ext cx="40" cy="8"/>
              </a:xfrm>
              <a:custGeom>
                <a:avLst/>
                <a:gdLst>
                  <a:gd name="T0" fmla="*/ 40 w 40"/>
                  <a:gd name="T1" fmla="*/ 8 h 8"/>
                  <a:gd name="T2" fmla="*/ 40 w 40"/>
                  <a:gd name="T3" fmla="*/ 3 h 8"/>
                  <a:gd name="T4" fmla="*/ 40 w 40"/>
                  <a:gd name="T5" fmla="*/ 3 h 8"/>
                  <a:gd name="T6" fmla="*/ 37 w 40"/>
                  <a:gd name="T7" fmla="*/ 0 h 8"/>
                  <a:gd name="T8" fmla="*/ 37 w 40"/>
                  <a:gd name="T9" fmla="*/ 0 h 8"/>
                  <a:gd name="T10" fmla="*/ 3 w 40"/>
                  <a:gd name="T11" fmla="*/ 0 h 8"/>
                  <a:gd name="T12" fmla="*/ 0 w 40"/>
                  <a:gd name="T13" fmla="*/ 3 h 8"/>
                  <a:gd name="T14" fmla="*/ 0 w 40"/>
                  <a:gd name="T15" fmla="*/ 3 h 8"/>
                  <a:gd name="T16" fmla="*/ 3 w 40"/>
                  <a:gd name="T17" fmla="*/ 5 h 8"/>
                  <a:gd name="T18" fmla="*/ 6 w 40"/>
                  <a:gd name="T19" fmla="*/ 8 h 8"/>
                  <a:gd name="T20" fmla="*/ 40 w 40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8">
                    <a:moveTo>
                      <a:pt x="40" y="8"/>
                    </a:moveTo>
                    <a:lnTo>
                      <a:pt x="40" y="3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4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37"/>
              <p:cNvSpPr>
                <a:spLocks/>
              </p:cNvSpPr>
              <p:nvPr/>
            </p:nvSpPr>
            <p:spPr bwMode="auto">
              <a:xfrm>
                <a:off x="4523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8"/>
              <p:cNvSpPr>
                <a:spLocks/>
              </p:cNvSpPr>
              <p:nvPr/>
            </p:nvSpPr>
            <p:spPr bwMode="auto">
              <a:xfrm>
                <a:off x="4464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39"/>
              <p:cNvSpPr>
                <a:spLocks/>
              </p:cNvSpPr>
              <p:nvPr/>
            </p:nvSpPr>
            <p:spPr bwMode="auto">
              <a:xfrm>
                <a:off x="4406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40"/>
              <p:cNvSpPr>
                <a:spLocks/>
              </p:cNvSpPr>
              <p:nvPr/>
            </p:nvSpPr>
            <p:spPr bwMode="auto">
              <a:xfrm>
                <a:off x="4347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41"/>
              <p:cNvSpPr>
                <a:spLocks/>
              </p:cNvSpPr>
              <p:nvPr/>
            </p:nvSpPr>
            <p:spPr bwMode="auto">
              <a:xfrm>
                <a:off x="4288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7 w 39"/>
                  <a:gd name="T7" fmla="*/ 0 h 8"/>
                  <a:gd name="T8" fmla="*/ 37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42"/>
              <p:cNvSpPr>
                <a:spLocks/>
              </p:cNvSpPr>
              <p:nvPr/>
            </p:nvSpPr>
            <p:spPr bwMode="auto">
              <a:xfrm>
                <a:off x="4230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43"/>
              <p:cNvSpPr>
                <a:spLocks/>
              </p:cNvSpPr>
              <p:nvPr/>
            </p:nvSpPr>
            <p:spPr bwMode="auto">
              <a:xfrm>
                <a:off x="4171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44"/>
              <p:cNvSpPr>
                <a:spLocks/>
              </p:cNvSpPr>
              <p:nvPr/>
            </p:nvSpPr>
            <p:spPr bwMode="auto">
              <a:xfrm>
                <a:off x="4112" y="2710"/>
                <a:ext cx="40" cy="8"/>
              </a:xfrm>
              <a:custGeom>
                <a:avLst/>
                <a:gdLst>
                  <a:gd name="T0" fmla="*/ 40 w 40"/>
                  <a:gd name="T1" fmla="*/ 8 h 8"/>
                  <a:gd name="T2" fmla="*/ 40 w 40"/>
                  <a:gd name="T3" fmla="*/ 3 h 8"/>
                  <a:gd name="T4" fmla="*/ 40 w 40"/>
                  <a:gd name="T5" fmla="*/ 3 h 8"/>
                  <a:gd name="T6" fmla="*/ 37 w 40"/>
                  <a:gd name="T7" fmla="*/ 0 h 8"/>
                  <a:gd name="T8" fmla="*/ 37 w 40"/>
                  <a:gd name="T9" fmla="*/ 0 h 8"/>
                  <a:gd name="T10" fmla="*/ 3 w 40"/>
                  <a:gd name="T11" fmla="*/ 0 h 8"/>
                  <a:gd name="T12" fmla="*/ 0 w 40"/>
                  <a:gd name="T13" fmla="*/ 3 h 8"/>
                  <a:gd name="T14" fmla="*/ 0 w 40"/>
                  <a:gd name="T15" fmla="*/ 3 h 8"/>
                  <a:gd name="T16" fmla="*/ 3 w 40"/>
                  <a:gd name="T17" fmla="*/ 5 h 8"/>
                  <a:gd name="T18" fmla="*/ 6 w 40"/>
                  <a:gd name="T19" fmla="*/ 8 h 8"/>
                  <a:gd name="T20" fmla="*/ 40 w 40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8">
                    <a:moveTo>
                      <a:pt x="40" y="8"/>
                    </a:moveTo>
                    <a:lnTo>
                      <a:pt x="40" y="3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4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45"/>
              <p:cNvSpPr>
                <a:spLocks/>
              </p:cNvSpPr>
              <p:nvPr/>
            </p:nvSpPr>
            <p:spPr bwMode="auto">
              <a:xfrm>
                <a:off x="4054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46"/>
              <p:cNvSpPr>
                <a:spLocks/>
              </p:cNvSpPr>
              <p:nvPr/>
            </p:nvSpPr>
            <p:spPr bwMode="auto">
              <a:xfrm>
                <a:off x="3995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7 w 39"/>
                  <a:gd name="T7" fmla="*/ 0 h 8"/>
                  <a:gd name="T8" fmla="*/ 37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47"/>
              <p:cNvSpPr>
                <a:spLocks/>
              </p:cNvSpPr>
              <p:nvPr/>
            </p:nvSpPr>
            <p:spPr bwMode="auto">
              <a:xfrm>
                <a:off x="3937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48"/>
              <p:cNvSpPr>
                <a:spLocks/>
              </p:cNvSpPr>
              <p:nvPr/>
            </p:nvSpPr>
            <p:spPr bwMode="auto">
              <a:xfrm>
                <a:off x="3878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9"/>
              <p:cNvSpPr>
                <a:spLocks/>
              </p:cNvSpPr>
              <p:nvPr/>
            </p:nvSpPr>
            <p:spPr bwMode="auto">
              <a:xfrm>
                <a:off x="3819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7 w 39"/>
                  <a:gd name="T7" fmla="*/ 0 h 8"/>
                  <a:gd name="T8" fmla="*/ 37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50"/>
              <p:cNvSpPr>
                <a:spLocks/>
              </p:cNvSpPr>
              <p:nvPr/>
            </p:nvSpPr>
            <p:spPr bwMode="auto">
              <a:xfrm>
                <a:off x="3761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51"/>
              <p:cNvSpPr>
                <a:spLocks/>
              </p:cNvSpPr>
              <p:nvPr/>
            </p:nvSpPr>
            <p:spPr bwMode="auto">
              <a:xfrm>
                <a:off x="3702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52"/>
              <p:cNvSpPr>
                <a:spLocks/>
              </p:cNvSpPr>
              <p:nvPr/>
            </p:nvSpPr>
            <p:spPr bwMode="auto">
              <a:xfrm>
                <a:off x="3644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53"/>
              <p:cNvSpPr>
                <a:spLocks/>
              </p:cNvSpPr>
              <p:nvPr/>
            </p:nvSpPr>
            <p:spPr bwMode="auto">
              <a:xfrm>
                <a:off x="3585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54"/>
              <p:cNvSpPr>
                <a:spLocks/>
              </p:cNvSpPr>
              <p:nvPr/>
            </p:nvSpPr>
            <p:spPr bwMode="auto">
              <a:xfrm>
                <a:off x="3526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7 w 39"/>
                  <a:gd name="T7" fmla="*/ 0 h 8"/>
                  <a:gd name="T8" fmla="*/ 37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55"/>
              <p:cNvSpPr>
                <a:spLocks/>
              </p:cNvSpPr>
              <p:nvPr/>
            </p:nvSpPr>
            <p:spPr bwMode="auto">
              <a:xfrm>
                <a:off x="3468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56"/>
              <p:cNvSpPr>
                <a:spLocks/>
              </p:cNvSpPr>
              <p:nvPr/>
            </p:nvSpPr>
            <p:spPr bwMode="auto">
              <a:xfrm>
                <a:off x="3409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57"/>
              <p:cNvSpPr>
                <a:spLocks/>
              </p:cNvSpPr>
              <p:nvPr/>
            </p:nvSpPr>
            <p:spPr bwMode="auto">
              <a:xfrm>
                <a:off x="3350" y="2710"/>
                <a:ext cx="40" cy="8"/>
              </a:xfrm>
              <a:custGeom>
                <a:avLst/>
                <a:gdLst>
                  <a:gd name="T0" fmla="*/ 40 w 40"/>
                  <a:gd name="T1" fmla="*/ 8 h 8"/>
                  <a:gd name="T2" fmla="*/ 40 w 40"/>
                  <a:gd name="T3" fmla="*/ 3 h 8"/>
                  <a:gd name="T4" fmla="*/ 40 w 40"/>
                  <a:gd name="T5" fmla="*/ 3 h 8"/>
                  <a:gd name="T6" fmla="*/ 37 w 40"/>
                  <a:gd name="T7" fmla="*/ 0 h 8"/>
                  <a:gd name="T8" fmla="*/ 37 w 40"/>
                  <a:gd name="T9" fmla="*/ 0 h 8"/>
                  <a:gd name="T10" fmla="*/ 3 w 40"/>
                  <a:gd name="T11" fmla="*/ 0 h 8"/>
                  <a:gd name="T12" fmla="*/ 0 w 40"/>
                  <a:gd name="T13" fmla="*/ 3 h 8"/>
                  <a:gd name="T14" fmla="*/ 0 w 40"/>
                  <a:gd name="T15" fmla="*/ 3 h 8"/>
                  <a:gd name="T16" fmla="*/ 3 w 40"/>
                  <a:gd name="T17" fmla="*/ 5 h 8"/>
                  <a:gd name="T18" fmla="*/ 6 w 40"/>
                  <a:gd name="T19" fmla="*/ 8 h 8"/>
                  <a:gd name="T20" fmla="*/ 40 w 40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8">
                    <a:moveTo>
                      <a:pt x="40" y="8"/>
                    </a:moveTo>
                    <a:lnTo>
                      <a:pt x="40" y="3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4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58"/>
              <p:cNvSpPr>
                <a:spLocks/>
              </p:cNvSpPr>
              <p:nvPr/>
            </p:nvSpPr>
            <p:spPr bwMode="auto">
              <a:xfrm>
                <a:off x="3292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59"/>
              <p:cNvSpPr>
                <a:spLocks/>
              </p:cNvSpPr>
              <p:nvPr/>
            </p:nvSpPr>
            <p:spPr bwMode="auto">
              <a:xfrm>
                <a:off x="3233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60"/>
              <p:cNvSpPr>
                <a:spLocks/>
              </p:cNvSpPr>
              <p:nvPr/>
            </p:nvSpPr>
            <p:spPr bwMode="auto">
              <a:xfrm>
                <a:off x="3175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61"/>
              <p:cNvSpPr>
                <a:spLocks/>
              </p:cNvSpPr>
              <p:nvPr/>
            </p:nvSpPr>
            <p:spPr bwMode="auto">
              <a:xfrm>
                <a:off x="3116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76"/>
            <p:cNvGrpSpPr>
              <a:grpSpLocks/>
            </p:cNvGrpSpPr>
            <p:nvPr/>
          </p:nvGrpSpPr>
          <p:grpSpPr bwMode="auto">
            <a:xfrm>
              <a:off x="2432" y="2704"/>
              <a:ext cx="676" cy="321"/>
              <a:chOff x="2432" y="2704"/>
              <a:chExt cx="676" cy="321"/>
            </a:xfrm>
          </p:grpSpPr>
          <p:sp>
            <p:nvSpPr>
              <p:cNvPr id="45" name="Freeform 63"/>
              <p:cNvSpPr>
                <a:spLocks/>
              </p:cNvSpPr>
              <p:nvPr/>
            </p:nvSpPr>
            <p:spPr bwMode="auto">
              <a:xfrm>
                <a:off x="2432" y="3000"/>
                <a:ext cx="36" cy="25"/>
              </a:xfrm>
              <a:custGeom>
                <a:avLst/>
                <a:gdLst>
                  <a:gd name="T0" fmla="*/ 3 w 36"/>
                  <a:gd name="T1" fmla="*/ 17 h 25"/>
                  <a:gd name="T2" fmla="*/ 0 w 36"/>
                  <a:gd name="T3" fmla="*/ 20 h 25"/>
                  <a:gd name="T4" fmla="*/ 0 w 36"/>
                  <a:gd name="T5" fmla="*/ 20 h 25"/>
                  <a:gd name="T6" fmla="*/ 3 w 36"/>
                  <a:gd name="T7" fmla="*/ 22 h 25"/>
                  <a:gd name="T8" fmla="*/ 6 w 36"/>
                  <a:gd name="T9" fmla="*/ 25 h 25"/>
                  <a:gd name="T10" fmla="*/ 34 w 36"/>
                  <a:gd name="T11" fmla="*/ 8 h 25"/>
                  <a:gd name="T12" fmla="*/ 36 w 36"/>
                  <a:gd name="T13" fmla="*/ 6 h 25"/>
                  <a:gd name="T14" fmla="*/ 36 w 36"/>
                  <a:gd name="T15" fmla="*/ 3 h 25"/>
                  <a:gd name="T16" fmla="*/ 34 w 36"/>
                  <a:gd name="T17" fmla="*/ 0 h 25"/>
                  <a:gd name="T18" fmla="*/ 31 w 36"/>
                  <a:gd name="T19" fmla="*/ 0 h 25"/>
                  <a:gd name="T20" fmla="*/ 3 w 36"/>
                  <a:gd name="T21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25">
                    <a:moveTo>
                      <a:pt x="3" y="17"/>
                    </a:moveTo>
                    <a:lnTo>
                      <a:pt x="0" y="20"/>
                    </a:lnTo>
                    <a:lnTo>
                      <a:pt x="0" y="20"/>
                    </a:lnTo>
                    <a:lnTo>
                      <a:pt x="3" y="22"/>
                    </a:lnTo>
                    <a:lnTo>
                      <a:pt x="6" y="25"/>
                    </a:lnTo>
                    <a:lnTo>
                      <a:pt x="34" y="8"/>
                    </a:lnTo>
                    <a:lnTo>
                      <a:pt x="36" y="6"/>
                    </a:lnTo>
                    <a:lnTo>
                      <a:pt x="36" y="3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64"/>
              <p:cNvSpPr>
                <a:spLocks/>
              </p:cNvSpPr>
              <p:nvPr/>
            </p:nvSpPr>
            <p:spPr bwMode="auto">
              <a:xfrm>
                <a:off x="2485" y="2978"/>
                <a:ext cx="36" cy="22"/>
              </a:xfrm>
              <a:custGeom>
                <a:avLst/>
                <a:gdLst>
                  <a:gd name="T0" fmla="*/ 3 w 36"/>
                  <a:gd name="T1" fmla="*/ 14 h 22"/>
                  <a:gd name="T2" fmla="*/ 0 w 36"/>
                  <a:gd name="T3" fmla="*/ 17 h 22"/>
                  <a:gd name="T4" fmla="*/ 0 w 36"/>
                  <a:gd name="T5" fmla="*/ 19 h 22"/>
                  <a:gd name="T6" fmla="*/ 3 w 36"/>
                  <a:gd name="T7" fmla="*/ 22 h 22"/>
                  <a:gd name="T8" fmla="*/ 6 w 36"/>
                  <a:gd name="T9" fmla="*/ 22 h 22"/>
                  <a:gd name="T10" fmla="*/ 34 w 36"/>
                  <a:gd name="T11" fmla="*/ 8 h 22"/>
                  <a:gd name="T12" fmla="*/ 36 w 36"/>
                  <a:gd name="T13" fmla="*/ 5 h 22"/>
                  <a:gd name="T14" fmla="*/ 36 w 36"/>
                  <a:gd name="T15" fmla="*/ 3 h 22"/>
                  <a:gd name="T16" fmla="*/ 34 w 36"/>
                  <a:gd name="T17" fmla="*/ 0 h 22"/>
                  <a:gd name="T18" fmla="*/ 31 w 36"/>
                  <a:gd name="T19" fmla="*/ 0 h 22"/>
                  <a:gd name="T20" fmla="*/ 3 w 36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22">
                    <a:moveTo>
                      <a:pt x="3" y="14"/>
                    </a:moveTo>
                    <a:lnTo>
                      <a:pt x="0" y="17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4" y="8"/>
                    </a:lnTo>
                    <a:lnTo>
                      <a:pt x="36" y="5"/>
                    </a:lnTo>
                    <a:lnTo>
                      <a:pt x="36" y="3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65"/>
              <p:cNvSpPr>
                <a:spLocks/>
              </p:cNvSpPr>
              <p:nvPr/>
            </p:nvSpPr>
            <p:spPr bwMode="auto">
              <a:xfrm>
                <a:off x="2538" y="2953"/>
                <a:ext cx="36" cy="22"/>
              </a:xfrm>
              <a:custGeom>
                <a:avLst/>
                <a:gdLst>
                  <a:gd name="T0" fmla="*/ 3 w 36"/>
                  <a:gd name="T1" fmla="*/ 14 h 22"/>
                  <a:gd name="T2" fmla="*/ 0 w 36"/>
                  <a:gd name="T3" fmla="*/ 16 h 22"/>
                  <a:gd name="T4" fmla="*/ 0 w 36"/>
                  <a:gd name="T5" fmla="*/ 19 h 22"/>
                  <a:gd name="T6" fmla="*/ 3 w 36"/>
                  <a:gd name="T7" fmla="*/ 22 h 22"/>
                  <a:gd name="T8" fmla="*/ 6 w 36"/>
                  <a:gd name="T9" fmla="*/ 22 h 22"/>
                  <a:gd name="T10" fmla="*/ 34 w 36"/>
                  <a:gd name="T11" fmla="*/ 8 h 22"/>
                  <a:gd name="T12" fmla="*/ 36 w 36"/>
                  <a:gd name="T13" fmla="*/ 5 h 22"/>
                  <a:gd name="T14" fmla="*/ 36 w 36"/>
                  <a:gd name="T15" fmla="*/ 2 h 22"/>
                  <a:gd name="T16" fmla="*/ 34 w 36"/>
                  <a:gd name="T17" fmla="*/ 0 h 22"/>
                  <a:gd name="T18" fmla="*/ 31 w 36"/>
                  <a:gd name="T19" fmla="*/ 0 h 22"/>
                  <a:gd name="T20" fmla="*/ 3 w 36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22">
                    <a:moveTo>
                      <a:pt x="3" y="14"/>
                    </a:moveTo>
                    <a:lnTo>
                      <a:pt x="0" y="16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4" y="8"/>
                    </a:lnTo>
                    <a:lnTo>
                      <a:pt x="36" y="5"/>
                    </a:lnTo>
                    <a:lnTo>
                      <a:pt x="36" y="2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66"/>
              <p:cNvSpPr>
                <a:spLocks/>
              </p:cNvSpPr>
              <p:nvPr/>
            </p:nvSpPr>
            <p:spPr bwMode="auto">
              <a:xfrm>
                <a:off x="2591" y="2928"/>
                <a:ext cx="36" cy="22"/>
              </a:xfrm>
              <a:custGeom>
                <a:avLst/>
                <a:gdLst>
                  <a:gd name="T0" fmla="*/ 3 w 36"/>
                  <a:gd name="T1" fmla="*/ 13 h 22"/>
                  <a:gd name="T2" fmla="*/ 0 w 36"/>
                  <a:gd name="T3" fmla="*/ 16 h 22"/>
                  <a:gd name="T4" fmla="*/ 0 w 36"/>
                  <a:gd name="T5" fmla="*/ 19 h 22"/>
                  <a:gd name="T6" fmla="*/ 3 w 36"/>
                  <a:gd name="T7" fmla="*/ 22 h 22"/>
                  <a:gd name="T8" fmla="*/ 6 w 36"/>
                  <a:gd name="T9" fmla="*/ 22 h 22"/>
                  <a:gd name="T10" fmla="*/ 34 w 36"/>
                  <a:gd name="T11" fmla="*/ 8 h 22"/>
                  <a:gd name="T12" fmla="*/ 36 w 36"/>
                  <a:gd name="T13" fmla="*/ 5 h 22"/>
                  <a:gd name="T14" fmla="*/ 36 w 36"/>
                  <a:gd name="T15" fmla="*/ 2 h 22"/>
                  <a:gd name="T16" fmla="*/ 34 w 36"/>
                  <a:gd name="T17" fmla="*/ 0 h 22"/>
                  <a:gd name="T18" fmla="*/ 31 w 36"/>
                  <a:gd name="T19" fmla="*/ 0 h 22"/>
                  <a:gd name="T20" fmla="*/ 3 w 36"/>
                  <a:gd name="T21" fmla="*/ 1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22">
                    <a:moveTo>
                      <a:pt x="3" y="13"/>
                    </a:moveTo>
                    <a:lnTo>
                      <a:pt x="0" y="16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4" y="8"/>
                    </a:lnTo>
                    <a:lnTo>
                      <a:pt x="36" y="5"/>
                    </a:lnTo>
                    <a:lnTo>
                      <a:pt x="36" y="2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67"/>
              <p:cNvSpPr>
                <a:spLocks/>
              </p:cNvSpPr>
              <p:nvPr/>
            </p:nvSpPr>
            <p:spPr bwMode="auto">
              <a:xfrm>
                <a:off x="2644" y="2902"/>
                <a:ext cx="39" cy="23"/>
              </a:xfrm>
              <a:custGeom>
                <a:avLst/>
                <a:gdLst>
                  <a:gd name="T0" fmla="*/ 3 w 39"/>
                  <a:gd name="T1" fmla="*/ 14 h 23"/>
                  <a:gd name="T2" fmla="*/ 0 w 39"/>
                  <a:gd name="T3" fmla="*/ 17 h 23"/>
                  <a:gd name="T4" fmla="*/ 0 w 39"/>
                  <a:gd name="T5" fmla="*/ 20 h 23"/>
                  <a:gd name="T6" fmla="*/ 3 w 39"/>
                  <a:gd name="T7" fmla="*/ 23 h 23"/>
                  <a:gd name="T8" fmla="*/ 6 w 39"/>
                  <a:gd name="T9" fmla="*/ 23 h 23"/>
                  <a:gd name="T10" fmla="*/ 37 w 39"/>
                  <a:gd name="T11" fmla="*/ 9 h 23"/>
                  <a:gd name="T12" fmla="*/ 39 w 39"/>
                  <a:gd name="T13" fmla="*/ 6 h 23"/>
                  <a:gd name="T14" fmla="*/ 39 w 39"/>
                  <a:gd name="T15" fmla="*/ 3 h 23"/>
                  <a:gd name="T16" fmla="*/ 37 w 39"/>
                  <a:gd name="T17" fmla="*/ 0 h 23"/>
                  <a:gd name="T18" fmla="*/ 34 w 39"/>
                  <a:gd name="T19" fmla="*/ 0 h 23"/>
                  <a:gd name="T20" fmla="*/ 3 w 39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3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37" y="9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68"/>
              <p:cNvSpPr>
                <a:spLocks/>
              </p:cNvSpPr>
              <p:nvPr/>
            </p:nvSpPr>
            <p:spPr bwMode="auto">
              <a:xfrm>
                <a:off x="2697" y="2877"/>
                <a:ext cx="39" cy="23"/>
              </a:xfrm>
              <a:custGeom>
                <a:avLst/>
                <a:gdLst>
                  <a:gd name="T0" fmla="*/ 3 w 39"/>
                  <a:gd name="T1" fmla="*/ 14 h 23"/>
                  <a:gd name="T2" fmla="*/ 0 w 39"/>
                  <a:gd name="T3" fmla="*/ 17 h 23"/>
                  <a:gd name="T4" fmla="*/ 0 w 39"/>
                  <a:gd name="T5" fmla="*/ 20 h 23"/>
                  <a:gd name="T6" fmla="*/ 3 w 39"/>
                  <a:gd name="T7" fmla="*/ 23 h 23"/>
                  <a:gd name="T8" fmla="*/ 6 w 39"/>
                  <a:gd name="T9" fmla="*/ 23 h 23"/>
                  <a:gd name="T10" fmla="*/ 37 w 39"/>
                  <a:gd name="T11" fmla="*/ 9 h 23"/>
                  <a:gd name="T12" fmla="*/ 39 w 39"/>
                  <a:gd name="T13" fmla="*/ 6 h 23"/>
                  <a:gd name="T14" fmla="*/ 39 w 39"/>
                  <a:gd name="T15" fmla="*/ 3 h 23"/>
                  <a:gd name="T16" fmla="*/ 37 w 39"/>
                  <a:gd name="T17" fmla="*/ 0 h 23"/>
                  <a:gd name="T18" fmla="*/ 34 w 39"/>
                  <a:gd name="T19" fmla="*/ 0 h 23"/>
                  <a:gd name="T20" fmla="*/ 3 w 39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3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37" y="9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69"/>
              <p:cNvSpPr>
                <a:spLocks/>
              </p:cNvSpPr>
              <p:nvPr/>
            </p:nvSpPr>
            <p:spPr bwMode="auto">
              <a:xfrm>
                <a:off x="2750" y="2852"/>
                <a:ext cx="39" cy="22"/>
              </a:xfrm>
              <a:custGeom>
                <a:avLst/>
                <a:gdLst>
                  <a:gd name="T0" fmla="*/ 3 w 39"/>
                  <a:gd name="T1" fmla="*/ 14 h 22"/>
                  <a:gd name="T2" fmla="*/ 0 w 39"/>
                  <a:gd name="T3" fmla="*/ 17 h 22"/>
                  <a:gd name="T4" fmla="*/ 0 w 39"/>
                  <a:gd name="T5" fmla="*/ 20 h 22"/>
                  <a:gd name="T6" fmla="*/ 3 w 39"/>
                  <a:gd name="T7" fmla="*/ 22 h 22"/>
                  <a:gd name="T8" fmla="*/ 6 w 39"/>
                  <a:gd name="T9" fmla="*/ 22 h 22"/>
                  <a:gd name="T10" fmla="*/ 37 w 39"/>
                  <a:gd name="T11" fmla="*/ 9 h 22"/>
                  <a:gd name="T12" fmla="*/ 39 w 39"/>
                  <a:gd name="T13" fmla="*/ 6 h 22"/>
                  <a:gd name="T14" fmla="*/ 39 w 39"/>
                  <a:gd name="T15" fmla="*/ 3 h 22"/>
                  <a:gd name="T16" fmla="*/ 37 w 39"/>
                  <a:gd name="T17" fmla="*/ 0 h 22"/>
                  <a:gd name="T18" fmla="*/ 34 w 39"/>
                  <a:gd name="T19" fmla="*/ 0 h 22"/>
                  <a:gd name="T20" fmla="*/ 3 w 39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2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7" y="9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70"/>
              <p:cNvSpPr>
                <a:spLocks/>
              </p:cNvSpPr>
              <p:nvPr/>
            </p:nvSpPr>
            <p:spPr bwMode="auto">
              <a:xfrm>
                <a:off x="2803" y="2827"/>
                <a:ext cx="39" cy="22"/>
              </a:xfrm>
              <a:custGeom>
                <a:avLst/>
                <a:gdLst>
                  <a:gd name="T0" fmla="*/ 3 w 39"/>
                  <a:gd name="T1" fmla="*/ 14 h 22"/>
                  <a:gd name="T2" fmla="*/ 0 w 39"/>
                  <a:gd name="T3" fmla="*/ 17 h 22"/>
                  <a:gd name="T4" fmla="*/ 0 w 39"/>
                  <a:gd name="T5" fmla="*/ 20 h 22"/>
                  <a:gd name="T6" fmla="*/ 3 w 39"/>
                  <a:gd name="T7" fmla="*/ 22 h 22"/>
                  <a:gd name="T8" fmla="*/ 6 w 39"/>
                  <a:gd name="T9" fmla="*/ 22 h 22"/>
                  <a:gd name="T10" fmla="*/ 37 w 39"/>
                  <a:gd name="T11" fmla="*/ 8 h 22"/>
                  <a:gd name="T12" fmla="*/ 39 w 39"/>
                  <a:gd name="T13" fmla="*/ 6 h 22"/>
                  <a:gd name="T14" fmla="*/ 39 w 39"/>
                  <a:gd name="T15" fmla="*/ 3 h 22"/>
                  <a:gd name="T16" fmla="*/ 37 w 39"/>
                  <a:gd name="T17" fmla="*/ 0 h 22"/>
                  <a:gd name="T18" fmla="*/ 34 w 39"/>
                  <a:gd name="T19" fmla="*/ 0 h 22"/>
                  <a:gd name="T20" fmla="*/ 3 w 39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2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7" y="8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71"/>
              <p:cNvSpPr>
                <a:spLocks/>
              </p:cNvSpPr>
              <p:nvPr/>
            </p:nvSpPr>
            <p:spPr bwMode="auto">
              <a:xfrm>
                <a:off x="2856" y="2805"/>
                <a:ext cx="39" cy="22"/>
              </a:xfrm>
              <a:custGeom>
                <a:avLst/>
                <a:gdLst>
                  <a:gd name="T0" fmla="*/ 3 w 39"/>
                  <a:gd name="T1" fmla="*/ 14 h 22"/>
                  <a:gd name="T2" fmla="*/ 0 w 39"/>
                  <a:gd name="T3" fmla="*/ 16 h 22"/>
                  <a:gd name="T4" fmla="*/ 0 w 39"/>
                  <a:gd name="T5" fmla="*/ 19 h 22"/>
                  <a:gd name="T6" fmla="*/ 3 w 39"/>
                  <a:gd name="T7" fmla="*/ 22 h 22"/>
                  <a:gd name="T8" fmla="*/ 6 w 39"/>
                  <a:gd name="T9" fmla="*/ 22 h 22"/>
                  <a:gd name="T10" fmla="*/ 37 w 39"/>
                  <a:gd name="T11" fmla="*/ 8 h 22"/>
                  <a:gd name="T12" fmla="*/ 39 w 39"/>
                  <a:gd name="T13" fmla="*/ 5 h 22"/>
                  <a:gd name="T14" fmla="*/ 39 w 39"/>
                  <a:gd name="T15" fmla="*/ 3 h 22"/>
                  <a:gd name="T16" fmla="*/ 37 w 39"/>
                  <a:gd name="T17" fmla="*/ 0 h 22"/>
                  <a:gd name="T18" fmla="*/ 34 w 39"/>
                  <a:gd name="T19" fmla="*/ 0 h 22"/>
                  <a:gd name="T20" fmla="*/ 3 w 39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2">
                    <a:moveTo>
                      <a:pt x="3" y="14"/>
                    </a:moveTo>
                    <a:lnTo>
                      <a:pt x="0" y="16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7" y="8"/>
                    </a:lnTo>
                    <a:lnTo>
                      <a:pt x="39" y="5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72"/>
              <p:cNvSpPr>
                <a:spLocks/>
              </p:cNvSpPr>
              <p:nvPr/>
            </p:nvSpPr>
            <p:spPr bwMode="auto">
              <a:xfrm>
                <a:off x="2909" y="2780"/>
                <a:ext cx="39" cy="22"/>
              </a:xfrm>
              <a:custGeom>
                <a:avLst/>
                <a:gdLst>
                  <a:gd name="T0" fmla="*/ 3 w 39"/>
                  <a:gd name="T1" fmla="*/ 14 h 22"/>
                  <a:gd name="T2" fmla="*/ 0 w 39"/>
                  <a:gd name="T3" fmla="*/ 16 h 22"/>
                  <a:gd name="T4" fmla="*/ 0 w 39"/>
                  <a:gd name="T5" fmla="*/ 19 h 22"/>
                  <a:gd name="T6" fmla="*/ 3 w 39"/>
                  <a:gd name="T7" fmla="*/ 22 h 22"/>
                  <a:gd name="T8" fmla="*/ 6 w 39"/>
                  <a:gd name="T9" fmla="*/ 22 h 22"/>
                  <a:gd name="T10" fmla="*/ 37 w 39"/>
                  <a:gd name="T11" fmla="*/ 8 h 22"/>
                  <a:gd name="T12" fmla="*/ 39 w 39"/>
                  <a:gd name="T13" fmla="*/ 5 h 22"/>
                  <a:gd name="T14" fmla="*/ 39 w 39"/>
                  <a:gd name="T15" fmla="*/ 2 h 22"/>
                  <a:gd name="T16" fmla="*/ 37 w 39"/>
                  <a:gd name="T17" fmla="*/ 0 h 22"/>
                  <a:gd name="T18" fmla="*/ 34 w 39"/>
                  <a:gd name="T19" fmla="*/ 0 h 22"/>
                  <a:gd name="T20" fmla="*/ 3 w 39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2">
                    <a:moveTo>
                      <a:pt x="3" y="14"/>
                    </a:moveTo>
                    <a:lnTo>
                      <a:pt x="0" y="16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7" y="8"/>
                    </a:lnTo>
                    <a:lnTo>
                      <a:pt x="39" y="5"/>
                    </a:lnTo>
                    <a:lnTo>
                      <a:pt x="39" y="2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73"/>
              <p:cNvSpPr>
                <a:spLocks/>
              </p:cNvSpPr>
              <p:nvPr/>
            </p:nvSpPr>
            <p:spPr bwMode="auto">
              <a:xfrm>
                <a:off x="2962" y="2754"/>
                <a:ext cx="40" cy="23"/>
              </a:xfrm>
              <a:custGeom>
                <a:avLst/>
                <a:gdLst>
                  <a:gd name="T0" fmla="*/ 3 w 40"/>
                  <a:gd name="T1" fmla="*/ 14 h 23"/>
                  <a:gd name="T2" fmla="*/ 0 w 40"/>
                  <a:gd name="T3" fmla="*/ 17 h 23"/>
                  <a:gd name="T4" fmla="*/ 0 w 40"/>
                  <a:gd name="T5" fmla="*/ 20 h 23"/>
                  <a:gd name="T6" fmla="*/ 3 w 40"/>
                  <a:gd name="T7" fmla="*/ 23 h 23"/>
                  <a:gd name="T8" fmla="*/ 6 w 40"/>
                  <a:gd name="T9" fmla="*/ 23 h 23"/>
                  <a:gd name="T10" fmla="*/ 37 w 40"/>
                  <a:gd name="T11" fmla="*/ 9 h 23"/>
                  <a:gd name="T12" fmla="*/ 40 w 40"/>
                  <a:gd name="T13" fmla="*/ 6 h 23"/>
                  <a:gd name="T14" fmla="*/ 40 w 40"/>
                  <a:gd name="T15" fmla="*/ 3 h 23"/>
                  <a:gd name="T16" fmla="*/ 37 w 40"/>
                  <a:gd name="T17" fmla="*/ 0 h 23"/>
                  <a:gd name="T18" fmla="*/ 34 w 40"/>
                  <a:gd name="T19" fmla="*/ 0 h 23"/>
                  <a:gd name="T20" fmla="*/ 3 w 40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3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37" y="9"/>
                    </a:lnTo>
                    <a:lnTo>
                      <a:pt x="40" y="6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74"/>
              <p:cNvSpPr>
                <a:spLocks/>
              </p:cNvSpPr>
              <p:nvPr/>
            </p:nvSpPr>
            <p:spPr bwMode="auto">
              <a:xfrm>
                <a:off x="3015" y="2729"/>
                <a:ext cx="40" cy="23"/>
              </a:xfrm>
              <a:custGeom>
                <a:avLst/>
                <a:gdLst>
                  <a:gd name="T0" fmla="*/ 3 w 40"/>
                  <a:gd name="T1" fmla="*/ 14 h 23"/>
                  <a:gd name="T2" fmla="*/ 0 w 40"/>
                  <a:gd name="T3" fmla="*/ 17 h 23"/>
                  <a:gd name="T4" fmla="*/ 0 w 40"/>
                  <a:gd name="T5" fmla="*/ 20 h 23"/>
                  <a:gd name="T6" fmla="*/ 3 w 40"/>
                  <a:gd name="T7" fmla="*/ 23 h 23"/>
                  <a:gd name="T8" fmla="*/ 6 w 40"/>
                  <a:gd name="T9" fmla="*/ 23 h 23"/>
                  <a:gd name="T10" fmla="*/ 37 w 40"/>
                  <a:gd name="T11" fmla="*/ 9 h 23"/>
                  <a:gd name="T12" fmla="*/ 40 w 40"/>
                  <a:gd name="T13" fmla="*/ 6 h 23"/>
                  <a:gd name="T14" fmla="*/ 40 w 40"/>
                  <a:gd name="T15" fmla="*/ 3 h 23"/>
                  <a:gd name="T16" fmla="*/ 37 w 40"/>
                  <a:gd name="T17" fmla="*/ 0 h 23"/>
                  <a:gd name="T18" fmla="*/ 34 w 40"/>
                  <a:gd name="T19" fmla="*/ 0 h 23"/>
                  <a:gd name="T20" fmla="*/ 3 w 40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3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37" y="9"/>
                    </a:lnTo>
                    <a:lnTo>
                      <a:pt x="40" y="6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75"/>
              <p:cNvSpPr>
                <a:spLocks/>
              </p:cNvSpPr>
              <p:nvPr/>
            </p:nvSpPr>
            <p:spPr bwMode="auto">
              <a:xfrm>
                <a:off x="3069" y="2704"/>
                <a:ext cx="39" cy="23"/>
              </a:xfrm>
              <a:custGeom>
                <a:avLst/>
                <a:gdLst>
                  <a:gd name="T0" fmla="*/ 2 w 39"/>
                  <a:gd name="T1" fmla="*/ 14 h 23"/>
                  <a:gd name="T2" fmla="*/ 0 w 39"/>
                  <a:gd name="T3" fmla="*/ 17 h 23"/>
                  <a:gd name="T4" fmla="*/ 0 w 39"/>
                  <a:gd name="T5" fmla="*/ 20 h 23"/>
                  <a:gd name="T6" fmla="*/ 2 w 39"/>
                  <a:gd name="T7" fmla="*/ 23 h 23"/>
                  <a:gd name="T8" fmla="*/ 5 w 39"/>
                  <a:gd name="T9" fmla="*/ 23 h 23"/>
                  <a:gd name="T10" fmla="*/ 36 w 39"/>
                  <a:gd name="T11" fmla="*/ 9 h 23"/>
                  <a:gd name="T12" fmla="*/ 39 w 39"/>
                  <a:gd name="T13" fmla="*/ 6 h 23"/>
                  <a:gd name="T14" fmla="*/ 39 w 39"/>
                  <a:gd name="T15" fmla="*/ 3 h 23"/>
                  <a:gd name="T16" fmla="*/ 36 w 39"/>
                  <a:gd name="T17" fmla="*/ 0 h 23"/>
                  <a:gd name="T18" fmla="*/ 33 w 39"/>
                  <a:gd name="T19" fmla="*/ 0 h 23"/>
                  <a:gd name="T20" fmla="*/ 2 w 39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3">
                    <a:moveTo>
                      <a:pt x="2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5" y="23"/>
                    </a:lnTo>
                    <a:lnTo>
                      <a:pt x="36" y="9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2" name="Line 77"/>
            <p:cNvSpPr>
              <a:spLocks noChangeShapeType="1"/>
            </p:cNvSpPr>
            <p:nvPr/>
          </p:nvSpPr>
          <p:spPr bwMode="auto">
            <a:xfrm>
              <a:off x="3549" y="2634"/>
              <a:ext cx="0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3" name="Group 80"/>
            <p:cNvGrpSpPr>
              <a:grpSpLocks/>
            </p:cNvGrpSpPr>
            <p:nvPr/>
          </p:nvGrpSpPr>
          <p:grpSpPr bwMode="auto">
            <a:xfrm>
              <a:off x="3331" y="3022"/>
              <a:ext cx="326" cy="185"/>
              <a:chOff x="3331" y="3022"/>
              <a:chExt cx="326" cy="185"/>
            </a:xfrm>
          </p:grpSpPr>
          <p:sp>
            <p:nvSpPr>
              <p:cNvPr id="43" name="Line 78"/>
              <p:cNvSpPr>
                <a:spLocks noChangeShapeType="1"/>
              </p:cNvSpPr>
              <p:nvPr/>
            </p:nvSpPr>
            <p:spPr bwMode="auto">
              <a:xfrm flipH="1" flipV="1">
                <a:off x="3376" y="3045"/>
                <a:ext cx="281" cy="16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79"/>
              <p:cNvSpPr>
                <a:spLocks/>
              </p:cNvSpPr>
              <p:nvPr/>
            </p:nvSpPr>
            <p:spPr bwMode="auto">
              <a:xfrm>
                <a:off x="3331" y="3022"/>
                <a:ext cx="92" cy="70"/>
              </a:xfrm>
              <a:custGeom>
                <a:avLst/>
                <a:gdLst>
                  <a:gd name="T0" fmla="*/ 92 w 92"/>
                  <a:gd name="T1" fmla="*/ 20 h 70"/>
                  <a:gd name="T2" fmla="*/ 0 w 92"/>
                  <a:gd name="T3" fmla="*/ 0 h 70"/>
                  <a:gd name="T4" fmla="*/ 64 w 92"/>
                  <a:gd name="T5" fmla="*/ 70 h 70"/>
                  <a:gd name="T6" fmla="*/ 53 w 92"/>
                  <a:gd name="T7" fmla="*/ 31 h 70"/>
                  <a:gd name="T8" fmla="*/ 92 w 92"/>
                  <a:gd name="T9" fmla="*/ 2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" h="70">
                    <a:moveTo>
                      <a:pt x="92" y="20"/>
                    </a:moveTo>
                    <a:lnTo>
                      <a:pt x="0" y="0"/>
                    </a:lnTo>
                    <a:lnTo>
                      <a:pt x="64" y="70"/>
                    </a:lnTo>
                    <a:lnTo>
                      <a:pt x="53" y="31"/>
                    </a:lnTo>
                    <a:lnTo>
                      <a:pt x="92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" name="Rectangle 81"/>
            <p:cNvSpPr>
              <a:spLocks noChangeArrowheads="1"/>
            </p:cNvSpPr>
            <p:nvPr/>
          </p:nvSpPr>
          <p:spPr bwMode="auto">
            <a:xfrm>
              <a:off x="3694" y="3098"/>
              <a:ext cx="44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7" name="Group 86"/>
            <p:cNvGrpSpPr>
              <a:grpSpLocks/>
            </p:cNvGrpSpPr>
            <p:nvPr/>
          </p:nvGrpSpPr>
          <p:grpSpPr bwMode="auto">
            <a:xfrm>
              <a:off x="3839" y="2224"/>
              <a:ext cx="209" cy="151"/>
              <a:chOff x="3839" y="2224"/>
              <a:chExt cx="209" cy="151"/>
            </a:xfrm>
          </p:grpSpPr>
          <p:sp>
            <p:nvSpPr>
              <p:cNvPr id="41" name="Line 84"/>
              <p:cNvSpPr>
                <a:spLocks noChangeShapeType="1"/>
              </p:cNvSpPr>
              <p:nvPr/>
            </p:nvSpPr>
            <p:spPr bwMode="auto">
              <a:xfrm flipH="1">
                <a:off x="3884" y="2224"/>
                <a:ext cx="164" cy="1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5"/>
              <p:cNvSpPr>
                <a:spLocks/>
              </p:cNvSpPr>
              <p:nvPr/>
            </p:nvSpPr>
            <p:spPr bwMode="auto">
              <a:xfrm>
                <a:off x="3839" y="2300"/>
                <a:ext cx="92" cy="75"/>
              </a:xfrm>
              <a:custGeom>
                <a:avLst/>
                <a:gdLst>
                  <a:gd name="T0" fmla="*/ 59 w 92"/>
                  <a:gd name="T1" fmla="*/ 0 h 75"/>
                  <a:gd name="T2" fmla="*/ 0 w 92"/>
                  <a:gd name="T3" fmla="*/ 75 h 75"/>
                  <a:gd name="T4" fmla="*/ 92 w 92"/>
                  <a:gd name="T5" fmla="*/ 47 h 75"/>
                  <a:gd name="T6" fmla="*/ 53 w 92"/>
                  <a:gd name="T7" fmla="*/ 39 h 75"/>
                  <a:gd name="T8" fmla="*/ 59 w 92"/>
                  <a:gd name="T9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" h="75">
                    <a:moveTo>
                      <a:pt x="59" y="0"/>
                    </a:moveTo>
                    <a:lnTo>
                      <a:pt x="0" y="75"/>
                    </a:lnTo>
                    <a:lnTo>
                      <a:pt x="92" y="47"/>
                    </a:lnTo>
                    <a:lnTo>
                      <a:pt x="53" y="39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4076" y="2126"/>
              <a:ext cx="55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88"/>
            <p:cNvSpPr>
              <a:spLocks noChangeArrowheads="1"/>
            </p:cNvSpPr>
            <p:nvPr/>
          </p:nvSpPr>
          <p:spPr bwMode="auto">
            <a:xfrm>
              <a:off x="4104" y="2143"/>
              <a:ext cx="53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V </a:t>
              </a:r>
              <a:r>
                <a:rPr kumimoji="0" lang="en-US" altLang="en-US" sz="15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= 100 V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98" name="Rectangle 88"/>
          <p:cNvSpPr>
            <a:spLocks noChangeArrowheads="1"/>
          </p:cNvSpPr>
          <p:nvPr/>
        </p:nvSpPr>
        <p:spPr bwMode="auto">
          <a:xfrm>
            <a:off x="5834063" y="4992688"/>
            <a:ext cx="63478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V </a:t>
            </a:r>
            <a:r>
              <a:rPr kumimoji="0" lang="en-US" altLang="en-US" sz="15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= 0 V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019487"/>
              </p:ext>
            </p:extLst>
          </p:nvPr>
        </p:nvGraphicFramePr>
        <p:xfrm>
          <a:off x="791145" y="1445468"/>
          <a:ext cx="555466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0" name="Equation" r:id="rId8" imgW="3441600" imgH="583920" progId="Equation.DSMT4">
                  <p:embed/>
                </p:oleObj>
              </mc:Choice>
              <mc:Fallback>
                <p:oleObj name="Equation" r:id="rId8" imgW="344160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145" y="1445468"/>
                        <a:ext cx="555466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Rectangle 4"/>
          <p:cNvSpPr txBox="1">
            <a:spLocks noChangeArrowheads="1"/>
          </p:cNvSpPr>
          <p:nvPr/>
        </p:nvSpPr>
        <p:spPr>
          <a:xfrm>
            <a:off x="513160" y="1157436"/>
            <a:ext cx="6201965" cy="36004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Käytetään apuna yhtälön kertoimien ratkaisussa rajaehtoja:</a:t>
            </a:r>
            <a:endParaRPr lang="fi-FI" altLang="fi-FI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929577"/>
              </p:ext>
            </p:extLst>
          </p:nvPr>
        </p:nvGraphicFramePr>
        <p:xfrm>
          <a:off x="4703022" y="869404"/>
          <a:ext cx="904875" cy="214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1" name="Equation" r:id="rId10" imgW="533160" imgH="126720" progId="Equation.DSMT4">
                  <p:embed/>
                </p:oleObj>
              </mc:Choice>
              <mc:Fallback>
                <p:oleObj name="Equation" r:id="rId10" imgW="533160" imgH="1267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022" y="869404"/>
                        <a:ext cx="904875" cy="2149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964339"/>
              </p:ext>
            </p:extLst>
          </p:nvPr>
        </p:nvGraphicFramePr>
        <p:xfrm>
          <a:off x="3679726" y="2399691"/>
          <a:ext cx="2882106" cy="557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2" name="Equation" r:id="rId12" imgW="1701720" imgH="330120" progId="Equation.DSMT4">
                  <p:embed/>
                </p:oleObj>
              </mc:Choice>
              <mc:Fallback>
                <p:oleObj name="Equation" r:id="rId12" imgW="1701720" imgH="3301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726" y="2399691"/>
                        <a:ext cx="2882106" cy="5579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183943"/>
              </p:ext>
            </p:extLst>
          </p:nvPr>
        </p:nvGraphicFramePr>
        <p:xfrm>
          <a:off x="585168" y="2957636"/>
          <a:ext cx="4240461" cy="530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3" name="Equation" r:id="rId14" imgW="2425680" imgH="304560" progId="Equation.DSMT4">
                  <p:embed/>
                </p:oleObj>
              </mc:Choice>
              <mc:Fallback>
                <p:oleObj name="Equation" r:id="rId14" imgW="2425680" imgH="304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2957636"/>
                        <a:ext cx="4240461" cy="530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269423"/>
              </p:ext>
            </p:extLst>
          </p:nvPr>
        </p:nvGraphicFramePr>
        <p:xfrm>
          <a:off x="1089224" y="3538322"/>
          <a:ext cx="1752799" cy="499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4" name="Equation" r:id="rId16" imgW="1066680" imgH="304560" progId="Equation.DSMT4">
                  <p:embed/>
                </p:oleObj>
              </mc:Choice>
              <mc:Fallback>
                <p:oleObj name="Equation" r:id="rId16" imgW="1066680" imgH="304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24" y="3538322"/>
                        <a:ext cx="1752799" cy="4994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Rectangle 4"/>
          <p:cNvSpPr txBox="1">
            <a:spLocks noChangeArrowheads="1"/>
          </p:cNvSpPr>
          <p:nvPr/>
        </p:nvSpPr>
        <p:spPr>
          <a:xfrm>
            <a:off x="513161" y="2447470"/>
            <a:ext cx="3100982" cy="36004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Joten sähkökentän voimakkuus:</a:t>
            </a:r>
            <a:endParaRPr lang="fi-FI" altLang="fi-FI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4"/>
          <p:cNvSpPr txBox="1">
            <a:spLocks noChangeArrowheads="1"/>
          </p:cNvSpPr>
          <p:nvPr/>
        </p:nvSpPr>
        <p:spPr>
          <a:xfrm>
            <a:off x="513160" y="3965748"/>
            <a:ext cx="3100982" cy="36004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Ja varaustiheys johdelevyillä:</a:t>
            </a:r>
            <a:endParaRPr lang="fi-FI" altLang="fi-FI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1254"/>
              </p:ext>
            </p:extLst>
          </p:nvPr>
        </p:nvGraphicFramePr>
        <p:xfrm>
          <a:off x="839788" y="4232275"/>
          <a:ext cx="228282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5" name="Equation" r:id="rId18" imgW="1371600" imgH="482400" progId="Equation.DSMT4">
                  <p:embed/>
                </p:oleObj>
              </mc:Choice>
              <mc:Fallback>
                <p:oleObj name="Equation" r:id="rId18" imgW="137160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4232275"/>
                        <a:ext cx="228282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8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build="p" autoUpdateAnimBg="0"/>
      <p:bldP spid="101" grpId="0" build="p" autoUpdateAnimBg="0"/>
      <p:bldP spid="10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Johdanto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513160" y="1373460"/>
            <a:ext cx="590465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Sähkökentän voimakkuuden määrittäminen on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vaikeaa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585168" y="1949524"/>
            <a:ext cx="620057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3838" indent="-223838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integroimalla varausjakaumia tai Gaussin lain perusteella, koska yleensä varausjakaumaa ei tunneta</a:t>
            </a: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585168" y="2635324"/>
            <a:ext cx="5976664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3838" indent="-223838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potentiaalifunktion gradientin kautta, koska yleensä potentiaalifunktiota ei tiedetä koko alueella</a:t>
            </a:r>
          </a:p>
        </p:txBody>
      </p:sp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27" grpId="0" build="p" autoUpdateAnimBg="0"/>
      <p:bldP spid="2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Poisonin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yhtälö -&gt; 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Laplacen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yhtälö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113797"/>
              </p:ext>
            </p:extLst>
          </p:nvPr>
        </p:nvGraphicFramePr>
        <p:xfrm>
          <a:off x="585168" y="1312863"/>
          <a:ext cx="124142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48" name="Equation" r:id="rId6" imgW="469800" imgH="190440" progId="Equation.DSMT4">
                  <p:embed/>
                </p:oleObj>
              </mc:Choice>
              <mc:Fallback>
                <p:oleObj name="Equation" r:id="rId6" imgW="469800" imgH="190440" progId="Equation.DSMT4">
                  <p:embed/>
                  <p:pic>
                    <p:nvPicPr>
                      <p:cNvPr id="0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1312863"/>
                        <a:ext cx="1241425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296181"/>
              </p:ext>
            </p:extLst>
          </p:nvPr>
        </p:nvGraphicFramePr>
        <p:xfrm>
          <a:off x="2189560" y="1301452"/>
          <a:ext cx="2932112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49" name="Equation" r:id="rId8" imgW="1028520" imgH="190440" progId="Equation.DSMT4">
                  <p:embed/>
                </p:oleObj>
              </mc:Choice>
              <mc:Fallback>
                <p:oleObj name="Equation" r:id="rId8" imgW="1028520" imgH="190440" progId="Equation.DSMT4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9560" y="1301452"/>
                        <a:ext cx="2932112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24887"/>
              </p:ext>
            </p:extLst>
          </p:nvPr>
        </p:nvGraphicFramePr>
        <p:xfrm>
          <a:off x="2192412" y="1805508"/>
          <a:ext cx="328930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0" name="Equation" r:id="rId10" imgW="1244520" imgH="253800" progId="Equation.DSMT4">
                  <p:embed/>
                </p:oleObj>
              </mc:Choice>
              <mc:Fallback>
                <p:oleObj name="Equation" r:id="rId10" imgW="1244520" imgH="253800" progId="Equation.DSMT4">
                  <p:embed/>
                  <p:pic>
                    <p:nvPicPr>
                      <p:cNvPr id="0" name="Object 10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2412" y="1805508"/>
                        <a:ext cx="3289300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993580"/>
              </p:ext>
            </p:extLst>
          </p:nvPr>
        </p:nvGraphicFramePr>
        <p:xfrm>
          <a:off x="585168" y="2525588"/>
          <a:ext cx="382587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1" name="Equation" r:id="rId12" imgW="1447560" imgH="431640" progId="Equation.DSMT4">
                  <p:embed/>
                </p:oleObj>
              </mc:Choice>
              <mc:Fallback>
                <p:oleObj name="Equation" r:id="rId12" imgW="1447560" imgH="431640" progId="Equation.DSMT4">
                  <p:embed/>
                  <p:pic>
                    <p:nvPicPr>
                      <p:cNvPr id="0" name="Object 10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2525588"/>
                        <a:ext cx="3825875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201029"/>
              </p:ext>
            </p:extLst>
          </p:nvPr>
        </p:nvGraphicFramePr>
        <p:xfrm>
          <a:off x="598488" y="3716338"/>
          <a:ext cx="610711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2" name="Equation" r:id="rId14" imgW="2311200" imgH="355320" progId="Equation.DSMT4">
                  <p:embed/>
                </p:oleObj>
              </mc:Choice>
              <mc:Fallback>
                <p:oleObj name="Equation" r:id="rId14" imgW="2311200" imgH="355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3716338"/>
                        <a:ext cx="6107112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029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Laplacen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yhtälö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998559"/>
              </p:ext>
            </p:extLst>
          </p:nvPr>
        </p:nvGraphicFramePr>
        <p:xfrm>
          <a:off x="1593280" y="1661492"/>
          <a:ext cx="3625850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4" name="Equation" r:id="rId6" imgW="1371600" imgH="914400" progId="Equation.DSMT4">
                  <p:embed/>
                </p:oleObj>
              </mc:Choice>
              <mc:Fallback>
                <p:oleObj name="Equation" r:id="rId6" imgW="1371600" imgH="914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80" y="1661492"/>
                        <a:ext cx="3625850" cy="241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195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Laplacen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yhtälö sylinterikoordinaatistossa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900857"/>
              </p:ext>
            </p:extLst>
          </p:nvPr>
        </p:nvGraphicFramePr>
        <p:xfrm>
          <a:off x="945208" y="1661492"/>
          <a:ext cx="5037137" cy="244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2" name="Equation" r:id="rId6" imgW="1904760" imgH="927000" progId="Equation.DSMT4">
                  <p:embed/>
                </p:oleObj>
              </mc:Choice>
              <mc:Fallback>
                <p:oleObj name="Equation" r:id="rId6" imgW="1904760" imgH="927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208" y="1661492"/>
                        <a:ext cx="5037137" cy="244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989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Laplacen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yhtälö pallokoordinaatistossa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921273"/>
              </p:ext>
            </p:extLst>
          </p:nvPr>
        </p:nvGraphicFramePr>
        <p:xfrm>
          <a:off x="945208" y="2126852"/>
          <a:ext cx="5645150" cy="176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5" name="Equation" r:id="rId6" imgW="2920680" imgH="914400" progId="Equation.DSMT4">
                  <p:embed/>
                </p:oleObj>
              </mc:Choice>
              <mc:Fallback>
                <p:oleObj name="Equation" r:id="rId6" imgW="2920680" imgH="914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208" y="2126852"/>
                        <a:ext cx="5645150" cy="176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356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’Ainutlaatuisuus’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729184" y="1583084"/>
            <a:ext cx="6853064" cy="36644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Sähköstaattisella probleemalla on vain yksi ratkaisu</a:t>
            </a:r>
          </a:p>
          <a:p>
            <a:pPr marL="0" indent="0">
              <a:buFont typeface="Wingdings" pitchFamily="2" charset="2"/>
              <a:buNone/>
            </a:pP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095500" y="2517776"/>
            <a:ext cx="4410075" cy="2687638"/>
            <a:chOff x="1320" y="1586"/>
            <a:chExt cx="2778" cy="1693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20" y="1621"/>
              <a:ext cx="2778" cy="1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2645" y="2922"/>
              <a:ext cx="370" cy="210"/>
              <a:chOff x="2645" y="2922"/>
              <a:chExt cx="370" cy="210"/>
            </a:xfrm>
          </p:grpSpPr>
          <p:sp>
            <p:nvSpPr>
              <p:cNvPr id="50" name="Line 5"/>
              <p:cNvSpPr>
                <a:spLocks noChangeShapeType="1"/>
              </p:cNvSpPr>
              <p:nvPr/>
            </p:nvSpPr>
            <p:spPr bwMode="auto">
              <a:xfrm flipH="1" flipV="1">
                <a:off x="2696" y="2950"/>
                <a:ext cx="319" cy="18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6"/>
              <p:cNvSpPr>
                <a:spLocks/>
              </p:cNvSpPr>
              <p:nvPr/>
            </p:nvSpPr>
            <p:spPr bwMode="auto">
              <a:xfrm>
                <a:off x="2645" y="2922"/>
                <a:ext cx="105" cy="82"/>
              </a:xfrm>
              <a:custGeom>
                <a:avLst/>
                <a:gdLst>
                  <a:gd name="T0" fmla="*/ 105 w 105"/>
                  <a:gd name="T1" fmla="*/ 25 h 82"/>
                  <a:gd name="T2" fmla="*/ 0 w 105"/>
                  <a:gd name="T3" fmla="*/ 0 h 82"/>
                  <a:gd name="T4" fmla="*/ 74 w 105"/>
                  <a:gd name="T5" fmla="*/ 82 h 82"/>
                  <a:gd name="T6" fmla="*/ 61 w 105"/>
                  <a:gd name="T7" fmla="*/ 38 h 82"/>
                  <a:gd name="T8" fmla="*/ 105 w 105"/>
                  <a:gd name="T9" fmla="*/ 25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" h="82">
                    <a:moveTo>
                      <a:pt x="105" y="25"/>
                    </a:moveTo>
                    <a:lnTo>
                      <a:pt x="0" y="0"/>
                    </a:lnTo>
                    <a:lnTo>
                      <a:pt x="74" y="82"/>
                    </a:lnTo>
                    <a:lnTo>
                      <a:pt x="61" y="38"/>
                    </a:lnTo>
                    <a:lnTo>
                      <a:pt x="105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862" y="1777"/>
              <a:ext cx="251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893" y="1796"/>
              <a:ext cx="14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V</a:t>
              </a:r>
              <a:r>
                <a:rPr kumimoji="0" lang="en-US" altLang="en-US" sz="1700" b="0" u="none" strike="noStrike" cap="none" normalizeH="0" baseline="-2500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16" name="Group 13"/>
            <p:cNvGrpSpPr>
              <a:grpSpLocks/>
            </p:cNvGrpSpPr>
            <p:nvPr/>
          </p:nvGrpSpPr>
          <p:grpSpPr bwMode="auto">
            <a:xfrm>
              <a:off x="1498" y="2255"/>
              <a:ext cx="2536" cy="667"/>
              <a:chOff x="1498" y="2255"/>
              <a:chExt cx="2536" cy="667"/>
            </a:xfrm>
          </p:grpSpPr>
          <p:sp>
            <p:nvSpPr>
              <p:cNvPr id="48" name="Freeform 11"/>
              <p:cNvSpPr>
                <a:spLocks/>
              </p:cNvSpPr>
              <p:nvPr/>
            </p:nvSpPr>
            <p:spPr bwMode="auto">
              <a:xfrm>
                <a:off x="1498" y="2255"/>
                <a:ext cx="2536" cy="667"/>
              </a:xfrm>
              <a:custGeom>
                <a:avLst/>
                <a:gdLst>
                  <a:gd name="T0" fmla="*/ 634 w 2536"/>
                  <a:gd name="T1" fmla="*/ 0 h 667"/>
                  <a:gd name="T2" fmla="*/ 0 w 2536"/>
                  <a:gd name="T3" fmla="*/ 667 h 667"/>
                  <a:gd name="T4" fmla="*/ 1902 w 2536"/>
                  <a:gd name="T5" fmla="*/ 667 h 667"/>
                  <a:gd name="T6" fmla="*/ 2536 w 2536"/>
                  <a:gd name="T7" fmla="*/ 0 h 667"/>
                  <a:gd name="T8" fmla="*/ 634 w 2536"/>
                  <a:gd name="T9" fmla="*/ 0 h 6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36" h="667">
                    <a:moveTo>
                      <a:pt x="634" y="0"/>
                    </a:moveTo>
                    <a:lnTo>
                      <a:pt x="0" y="667"/>
                    </a:lnTo>
                    <a:lnTo>
                      <a:pt x="1902" y="667"/>
                    </a:lnTo>
                    <a:lnTo>
                      <a:pt x="2536" y="0"/>
                    </a:lnTo>
                    <a:lnTo>
                      <a:pt x="634" y="0"/>
                    </a:lnTo>
                    <a:close/>
                  </a:path>
                </a:pathLst>
              </a:custGeom>
              <a:blipFill dpi="0" rotWithShape="0">
                <a:blip r:embed="rId5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12"/>
              <p:cNvSpPr>
                <a:spLocks/>
              </p:cNvSpPr>
              <p:nvPr/>
            </p:nvSpPr>
            <p:spPr bwMode="auto">
              <a:xfrm>
                <a:off x="1498" y="2255"/>
                <a:ext cx="2536" cy="667"/>
              </a:xfrm>
              <a:custGeom>
                <a:avLst/>
                <a:gdLst>
                  <a:gd name="T0" fmla="*/ 634 w 2536"/>
                  <a:gd name="T1" fmla="*/ 0 h 667"/>
                  <a:gd name="T2" fmla="*/ 0 w 2536"/>
                  <a:gd name="T3" fmla="*/ 667 h 667"/>
                  <a:gd name="T4" fmla="*/ 1902 w 2536"/>
                  <a:gd name="T5" fmla="*/ 667 h 667"/>
                  <a:gd name="T6" fmla="*/ 2536 w 2536"/>
                  <a:gd name="T7" fmla="*/ 0 h 667"/>
                  <a:gd name="T8" fmla="*/ 634 w 2536"/>
                  <a:gd name="T9" fmla="*/ 0 h 6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36" h="667">
                    <a:moveTo>
                      <a:pt x="634" y="0"/>
                    </a:moveTo>
                    <a:lnTo>
                      <a:pt x="0" y="667"/>
                    </a:lnTo>
                    <a:lnTo>
                      <a:pt x="1902" y="667"/>
                    </a:lnTo>
                    <a:lnTo>
                      <a:pt x="2536" y="0"/>
                    </a:lnTo>
                    <a:lnTo>
                      <a:pt x="634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081" y="1879"/>
              <a:ext cx="23" cy="121"/>
            </a:xfrm>
            <a:custGeom>
              <a:avLst/>
              <a:gdLst>
                <a:gd name="T0" fmla="*/ 10 w 23"/>
                <a:gd name="T1" fmla="*/ 121 h 121"/>
                <a:gd name="T2" fmla="*/ 4 w 23"/>
                <a:gd name="T3" fmla="*/ 105 h 121"/>
                <a:gd name="T4" fmla="*/ 0 w 23"/>
                <a:gd name="T5" fmla="*/ 86 h 121"/>
                <a:gd name="T6" fmla="*/ 4 w 23"/>
                <a:gd name="T7" fmla="*/ 70 h 121"/>
                <a:gd name="T8" fmla="*/ 10 w 23"/>
                <a:gd name="T9" fmla="*/ 61 h 121"/>
                <a:gd name="T10" fmla="*/ 20 w 23"/>
                <a:gd name="T11" fmla="*/ 51 h 121"/>
                <a:gd name="T12" fmla="*/ 23 w 23"/>
                <a:gd name="T13" fmla="*/ 35 h 121"/>
                <a:gd name="T14" fmla="*/ 20 w 23"/>
                <a:gd name="T15" fmla="*/ 16 h 121"/>
                <a:gd name="T16" fmla="*/ 13 w 23"/>
                <a:gd name="T1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121">
                  <a:moveTo>
                    <a:pt x="10" y="121"/>
                  </a:moveTo>
                  <a:lnTo>
                    <a:pt x="4" y="105"/>
                  </a:lnTo>
                  <a:lnTo>
                    <a:pt x="0" y="86"/>
                  </a:lnTo>
                  <a:lnTo>
                    <a:pt x="4" y="70"/>
                  </a:lnTo>
                  <a:lnTo>
                    <a:pt x="10" y="61"/>
                  </a:lnTo>
                  <a:lnTo>
                    <a:pt x="20" y="51"/>
                  </a:lnTo>
                  <a:lnTo>
                    <a:pt x="23" y="35"/>
                  </a:lnTo>
                  <a:lnTo>
                    <a:pt x="20" y="16"/>
                  </a:lnTo>
                  <a:lnTo>
                    <a:pt x="13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2091" y="1997"/>
              <a:ext cx="115" cy="38"/>
            </a:xfrm>
            <a:custGeom>
              <a:avLst/>
              <a:gdLst>
                <a:gd name="T0" fmla="*/ 115 w 115"/>
                <a:gd name="T1" fmla="*/ 38 h 38"/>
                <a:gd name="T2" fmla="*/ 102 w 115"/>
                <a:gd name="T3" fmla="*/ 26 h 38"/>
                <a:gd name="T4" fmla="*/ 86 w 115"/>
                <a:gd name="T5" fmla="*/ 19 h 38"/>
                <a:gd name="T6" fmla="*/ 70 w 115"/>
                <a:gd name="T7" fmla="*/ 16 h 38"/>
                <a:gd name="T8" fmla="*/ 57 w 115"/>
                <a:gd name="T9" fmla="*/ 22 h 38"/>
                <a:gd name="T10" fmla="*/ 45 w 115"/>
                <a:gd name="T11" fmla="*/ 26 h 38"/>
                <a:gd name="T12" fmla="*/ 29 w 115"/>
                <a:gd name="T13" fmla="*/ 22 h 38"/>
                <a:gd name="T14" fmla="*/ 13 w 115"/>
                <a:gd name="T15" fmla="*/ 13 h 38"/>
                <a:gd name="T16" fmla="*/ 0 w 115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38">
                  <a:moveTo>
                    <a:pt x="115" y="38"/>
                  </a:moveTo>
                  <a:lnTo>
                    <a:pt x="102" y="26"/>
                  </a:lnTo>
                  <a:lnTo>
                    <a:pt x="86" y="19"/>
                  </a:lnTo>
                  <a:lnTo>
                    <a:pt x="70" y="16"/>
                  </a:lnTo>
                  <a:lnTo>
                    <a:pt x="57" y="22"/>
                  </a:lnTo>
                  <a:lnTo>
                    <a:pt x="45" y="26"/>
                  </a:lnTo>
                  <a:lnTo>
                    <a:pt x="29" y="22"/>
                  </a:lnTo>
                  <a:lnTo>
                    <a:pt x="13" y="13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2193" y="2035"/>
              <a:ext cx="22" cy="118"/>
            </a:xfrm>
            <a:custGeom>
              <a:avLst/>
              <a:gdLst>
                <a:gd name="T0" fmla="*/ 9 w 22"/>
                <a:gd name="T1" fmla="*/ 118 h 118"/>
                <a:gd name="T2" fmla="*/ 3 w 22"/>
                <a:gd name="T3" fmla="*/ 102 h 118"/>
                <a:gd name="T4" fmla="*/ 0 w 22"/>
                <a:gd name="T5" fmla="*/ 86 h 118"/>
                <a:gd name="T6" fmla="*/ 3 w 22"/>
                <a:gd name="T7" fmla="*/ 71 h 118"/>
                <a:gd name="T8" fmla="*/ 9 w 22"/>
                <a:gd name="T9" fmla="*/ 58 h 118"/>
                <a:gd name="T10" fmla="*/ 19 w 22"/>
                <a:gd name="T11" fmla="*/ 48 h 118"/>
                <a:gd name="T12" fmla="*/ 22 w 22"/>
                <a:gd name="T13" fmla="*/ 32 h 118"/>
                <a:gd name="T14" fmla="*/ 19 w 22"/>
                <a:gd name="T15" fmla="*/ 16 h 118"/>
                <a:gd name="T16" fmla="*/ 13 w 22"/>
                <a:gd name="T1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18">
                  <a:moveTo>
                    <a:pt x="9" y="118"/>
                  </a:moveTo>
                  <a:lnTo>
                    <a:pt x="3" y="102"/>
                  </a:lnTo>
                  <a:lnTo>
                    <a:pt x="0" y="86"/>
                  </a:lnTo>
                  <a:lnTo>
                    <a:pt x="3" y="71"/>
                  </a:lnTo>
                  <a:lnTo>
                    <a:pt x="9" y="58"/>
                  </a:lnTo>
                  <a:lnTo>
                    <a:pt x="19" y="48"/>
                  </a:lnTo>
                  <a:lnTo>
                    <a:pt x="22" y="32"/>
                  </a:lnTo>
                  <a:lnTo>
                    <a:pt x="19" y="16"/>
                  </a:lnTo>
                  <a:lnTo>
                    <a:pt x="13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202" y="2150"/>
              <a:ext cx="115" cy="35"/>
            </a:xfrm>
            <a:custGeom>
              <a:avLst/>
              <a:gdLst>
                <a:gd name="T0" fmla="*/ 115 w 115"/>
                <a:gd name="T1" fmla="*/ 35 h 35"/>
                <a:gd name="T2" fmla="*/ 102 w 115"/>
                <a:gd name="T3" fmla="*/ 22 h 35"/>
                <a:gd name="T4" fmla="*/ 86 w 115"/>
                <a:gd name="T5" fmla="*/ 16 h 35"/>
                <a:gd name="T6" fmla="*/ 71 w 115"/>
                <a:gd name="T7" fmla="*/ 16 h 35"/>
                <a:gd name="T8" fmla="*/ 58 w 115"/>
                <a:gd name="T9" fmla="*/ 19 h 35"/>
                <a:gd name="T10" fmla="*/ 45 w 115"/>
                <a:gd name="T11" fmla="*/ 22 h 35"/>
                <a:gd name="T12" fmla="*/ 29 w 115"/>
                <a:gd name="T13" fmla="*/ 19 h 35"/>
                <a:gd name="T14" fmla="*/ 13 w 115"/>
                <a:gd name="T15" fmla="*/ 13 h 35"/>
                <a:gd name="T16" fmla="*/ 0 w 115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35">
                  <a:moveTo>
                    <a:pt x="115" y="35"/>
                  </a:moveTo>
                  <a:lnTo>
                    <a:pt x="102" y="22"/>
                  </a:lnTo>
                  <a:lnTo>
                    <a:pt x="86" y="16"/>
                  </a:lnTo>
                  <a:lnTo>
                    <a:pt x="71" y="16"/>
                  </a:lnTo>
                  <a:lnTo>
                    <a:pt x="58" y="19"/>
                  </a:lnTo>
                  <a:lnTo>
                    <a:pt x="45" y="22"/>
                  </a:lnTo>
                  <a:lnTo>
                    <a:pt x="29" y="19"/>
                  </a:lnTo>
                  <a:lnTo>
                    <a:pt x="13" y="13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2301" y="2185"/>
              <a:ext cx="23" cy="121"/>
            </a:xfrm>
            <a:custGeom>
              <a:avLst/>
              <a:gdLst>
                <a:gd name="T0" fmla="*/ 10 w 23"/>
                <a:gd name="T1" fmla="*/ 121 h 121"/>
                <a:gd name="T2" fmla="*/ 3 w 23"/>
                <a:gd name="T3" fmla="*/ 105 h 121"/>
                <a:gd name="T4" fmla="*/ 0 w 23"/>
                <a:gd name="T5" fmla="*/ 86 h 121"/>
                <a:gd name="T6" fmla="*/ 3 w 23"/>
                <a:gd name="T7" fmla="*/ 70 h 121"/>
                <a:gd name="T8" fmla="*/ 10 w 23"/>
                <a:gd name="T9" fmla="*/ 61 h 121"/>
                <a:gd name="T10" fmla="*/ 19 w 23"/>
                <a:gd name="T11" fmla="*/ 51 h 121"/>
                <a:gd name="T12" fmla="*/ 23 w 23"/>
                <a:gd name="T13" fmla="*/ 35 h 121"/>
                <a:gd name="T14" fmla="*/ 19 w 23"/>
                <a:gd name="T15" fmla="*/ 16 h 121"/>
                <a:gd name="T16" fmla="*/ 13 w 23"/>
                <a:gd name="T1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121">
                  <a:moveTo>
                    <a:pt x="10" y="121"/>
                  </a:moveTo>
                  <a:lnTo>
                    <a:pt x="3" y="105"/>
                  </a:lnTo>
                  <a:lnTo>
                    <a:pt x="0" y="86"/>
                  </a:lnTo>
                  <a:lnTo>
                    <a:pt x="3" y="70"/>
                  </a:lnTo>
                  <a:lnTo>
                    <a:pt x="10" y="61"/>
                  </a:lnTo>
                  <a:lnTo>
                    <a:pt x="19" y="51"/>
                  </a:lnTo>
                  <a:lnTo>
                    <a:pt x="23" y="35"/>
                  </a:lnTo>
                  <a:lnTo>
                    <a:pt x="19" y="16"/>
                  </a:lnTo>
                  <a:lnTo>
                    <a:pt x="13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2308" y="2303"/>
              <a:ext cx="114" cy="35"/>
            </a:xfrm>
            <a:custGeom>
              <a:avLst/>
              <a:gdLst>
                <a:gd name="T0" fmla="*/ 114 w 114"/>
                <a:gd name="T1" fmla="*/ 35 h 35"/>
                <a:gd name="T2" fmla="*/ 102 w 114"/>
                <a:gd name="T3" fmla="*/ 22 h 35"/>
                <a:gd name="T4" fmla="*/ 86 w 114"/>
                <a:gd name="T5" fmla="*/ 16 h 35"/>
                <a:gd name="T6" fmla="*/ 70 w 114"/>
                <a:gd name="T7" fmla="*/ 16 h 35"/>
                <a:gd name="T8" fmla="*/ 57 w 114"/>
                <a:gd name="T9" fmla="*/ 19 h 35"/>
                <a:gd name="T10" fmla="*/ 44 w 114"/>
                <a:gd name="T11" fmla="*/ 22 h 35"/>
                <a:gd name="T12" fmla="*/ 28 w 114"/>
                <a:gd name="T13" fmla="*/ 19 h 35"/>
                <a:gd name="T14" fmla="*/ 12 w 114"/>
                <a:gd name="T15" fmla="*/ 13 h 35"/>
                <a:gd name="T16" fmla="*/ 0 w 114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35">
                  <a:moveTo>
                    <a:pt x="114" y="35"/>
                  </a:moveTo>
                  <a:lnTo>
                    <a:pt x="102" y="22"/>
                  </a:lnTo>
                  <a:lnTo>
                    <a:pt x="86" y="16"/>
                  </a:lnTo>
                  <a:lnTo>
                    <a:pt x="70" y="16"/>
                  </a:lnTo>
                  <a:lnTo>
                    <a:pt x="57" y="19"/>
                  </a:lnTo>
                  <a:lnTo>
                    <a:pt x="44" y="22"/>
                  </a:lnTo>
                  <a:lnTo>
                    <a:pt x="28" y="19"/>
                  </a:lnTo>
                  <a:lnTo>
                    <a:pt x="12" y="13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2410" y="2338"/>
              <a:ext cx="22" cy="121"/>
            </a:xfrm>
            <a:custGeom>
              <a:avLst/>
              <a:gdLst>
                <a:gd name="T0" fmla="*/ 9 w 22"/>
                <a:gd name="T1" fmla="*/ 121 h 121"/>
                <a:gd name="T2" fmla="*/ 3 w 22"/>
                <a:gd name="T3" fmla="*/ 105 h 121"/>
                <a:gd name="T4" fmla="*/ 0 w 22"/>
                <a:gd name="T5" fmla="*/ 86 h 121"/>
                <a:gd name="T6" fmla="*/ 3 w 22"/>
                <a:gd name="T7" fmla="*/ 70 h 121"/>
                <a:gd name="T8" fmla="*/ 9 w 22"/>
                <a:gd name="T9" fmla="*/ 61 h 121"/>
                <a:gd name="T10" fmla="*/ 19 w 22"/>
                <a:gd name="T11" fmla="*/ 51 h 121"/>
                <a:gd name="T12" fmla="*/ 22 w 22"/>
                <a:gd name="T13" fmla="*/ 35 h 121"/>
                <a:gd name="T14" fmla="*/ 19 w 22"/>
                <a:gd name="T15" fmla="*/ 16 h 121"/>
                <a:gd name="T16" fmla="*/ 12 w 22"/>
                <a:gd name="T1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21">
                  <a:moveTo>
                    <a:pt x="9" y="121"/>
                  </a:moveTo>
                  <a:lnTo>
                    <a:pt x="3" y="105"/>
                  </a:lnTo>
                  <a:lnTo>
                    <a:pt x="0" y="86"/>
                  </a:lnTo>
                  <a:lnTo>
                    <a:pt x="3" y="70"/>
                  </a:lnTo>
                  <a:lnTo>
                    <a:pt x="9" y="61"/>
                  </a:lnTo>
                  <a:lnTo>
                    <a:pt x="19" y="51"/>
                  </a:lnTo>
                  <a:lnTo>
                    <a:pt x="22" y="35"/>
                  </a:lnTo>
                  <a:lnTo>
                    <a:pt x="19" y="16"/>
                  </a:lnTo>
                  <a:lnTo>
                    <a:pt x="1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2419" y="2453"/>
              <a:ext cx="112" cy="41"/>
            </a:xfrm>
            <a:custGeom>
              <a:avLst/>
              <a:gdLst>
                <a:gd name="T0" fmla="*/ 112 w 112"/>
                <a:gd name="T1" fmla="*/ 41 h 41"/>
                <a:gd name="T2" fmla="*/ 99 w 112"/>
                <a:gd name="T3" fmla="*/ 29 h 41"/>
                <a:gd name="T4" fmla="*/ 86 w 112"/>
                <a:gd name="T5" fmla="*/ 22 h 41"/>
                <a:gd name="T6" fmla="*/ 70 w 112"/>
                <a:gd name="T7" fmla="*/ 19 h 41"/>
                <a:gd name="T8" fmla="*/ 57 w 112"/>
                <a:gd name="T9" fmla="*/ 22 h 41"/>
                <a:gd name="T10" fmla="*/ 45 w 112"/>
                <a:gd name="T11" fmla="*/ 25 h 41"/>
                <a:gd name="T12" fmla="*/ 29 w 112"/>
                <a:gd name="T13" fmla="*/ 22 h 41"/>
                <a:gd name="T14" fmla="*/ 13 w 112"/>
                <a:gd name="T15" fmla="*/ 16 h 41"/>
                <a:gd name="T16" fmla="*/ 0 w 112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41">
                  <a:moveTo>
                    <a:pt x="112" y="41"/>
                  </a:moveTo>
                  <a:lnTo>
                    <a:pt x="99" y="29"/>
                  </a:lnTo>
                  <a:lnTo>
                    <a:pt x="86" y="22"/>
                  </a:lnTo>
                  <a:lnTo>
                    <a:pt x="70" y="19"/>
                  </a:lnTo>
                  <a:lnTo>
                    <a:pt x="57" y="22"/>
                  </a:lnTo>
                  <a:lnTo>
                    <a:pt x="45" y="25"/>
                  </a:lnTo>
                  <a:lnTo>
                    <a:pt x="29" y="22"/>
                  </a:lnTo>
                  <a:lnTo>
                    <a:pt x="13" y="16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3435" y="1889"/>
              <a:ext cx="23" cy="121"/>
            </a:xfrm>
            <a:custGeom>
              <a:avLst/>
              <a:gdLst>
                <a:gd name="T0" fmla="*/ 13 w 23"/>
                <a:gd name="T1" fmla="*/ 121 h 121"/>
                <a:gd name="T2" fmla="*/ 19 w 23"/>
                <a:gd name="T3" fmla="*/ 105 h 121"/>
                <a:gd name="T4" fmla="*/ 23 w 23"/>
                <a:gd name="T5" fmla="*/ 86 h 121"/>
                <a:gd name="T6" fmla="*/ 19 w 23"/>
                <a:gd name="T7" fmla="*/ 70 h 121"/>
                <a:gd name="T8" fmla="*/ 10 w 23"/>
                <a:gd name="T9" fmla="*/ 60 h 121"/>
                <a:gd name="T10" fmla="*/ 4 w 23"/>
                <a:gd name="T11" fmla="*/ 51 h 121"/>
                <a:gd name="T12" fmla="*/ 0 w 23"/>
                <a:gd name="T13" fmla="*/ 35 h 121"/>
                <a:gd name="T14" fmla="*/ 4 w 23"/>
                <a:gd name="T15" fmla="*/ 16 h 121"/>
                <a:gd name="T16" fmla="*/ 10 w 23"/>
                <a:gd name="T1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121">
                  <a:moveTo>
                    <a:pt x="13" y="121"/>
                  </a:moveTo>
                  <a:lnTo>
                    <a:pt x="19" y="105"/>
                  </a:lnTo>
                  <a:lnTo>
                    <a:pt x="23" y="86"/>
                  </a:lnTo>
                  <a:lnTo>
                    <a:pt x="19" y="70"/>
                  </a:lnTo>
                  <a:lnTo>
                    <a:pt x="10" y="60"/>
                  </a:lnTo>
                  <a:lnTo>
                    <a:pt x="4" y="51"/>
                  </a:lnTo>
                  <a:lnTo>
                    <a:pt x="0" y="35"/>
                  </a:lnTo>
                  <a:lnTo>
                    <a:pt x="4" y="16"/>
                  </a:lnTo>
                  <a:lnTo>
                    <a:pt x="1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3333" y="2007"/>
              <a:ext cx="115" cy="38"/>
            </a:xfrm>
            <a:custGeom>
              <a:avLst/>
              <a:gdLst>
                <a:gd name="T0" fmla="*/ 0 w 115"/>
                <a:gd name="T1" fmla="*/ 38 h 38"/>
                <a:gd name="T2" fmla="*/ 13 w 115"/>
                <a:gd name="T3" fmla="*/ 25 h 38"/>
                <a:gd name="T4" fmla="*/ 29 w 115"/>
                <a:gd name="T5" fmla="*/ 19 h 38"/>
                <a:gd name="T6" fmla="*/ 45 w 115"/>
                <a:gd name="T7" fmla="*/ 16 h 38"/>
                <a:gd name="T8" fmla="*/ 58 w 115"/>
                <a:gd name="T9" fmla="*/ 22 h 38"/>
                <a:gd name="T10" fmla="*/ 71 w 115"/>
                <a:gd name="T11" fmla="*/ 25 h 38"/>
                <a:gd name="T12" fmla="*/ 86 w 115"/>
                <a:gd name="T13" fmla="*/ 22 h 38"/>
                <a:gd name="T14" fmla="*/ 102 w 115"/>
                <a:gd name="T15" fmla="*/ 12 h 38"/>
                <a:gd name="T16" fmla="*/ 115 w 115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38">
                  <a:moveTo>
                    <a:pt x="0" y="38"/>
                  </a:moveTo>
                  <a:lnTo>
                    <a:pt x="13" y="25"/>
                  </a:lnTo>
                  <a:lnTo>
                    <a:pt x="29" y="19"/>
                  </a:lnTo>
                  <a:lnTo>
                    <a:pt x="45" y="16"/>
                  </a:lnTo>
                  <a:lnTo>
                    <a:pt x="58" y="22"/>
                  </a:lnTo>
                  <a:lnTo>
                    <a:pt x="71" y="25"/>
                  </a:lnTo>
                  <a:lnTo>
                    <a:pt x="86" y="22"/>
                  </a:lnTo>
                  <a:lnTo>
                    <a:pt x="102" y="12"/>
                  </a:lnTo>
                  <a:lnTo>
                    <a:pt x="115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3324" y="2045"/>
              <a:ext cx="22" cy="118"/>
            </a:xfrm>
            <a:custGeom>
              <a:avLst/>
              <a:gdLst>
                <a:gd name="T0" fmla="*/ 13 w 22"/>
                <a:gd name="T1" fmla="*/ 118 h 118"/>
                <a:gd name="T2" fmla="*/ 19 w 22"/>
                <a:gd name="T3" fmla="*/ 102 h 118"/>
                <a:gd name="T4" fmla="*/ 22 w 22"/>
                <a:gd name="T5" fmla="*/ 86 h 118"/>
                <a:gd name="T6" fmla="*/ 19 w 22"/>
                <a:gd name="T7" fmla="*/ 70 h 118"/>
                <a:gd name="T8" fmla="*/ 9 w 22"/>
                <a:gd name="T9" fmla="*/ 57 h 118"/>
                <a:gd name="T10" fmla="*/ 3 w 22"/>
                <a:gd name="T11" fmla="*/ 48 h 118"/>
                <a:gd name="T12" fmla="*/ 0 w 22"/>
                <a:gd name="T13" fmla="*/ 32 h 118"/>
                <a:gd name="T14" fmla="*/ 3 w 22"/>
                <a:gd name="T15" fmla="*/ 16 h 118"/>
                <a:gd name="T16" fmla="*/ 9 w 22"/>
                <a:gd name="T1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18">
                  <a:moveTo>
                    <a:pt x="13" y="118"/>
                  </a:moveTo>
                  <a:lnTo>
                    <a:pt x="19" y="102"/>
                  </a:lnTo>
                  <a:lnTo>
                    <a:pt x="22" y="86"/>
                  </a:lnTo>
                  <a:lnTo>
                    <a:pt x="19" y="70"/>
                  </a:lnTo>
                  <a:lnTo>
                    <a:pt x="9" y="57"/>
                  </a:lnTo>
                  <a:lnTo>
                    <a:pt x="3" y="48"/>
                  </a:lnTo>
                  <a:lnTo>
                    <a:pt x="0" y="32"/>
                  </a:lnTo>
                  <a:lnTo>
                    <a:pt x="3" y="16"/>
                  </a:lnTo>
                  <a:lnTo>
                    <a:pt x="9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3222" y="2160"/>
              <a:ext cx="115" cy="35"/>
            </a:xfrm>
            <a:custGeom>
              <a:avLst/>
              <a:gdLst>
                <a:gd name="T0" fmla="*/ 0 w 115"/>
                <a:gd name="T1" fmla="*/ 35 h 35"/>
                <a:gd name="T2" fmla="*/ 13 w 115"/>
                <a:gd name="T3" fmla="*/ 22 h 35"/>
                <a:gd name="T4" fmla="*/ 29 w 115"/>
                <a:gd name="T5" fmla="*/ 16 h 35"/>
                <a:gd name="T6" fmla="*/ 45 w 115"/>
                <a:gd name="T7" fmla="*/ 16 h 35"/>
                <a:gd name="T8" fmla="*/ 57 w 115"/>
                <a:gd name="T9" fmla="*/ 19 h 35"/>
                <a:gd name="T10" fmla="*/ 70 w 115"/>
                <a:gd name="T11" fmla="*/ 22 h 35"/>
                <a:gd name="T12" fmla="*/ 86 w 115"/>
                <a:gd name="T13" fmla="*/ 19 h 35"/>
                <a:gd name="T14" fmla="*/ 102 w 115"/>
                <a:gd name="T15" fmla="*/ 12 h 35"/>
                <a:gd name="T16" fmla="*/ 115 w 115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35">
                  <a:moveTo>
                    <a:pt x="0" y="35"/>
                  </a:moveTo>
                  <a:lnTo>
                    <a:pt x="13" y="22"/>
                  </a:lnTo>
                  <a:lnTo>
                    <a:pt x="29" y="16"/>
                  </a:lnTo>
                  <a:lnTo>
                    <a:pt x="45" y="16"/>
                  </a:lnTo>
                  <a:lnTo>
                    <a:pt x="57" y="19"/>
                  </a:lnTo>
                  <a:lnTo>
                    <a:pt x="70" y="22"/>
                  </a:lnTo>
                  <a:lnTo>
                    <a:pt x="86" y="19"/>
                  </a:lnTo>
                  <a:lnTo>
                    <a:pt x="102" y="12"/>
                  </a:lnTo>
                  <a:lnTo>
                    <a:pt x="115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3216" y="2195"/>
              <a:ext cx="22" cy="121"/>
            </a:xfrm>
            <a:custGeom>
              <a:avLst/>
              <a:gdLst>
                <a:gd name="T0" fmla="*/ 12 w 22"/>
                <a:gd name="T1" fmla="*/ 121 h 121"/>
                <a:gd name="T2" fmla="*/ 19 w 22"/>
                <a:gd name="T3" fmla="*/ 105 h 121"/>
                <a:gd name="T4" fmla="*/ 22 w 22"/>
                <a:gd name="T5" fmla="*/ 86 h 121"/>
                <a:gd name="T6" fmla="*/ 19 w 22"/>
                <a:gd name="T7" fmla="*/ 70 h 121"/>
                <a:gd name="T8" fmla="*/ 9 w 22"/>
                <a:gd name="T9" fmla="*/ 60 h 121"/>
                <a:gd name="T10" fmla="*/ 3 w 22"/>
                <a:gd name="T11" fmla="*/ 51 h 121"/>
                <a:gd name="T12" fmla="*/ 0 w 22"/>
                <a:gd name="T13" fmla="*/ 35 h 121"/>
                <a:gd name="T14" fmla="*/ 3 w 22"/>
                <a:gd name="T15" fmla="*/ 16 h 121"/>
                <a:gd name="T16" fmla="*/ 9 w 22"/>
                <a:gd name="T1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21">
                  <a:moveTo>
                    <a:pt x="12" y="121"/>
                  </a:moveTo>
                  <a:lnTo>
                    <a:pt x="19" y="105"/>
                  </a:lnTo>
                  <a:lnTo>
                    <a:pt x="22" y="86"/>
                  </a:lnTo>
                  <a:lnTo>
                    <a:pt x="19" y="70"/>
                  </a:lnTo>
                  <a:lnTo>
                    <a:pt x="9" y="60"/>
                  </a:lnTo>
                  <a:lnTo>
                    <a:pt x="3" y="51"/>
                  </a:lnTo>
                  <a:lnTo>
                    <a:pt x="0" y="35"/>
                  </a:lnTo>
                  <a:lnTo>
                    <a:pt x="3" y="16"/>
                  </a:lnTo>
                  <a:lnTo>
                    <a:pt x="9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3117" y="2313"/>
              <a:ext cx="114" cy="35"/>
            </a:xfrm>
            <a:custGeom>
              <a:avLst/>
              <a:gdLst>
                <a:gd name="T0" fmla="*/ 0 w 114"/>
                <a:gd name="T1" fmla="*/ 35 h 35"/>
                <a:gd name="T2" fmla="*/ 13 w 114"/>
                <a:gd name="T3" fmla="*/ 22 h 35"/>
                <a:gd name="T4" fmla="*/ 28 w 114"/>
                <a:gd name="T5" fmla="*/ 16 h 35"/>
                <a:gd name="T6" fmla="*/ 44 w 114"/>
                <a:gd name="T7" fmla="*/ 16 h 35"/>
                <a:gd name="T8" fmla="*/ 57 w 114"/>
                <a:gd name="T9" fmla="*/ 19 h 35"/>
                <a:gd name="T10" fmla="*/ 70 w 114"/>
                <a:gd name="T11" fmla="*/ 22 h 35"/>
                <a:gd name="T12" fmla="*/ 86 w 114"/>
                <a:gd name="T13" fmla="*/ 19 h 35"/>
                <a:gd name="T14" fmla="*/ 102 w 114"/>
                <a:gd name="T15" fmla="*/ 12 h 35"/>
                <a:gd name="T16" fmla="*/ 114 w 114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35">
                  <a:moveTo>
                    <a:pt x="0" y="35"/>
                  </a:moveTo>
                  <a:lnTo>
                    <a:pt x="13" y="22"/>
                  </a:lnTo>
                  <a:lnTo>
                    <a:pt x="28" y="16"/>
                  </a:lnTo>
                  <a:lnTo>
                    <a:pt x="44" y="16"/>
                  </a:lnTo>
                  <a:lnTo>
                    <a:pt x="57" y="19"/>
                  </a:lnTo>
                  <a:lnTo>
                    <a:pt x="70" y="22"/>
                  </a:lnTo>
                  <a:lnTo>
                    <a:pt x="86" y="19"/>
                  </a:lnTo>
                  <a:lnTo>
                    <a:pt x="102" y="12"/>
                  </a:lnTo>
                  <a:lnTo>
                    <a:pt x="114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3107" y="2348"/>
              <a:ext cx="23" cy="121"/>
            </a:xfrm>
            <a:custGeom>
              <a:avLst/>
              <a:gdLst>
                <a:gd name="T0" fmla="*/ 13 w 23"/>
                <a:gd name="T1" fmla="*/ 121 h 121"/>
                <a:gd name="T2" fmla="*/ 19 w 23"/>
                <a:gd name="T3" fmla="*/ 105 h 121"/>
                <a:gd name="T4" fmla="*/ 23 w 23"/>
                <a:gd name="T5" fmla="*/ 86 h 121"/>
                <a:gd name="T6" fmla="*/ 19 w 23"/>
                <a:gd name="T7" fmla="*/ 70 h 121"/>
                <a:gd name="T8" fmla="*/ 10 w 23"/>
                <a:gd name="T9" fmla="*/ 60 h 121"/>
                <a:gd name="T10" fmla="*/ 3 w 23"/>
                <a:gd name="T11" fmla="*/ 51 h 121"/>
                <a:gd name="T12" fmla="*/ 0 w 23"/>
                <a:gd name="T13" fmla="*/ 35 h 121"/>
                <a:gd name="T14" fmla="*/ 3 w 23"/>
                <a:gd name="T15" fmla="*/ 16 h 121"/>
                <a:gd name="T16" fmla="*/ 10 w 23"/>
                <a:gd name="T1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121">
                  <a:moveTo>
                    <a:pt x="13" y="121"/>
                  </a:moveTo>
                  <a:lnTo>
                    <a:pt x="19" y="105"/>
                  </a:lnTo>
                  <a:lnTo>
                    <a:pt x="23" y="86"/>
                  </a:lnTo>
                  <a:lnTo>
                    <a:pt x="19" y="70"/>
                  </a:lnTo>
                  <a:lnTo>
                    <a:pt x="10" y="60"/>
                  </a:lnTo>
                  <a:lnTo>
                    <a:pt x="3" y="51"/>
                  </a:lnTo>
                  <a:lnTo>
                    <a:pt x="0" y="35"/>
                  </a:lnTo>
                  <a:lnTo>
                    <a:pt x="3" y="16"/>
                  </a:lnTo>
                  <a:lnTo>
                    <a:pt x="1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3008" y="2466"/>
              <a:ext cx="112" cy="41"/>
            </a:xfrm>
            <a:custGeom>
              <a:avLst/>
              <a:gdLst>
                <a:gd name="T0" fmla="*/ 0 w 112"/>
                <a:gd name="T1" fmla="*/ 41 h 41"/>
                <a:gd name="T2" fmla="*/ 13 w 112"/>
                <a:gd name="T3" fmla="*/ 28 h 41"/>
                <a:gd name="T4" fmla="*/ 29 w 112"/>
                <a:gd name="T5" fmla="*/ 22 h 41"/>
                <a:gd name="T6" fmla="*/ 42 w 112"/>
                <a:gd name="T7" fmla="*/ 19 h 41"/>
                <a:gd name="T8" fmla="*/ 55 w 112"/>
                <a:gd name="T9" fmla="*/ 22 h 41"/>
                <a:gd name="T10" fmla="*/ 67 w 112"/>
                <a:gd name="T11" fmla="*/ 25 h 41"/>
                <a:gd name="T12" fmla="*/ 83 w 112"/>
                <a:gd name="T13" fmla="*/ 22 h 41"/>
                <a:gd name="T14" fmla="*/ 99 w 112"/>
                <a:gd name="T15" fmla="*/ 16 h 41"/>
                <a:gd name="T16" fmla="*/ 112 w 112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41">
                  <a:moveTo>
                    <a:pt x="0" y="41"/>
                  </a:moveTo>
                  <a:lnTo>
                    <a:pt x="13" y="28"/>
                  </a:lnTo>
                  <a:lnTo>
                    <a:pt x="29" y="22"/>
                  </a:lnTo>
                  <a:lnTo>
                    <a:pt x="42" y="19"/>
                  </a:lnTo>
                  <a:lnTo>
                    <a:pt x="55" y="22"/>
                  </a:lnTo>
                  <a:lnTo>
                    <a:pt x="67" y="25"/>
                  </a:lnTo>
                  <a:lnTo>
                    <a:pt x="83" y="22"/>
                  </a:lnTo>
                  <a:lnTo>
                    <a:pt x="99" y="16"/>
                  </a:lnTo>
                  <a:lnTo>
                    <a:pt x="11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3" name="Group 32"/>
            <p:cNvGrpSpPr>
              <a:grpSpLocks/>
            </p:cNvGrpSpPr>
            <p:nvPr/>
          </p:nvGrpSpPr>
          <p:grpSpPr bwMode="auto">
            <a:xfrm>
              <a:off x="2744" y="1640"/>
              <a:ext cx="67" cy="874"/>
              <a:chOff x="2744" y="1640"/>
              <a:chExt cx="67" cy="874"/>
            </a:xfrm>
          </p:grpSpPr>
          <p:sp>
            <p:nvSpPr>
              <p:cNvPr id="46" name="Line 30"/>
              <p:cNvSpPr>
                <a:spLocks noChangeShapeType="1"/>
              </p:cNvSpPr>
              <p:nvPr/>
            </p:nvSpPr>
            <p:spPr bwMode="auto">
              <a:xfrm flipV="1">
                <a:off x="2776" y="1678"/>
                <a:ext cx="0" cy="83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31"/>
              <p:cNvSpPr>
                <a:spLocks/>
              </p:cNvSpPr>
              <p:nvPr/>
            </p:nvSpPr>
            <p:spPr bwMode="auto">
              <a:xfrm>
                <a:off x="2744" y="1640"/>
                <a:ext cx="67" cy="70"/>
              </a:xfrm>
              <a:custGeom>
                <a:avLst/>
                <a:gdLst>
                  <a:gd name="T0" fmla="*/ 67 w 67"/>
                  <a:gd name="T1" fmla="*/ 70 h 70"/>
                  <a:gd name="T2" fmla="*/ 35 w 67"/>
                  <a:gd name="T3" fmla="*/ 0 h 70"/>
                  <a:gd name="T4" fmla="*/ 0 w 67"/>
                  <a:gd name="T5" fmla="*/ 70 h 70"/>
                  <a:gd name="T6" fmla="*/ 35 w 67"/>
                  <a:gd name="T7" fmla="*/ 48 h 70"/>
                  <a:gd name="T8" fmla="*/ 67 w 67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" h="70">
                    <a:moveTo>
                      <a:pt x="67" y="70"/>
                    </a:moveTo>
                    <a:lnTo>
                      <a:pt x="35" y="0"/>
                    </a:lnTo>
                    <a:lnTo>
                      <a:pt x="0" y="70"/>
                    </a:lnTo>
                    <a:lnTo>
                      <a:pt x="35" y="48"/>
                    </a:lnTo>
                    <a:lnTo>
                      <a:pt x="67" y="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 flipH="1">
              <a:off x="2734" y="2475"/>
              <a:ext cx="83" cy="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 flipH="1">
              <a:off x="2725" y="2514"/>
              <a:ext cx="10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2515" y="2494"/>
              <a:ext cx="44" cy="4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2973" y="2504"/>
              <a:ext cx="45" cy="4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474" y="1758"/>
              <a:ext cx="251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505" y="1777"/>
              <a:ext cx="14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V</a:t>
              </a:r>
              <a:r>
                <a:rPr kumimoji="0" lang="en-US" altLang="en-US" sz="1700" b="0" u="none" strike="noStrike" cap="none" normalizeH="0" baseline="-2500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859" y="1586"/>
              <a:ext cx="15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891" y="1605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024" y="3059"/>
              <a:ext cx="62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056" y="3078"/>
              <a:ext cx="59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V</a:t>
              </a:r>
              <a:r>
                <a:rPr kumimoji="0" lang="en-US" altLang="en-US" sz="1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=100 V</a:t>
              </a:r>
              <a:endParaRPr kumimoji="0" lang="en-US" altLang="en-US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72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Keskiarvo- ja maksimi- teoreemat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729184" y="1583084"/>
            <a:ext cx="6056560" cy="1014512"/>
          </a:xfrm>
          <a:prstGeom prst="rect">
            <a:avLst/>
          </a:prstGeom>
          <a:noFill/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Varauksettomassa alueessa:</a:t>
            </a:r>
          </a:p>
          <a:p>
            <a:pPr marL="0" indent="0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Ympyrän tai pallon keskipisteessä potentiaali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keskiarvo kaikista ko. alueella olevista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arvoista. 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4"/>
          <p:cNvSpPr txBox="1">
            <a:spLocks noChangeArrowheads="1"/>
          </p:cNvSpPr>
          <p:nvPr/>
        </p:nvSpPr>
        <p:spPr>
          <a:xfrm>
            <a:off x="729184" y="3245668"/>
            <a:ext cx="6056560" cy="1440160"/>
          </a:xfrm>
          <a:prstGeom prst="rect">
            <a:avLst/>
          </a:prstGeom>
          <a:noFill/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Varauksettomassa alueessa:</a:t>
            </a:r>
          </a:p>
          <a:p>
            <a:pPr marL="0" indent="0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Potentiaalilla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ei voi olla maksimi- tai minimiarvoa ko. alueessa.</a:t>
            </a:r>
          </a:p>
          <a:p>
            <a:pPr marL="0" indent="0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=&gt; Potentiaalin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maksimiarvo on alueen rajapinnassa</a:t>
            </a:r>
          </a:p>
          <a:p>
            <a:pPr marL="0" indent="0">
              <a:buFont typeface="Wingdings" pitchFamily="2" charset="2"/>
              <a:buNone/>
            </a:pP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00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utoUpdateAnimBg="0"/>
      <p:bldP spid="52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Laplacen yhtälö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Yksi muuttuja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75941"/>
              </p:ext>
            </p:extLst>
          </p:nvPr>
        </p:nvGraphicFramePr>
        <p:xfrm>
          <a:off x="1628775" y="1733500"/>
          <a:ext cx="271621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71" name="Equation" r:id="rId6" imgW="1244520" imgH="317160" progId="Equation.DSMT4">
                  <p:embed/>
                </p:oleObj>
              </mc:Choice>
              <mc:Fallback>
                <p:oleObj name="Equation" r:id="rId6" imgW="124452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1733500"/>
                        <a:ext cx="2716213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6"/>
          <p:cNvSpPr txBox="1">
            <a:spLocks noChangeArrowheads="1"/>
          </p:cNvSpPr>
          <p:nvPr/>
        </p:nvSpPr>
        <p:spPr>
          <a:xfrm>
            <a:off x="722263" y="1373460"/>
            <a:ext cx="6878018" cy="5334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Levyjen välissä oleva tila on varaukseton.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51024" y="2453580"/>
            <a:ext cx="4038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Hajavuota ei huomioida.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Potentiaali on vain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:n funktio.</a:t>
            </a:r>
          </a:p>
        </p:txBody>
      </p:sp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83068"/>
              </p:ext>
            </p:extLst>
          </p:nvPr>
        </p:nvGraphicFramePr>
        <p:xfrm>
          <a:off x="3841006" y="2597596"/>
          <a:ext cx="11366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72" name="Equation" r:id="rId8" imgW="520560" imgH="304560" progId="Equation.DSMT4">
                  <p:embed/>
                </p:oleObj>
              </mc:Choice>
              <mc:Fallback>
                <p:oleObj name="Equation" r:id="rId8" imgW="5205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006" y="2597596"/>
                        <a:ext cx="11366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385185"/>
              </p:ext>
            </p:extLst>
          </p:nvPr>
        </p:nvGraphicFramePr>
        <p:xfrm>
          <a:off x="1017216" y="3617555"/>
          <a:ext cx="2095153" cy="63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73" name="Equation" r:id="rId10" imgW="1002960" imgH="304560" progId="Equation.DSMT4">
                  <p:embed/>
                </p:oleObj>
              </mc:Choice>
              <mc:Fallback>
                <p:oleObj name="Equation" r:id="rId10" imgW="10029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216" y="3617555"/>
                        <a:ext cx="2095153" cy="63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5"/>
          <p:cNvSpPr txBox="1">
            <a:spLocks noChangeArrowheads="1"/>
          </p:cNvSpPr>
          <p:nvPr/>
        </p:nvSpPr>
        <p:spPr>
          <a:xfrm>
            <a:off x="657176" y="3288332"/>
            <a:ext cx="3979069" cy="5334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Integroidaan kahteen kertaan: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773287"/>
              </p:ext>
            </p:extLst>
          </p:nvPr>
        </p:nvGraphicFramePr>
        <p:xfrm>
          <a:off x="1017216" y="4277905"/>
          <a:ext cx="2448272" cy="623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74" name="Equation" r:id="rId12" imgW="1143000" imgH="291960" progId="Equation.DSMT4">
                  <p:embed/>
                </p:oleObj>
              </mc:Choice>
              <mc:Fallback>
                <p:oleObj name="Equation" r:id="rId12" imgW="11430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216" y="4277905"/>
                        <a:ext cx="2448272" cy="6239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 noChangeAspect="1"/>
          </p:cNvGrpSpPr>
          <p:nvPr/>
        </p:nvGrpSpPr>
        <p:grpSpPr bwMode="auto">
          <a:xfrm>
            <a:off x="3692525" y="2919413"/>
            <a:ext cx="3908425" cy="2303462"/>
            <a:chOff x="2326" y="1839"/>
            <a:chExt cx="2462" cy="1451"/>
          </a:xfrm>
        </p:grpSpPr>
        <p:sp>
          <p:nvSpPr>
            <p:cNvPr id="3" name="AutoShape 9"/>
            <p:cNvSpPr>
              <a:spLocks noChangeAspect="1" noChangeArrowheads="1" noTextEdit="1"/>
            </p:cNvSpPr>
            <p:nvPr/>
          </p:nvSpPr>
          <p:spPr bwMode="auto">
            <a:xfrm>
              <a:off x="2326" y="1839"/>
              <a:ext cx="2462" cy="1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11"/>
            <p:cNvSpPr>
              <a:spLocks/>
            </p:cNvSpPr>
            <p:nvPr/>
          </p:nvSpPr>
          <p:spPr bwMode="auto">
            <a:xfrm>
              <a:off x="2426" y="2316"/>
              <a:ext cx="2250" cy="318"/>
            </a:xfrm>
            <a:custGeom>
              <a:avLst/>
              <a:gdLst>
                <a:gd name="T0" fmla="*/ 682 w 2250"/>
                <a:gd name="T1" fmla="*/ 0 h 318"/>
                <a:gd name="T2" fmla="*/ 0 w 2250"/>
                <a:gd name="T3" fmla="*/ 318 h 318"/>
                <a:gd name="T4" fmla="*/ 1569 w 2250"/>
                <a:gd name="T5" fmla="*/ 318 h 318"/>
                <a:gd name="T6" fmla="*/ 2250 w 2250"/>
                <a:gd name="T7" fmla="*/ 0 h 318"/>
                <a:gd name="T8" fmla="*/ 682 w 2250"/>
                <a:gd name="T9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0" h="318">
                  <a:moveTo>
                    <a:pt x="682" y="0"/>
                  </a:moveTo>
                  <a:lnTo>
                    <a:pt x="0" y="318"/>
                  </a:lnTo>
                  <a:lnTo>
                    <a:pt x="1569" y="318"/>
                  </a:lnTo>
                  <a:lnTo>
                    <a:pt x="2250" y="0"/>
                  </a:lnTo>
                  <a:lnTo>
                    <a:pt x="682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426" y="2634"/>
              <a:ext cx="1561" cy="400"/>
              <a:chOff x="2426" y="2634"/>
              <a:chExt cx="1561" cy="400"/>
            </a:xfrm>
          </p:grpSpPr>
          <p:sp>
            <p:nvSpPr>
              <p:cNvPr id="96" name="Rectangle 12"/>
              <p:cNvSpPr>
                <a:spLocks noChangeArrowheads="1"/>
              </p:cNvSpPr>
              <p:nvPr/>
            </p:nvSpPr>
            <p:spPr bwMode="auto">
              <a:xfrm>
                <a:off x="2426" y="2634"/>
                <a:ext cx="1558" cy="397"/>
              </a:xfrm>
              <a:prstGeom prst="rect">
                <a:avLst/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13"/>
              <p:cNvSpPr>
                <a:spLocks noChangeArrowheads="1"/>
              </p:cNvSpPr>
              <p:nvPr/>
            </p:nvSpPr>
            <p:spPr bwMode="auto">
              <a:xfrm>
                <a:off x="2426" y="2634"/>
                <a:ext cx="1561" cy="40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3984" y="2316"/>
              <a:ext cx="692" cy="715"/>
              <a:chOff x="3984" y="2316"/>
              <a:chExt cx="692" cy="715"/>
            </a:xfrm>
          </p:grpSpPr>
          <p:sp>
            <p:nvSpPr>
              <p:cNvPr id="94" name="Freeform 15"/>
              <p:cNvSpPr>
                <a:spLocks/>
              </p:cNvSpPr>
              <p:nvPr/>
            </p:nvSpPr>
            <p:spPr bwMode="auto">
              <a:xfrm>
                <a:off x="3984" y="2316"/>
                <a:ext cx="692" cy="715"/>
              </a:xfrm>
              <a:custGeom>
                <a:avLst/>
                <a:gdLst>
                  <a:gd name="T0" fmla="*/ 0 w 692"/>
                  <a:gd name="T1" fmla="*/ 318 h 715"/>
                  <a:gd name="T2" fmla="*/ 692 w 692"/>
                  <a:gd name="T3" fmla="*/ 0 h 715"/>
                  <a:gd name="T4" fmla="*/ 692 w 692"/>
                  <a:gd name="T5" fmla="*/ 397 h 715"/>
                  <a:gd name="T6" fmla="*/ 0 w 692"/>
                  <a:gd name="T7" fmla="*/ 715 h 715"/>
                  <a:gd name="T8" fmla="*/ 0 w 692"/>
                  <a:gd name="T9" fmla="*/ 318 h 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2" h="715">
                    <a:moveTo>
                      <a:pt x="0" y="318"/>
                    </a:moveTo>
                    <a:lnTo>
                      <a:pt x="692" y="0"/>
                    </a:lnTo>
                    <a:lnTo>
                      <a:pt x="692" y="397"/>
                    </a:lnTo>
                    <a:lnTo>
                      <a:pt x="0" y="715"/>
                    </a:lnTo>
                    <a:lnTo>
                      <a:pt x="0" y="318"/>
                    </a:lnTo>
                    <a:close/>
                  </a:path>
                </a:pathLst>
              </a:custGeom>
              <a:blipFill dpi="0" rotWithShape="0">
                <a:blip r:embed="rId15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16"/>
              <p:cNvSpPr>
                <a:spLocks/>
              </p:cNvSpPr>
              <p:nvPr/>
            </p:nvSpPr>
            <p:spPr bwMode="auto">
              <a:xfrm>
                <a:off x="3984" y="2316"/>
                <a:ext cx="692" cy="715"/>
              </a:xfrm>
              <a:custGeom>
                <a:avLst/>
                <a:gdLst>
                  <a:gd name="T0" fmla="*/ 0 w 692"/>
                  <a:gd name="T1" fmla="*/ 318 h 715"/>
                  <a:gd name="T2" fmla="*/ 692 w 692"/>
                  <a:gd name="T3" fmla="*/ 0 h 715"/>
                  <a:gd name="T4" fmla="*/ 692 w 692"/>
                  <a:gd name="T5" fmla="*/ 397 h 715"/>
                  <a:gd name="T6" fmla="*/ 0 w 692"/>
                  <a:gd name="T7" fmla="*/ 715 h 715"/>
                  <a:gd name="T8" fmla="*/ 0 w 692"/>
                  <a:gd name="T9" fmla="*/ 318 h 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2" h="715">
                    <a:moveTo>
                      <a:pt x="0" y="318"/>
                    </a:moveTo>
                    <a:lnTo>
                      <a:pt x="692" y="0"/>
                    </a:lnTo>
                    <a:lnTo>
                      <a:pt x="692" y="397"/>
                    </a:lnTo>
                    <a:lnTo>
                      <a:pt x="0" y="715"/>
                    </a:lnTo>
                    <a:lnTo>
                      <a:pt x="0" y="31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3108" y="2640"/>
              <a:ext cx="8" cy="84"/>
              <a:chOff x="3108" y="2640"/>
              <a:chExt cx="8" cy="84"/>
            </a:xfrm>
          </p:grpSpPr>
          <p:sp>
            <p:nvSpPr>
              <p:cNvPr id="92" name="Freeform 18"/>
              <p:cNvSpPr>
                <a:spLocks/>
              </p:cNvSpPr>
              <p:nvPr/>
            </p:nvSpPr>
            <p:spPr bwMode="auto">
              <a:xfrm>
                <a:off x="3108" y="2640"/>
                <a:ext cx="8" cy="39"/>
              </a:xfrm>
              <a:custGeom>
                <a:avLst/>
                <a:gdLst>
                  <a:gd name="T0" fmla="*/ 8 w 8"/>
                  <a:gd name="T1" fmla="*/ 6 h 39"/>
                  <a:gd name="T2" fmla="*/ 5 w 8"/>
                  <a:gd name="T3" fmla="*/ 3 h 39"/>
                  <a:gd name="T4" fmla="*/ 2 w 8"/>
                  <a:gd name="T5" fmla="*/ 0 h 39"/>
                  <a:gd name="T6" fmla="*/ 2 w 8"/>
                  <a:gd name="T7" fmla="*/ 0 h 39"/>
                  <a:gd name="T8" fmla="*/ 0 w 8"/>
                  <a:gd name="T9" fmla="*/ 3 h 39"/>
                  <a:gd name="T10" fmla="*/ 0 w 8"/>
                  <a:gd name="T11" fmla="*/ 34 h 39"/>
                  <a:gd name="T12" fmla="*/ 0 w 8"/>
                  <a:gd name="T13" fmla="*/ 36 h 39"/>
                  <a:gd name="T14" fmla="*/ 2 w 8"/>
                  <a:gd name="T15" fmla="*/ 39 h 39"/>
                  <a:gd name="T16" fmla="*/ 5 w 8"/>
                  <a:gd name="T17" fmla="*/ 39 h 39"/>
                  <a:gd name="T18" fmla="*/ 8 w 8"/>
                  <a:gd name="T19" fmla="*/ 36 h 39"/>
                  <a:gd name="T20" fmla="*/ 8 w 8"/>
                  <a:gd name="T21" fmla="*/ 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" h="39">
                    <a:moveTo>
                      <a:pt x="8" y="6"/>
                    </a:moveTo>
                    <a:lnTo>
                      <a:pt x="5" y="3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4"/>
                    </a:lnTo>
                    <a:lnTo>
                      <a:pt x="0" y="36"/>
                    </a:lnTo>
                    <a:lnTo>
                      <a:pt x="2" y="39"/>
                    </a:lnTo>
                    <a:lnTo>
                      <a:pt x="5" y="39"/>
                    </a:lnTo>
                    <a:lnTo>
                      <a:pt x="8" y="36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19"/>
              <p:cNvSpPr>
                <a:spLocks/>
              </p:cNvSpPr>
              <p:nvPr/>
            </p:nvSpPr>
            <p:spPr bwMode="auto">
              <a:xfrm>
                <a:off x="3108" y="2696"/>
                <a:ext cx="8" cy="28"/>
              </a:xfrm>
              <a:custGeom>
                <a:avLst/>
                <a:gdLst>
                  <a:gd name="T0" fmla="*/ 8 w 8"/>
                  <a:gd name="T1" fmla="*/ 5 h 28"/>
                  <a:gd name="T2" fmla="*/ 8 w 8"/>
                  <a:gd name="T3" fmla="*/ 3 h 28"/>
                  <a:gd name="T4" fmla="*/ 5 w 8"/>
                  <a:gd name="T5" fmla="*/ 0 h 28"/>
                  <a:gd name="T6" fmla="*/ 2 w 8"/>
                  <a:gd name="T7" fmla="*/ 0 h 28"/>
                  <a:gd name="T8" fmla="*/ 0 w 8"/>
                  <a:gd name="T9" fmla="*/ 3 h 28"/>
                  <a:gd name="T10" fmla="*/ 0 w 8"/>
                  <a:gd name="T11" fmla="*/ 25 h 28"/>
                  <a:gd name="T12" fmla="*/ 0 w 8"/>
                  <a:gd name="T13" fmla="*/ 25 h 28"/>
                  <a:gd name="T14" fmla="*/ 2 w 8"/>
                  <a:gd name="T15" fmla="*/ 28 h 28"/>
                  <a:gd name="T16" fmla="*/ 2 w 8"/>
                  <a:gd name="T17" fmla="*/ 28 h 28"/>
                  <a:gd name="T18" fmla="*/ 8 w 8"/>
                  <a:gd name="T19" fmla="*/ 28 h 28"/>
                  <a:gd name="T20" fmla="*/ 8 w 8"/>
                  <a:gd name="T21" fmla="*/ 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" h="28">
                    <a:moveTo>
                      <a:pt x="8" y="5"/>
                    </a:moveTo>
                    <a:lnTo>
                      <a:pt x="8" y="3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8" y="28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3082" y="2358"/>
              <a:ext cx="176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110" y="2375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 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3521" y="1867"/>
              <a:ext cx="58" cy="569"/>
              <a:chOff x="3521" y="1867"/>
              <a:chExt cx="58" cy="569"/>
            </a:xfrm>
          </p:grpSpPr>
          <p:sp>
            <p:nvSpPr>
              <p:cNvPr id="90" name="Line 23"/>
              <p:cNvSpPr>
                <a:spLocks noChangeShapeType="1"/>
              </p:cNvSpPr>
              <p:nvPr/>
            </p:nvSpPr>
            <p:spPr bwMode="auto">
              <a:xfrm flipV="1">
                <a:off x="3549" y="1898"/>
                <a:ext cx="0" cy="5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4"/>
              <p:cNvSpPr>
                <a:spLocks/>
              </p:cNvSpPr>
              <p:nvPr/>
            </p:nvSpPr>
            <p:spPr bwMode="auto">
              <a:xfrm>
                <a:off x="3521" y="1867"/>
                <a:ext cx="58" cy="59"/>
              </a:xfrm>
              <a:custGeom>
                <a:avLst/>
                <a:gdLst>
                  <a:gd name="T0" fmla="*/ 58 w 58"/>
                  <a:gd name="T1" fmla="*/ 59 h 59"/>
                  <a:gd name="T2" fmla="*/ 28 w 58"/>
                  <a:gd name="T3" fmla="*/ 0 h 59"/>
                  <a:gd name="T4" fmla="*/ 0 w 58"/>
                  <a:gd name="T5" fmla="*/ 59 h 59"/>
                  <a:gd name="T6" fmla="*/ 28 w 58"/>
                  <a:gd name="T7" fmla="*/ 39 h 59"/>
                  <a:gd name="T8" fmla="*/ 58 w 58"/>
                  <a:gd name="T9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9">
                    <a:moveTo>
                      <a:pt x="58" y="59"/>
                    </a:moveTo>
                    <a:lnTo>
                      <a:pt x="28" y="0"/>
                    </a:lnTo>
                    <a:lnTo>
                      <a:pt x="0" y="59"/>
                    </a:lnTo>
                    <a:lnTo>
                      <a:pt x="28" y="39"/>
                    </a:lnTo>
                    <a:lnTo>
                      <a:pt x="58" y="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3602" y="1872"/>
              <a:ext cx="176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3630" y="1889"/>
              <a:ext cx="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altLang="en-US" sz="1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Oval 28"/>
            <p:cNvSpPr>
              <a:spLocks noChangeArrowheads="1"/>
            </p:cNvSpPr>
            <p:nvPr/>
          </p:nvSpPr>
          <p:spPr bwMode="auto">
            <a:xfrm>
              <a:off x="3529" y="2428"/>
              <a:ext cx="39" cy="3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31"/>
            <p:cNvGrpSpPr>
              <a:grpSpLocks/>
            </p:cNvGrpSpPr>
            <p:nvPr/>
          </p:nvGrpSpPr>
          <p:grpSpPr bwMode="auto">
            <a:xfrm>
              <a:off x="3549" y="2833"/>
              <a:ext cx="965" cy="58"/>
              <a:chOff x="3549" y="2833"/>
              <a:chExt cx="965" cy="58"/>
            </a:xfrm>
          </p:grpSpPr>
          <p:sp>
            <p:nvSpPr>
              <p:cNvPr id="88" name="Line 29"/>
              <p:cNvSpPr>
                <a:spLocks noChangeShapeType="1"/>
              </p:cNvSpPr>
              <p:nvPr/>
            </p:nvSpPr>
            <p:spPr bwMode="auto">
              <a:xfrm>
                <a:off x="3549" y="2861"/>
                <a:ext cx="9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30"/>
              <p:cNvSpPr>
                <a:spLocks/>
              </p:cNvSpPr>
              <p:nvPr/>
            </p:nvSpPr>
            <p:spPr bwMode="auto">
              <a:xfrm>
                <a:off x="4453" y="2833"/>
                <a:ext cx="61" cy="58"/>
              </a:xfrm>
              <a:custGeom>
                <a:avLst/>
                <a:gdLst>
                  <a:gd name="T0" fmla="*/ 0 w 61"/>
                  <a:gd name="T1" fmla="*/ 58 h 58"/>
                  <a:gd name="T2" fmla="*/ 61 w 61"/>
                  <a:gd name="T3" fmla="*/ 28 h 58"/>
                  <a:gd name="T4" fmla="*/ 0 w 61"/>
                  <a:gd name="T5" fmla="*/ 0 h 58"/>
                  <a:gd name="T6" fmla="*/ 20 w 61"/>
                  <a:gd name="T7" fmla="*/ 28 h 58"/>
                  <a:gd name="T8" fmla="*/ 0 w 61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58">
                    <a:moveTo>
                      <a:pt x="0" y="58"/>
                    </a:moveTo>
                    <a:lnTo>
                      <a:pt x="61" y="28"/>
                    </a:lnTo>
                    <a:lnTo>
                      <a:pt x="0" y="0"/>
                    </a:lnTo>
                    <a:lnTo>
                      <a:pt x="20" y="2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34"/>
            <p:cNvGrpSpPr>
              <a:grpSpLocks/>
            </p:cNvGrpSpPr>
            <p:nvPr/>
          </p:nvGrpSpPr>
          <p:grpSpPr bwMode="auto">
            <a:xfrm>
              <a:off x="2895" y="2861"/>
              <a:ext cx="654" cy="321"/>
              <a:chOff x="2895" y="2861"/>
              <a:chExt cx="654" cy="321"/>
            </a:xfrm>
          </p:grpSpPr>
          <p:sp>
            <p:nvSpPr>
              <p:cNvPr id="86" name="Line 32"/>
              <p:cNvSpPr>
                <a:spLocks noChangeShapeType="1"/>
              </p:cNvSpPr>
              <p:nvPr/>
            </p:nvSpPr>
            <p:spPr bwMode="auto">
              <a:xfrm flipH="1">
                <a:off x="2923" y="2861"/>
                <a:ext cx="626" cy="30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33"/>
              <p:cNvSpPr>
                <a:spLocks/>
              </p:cNvSpPr>
              <p:nvPr/>
            </p:nvSpPr>
            <p:spPr bwMode="auto">
              <a:xfrm>
                <a:off x="2895" y="3128"/>
                <a:ext cx="65" cy="54"/>
              </a:xfrm>
              <a:custGeom>
                <a:avLst/>
                <a:gdLst>
                  <a:gd name="T0" fmla="*/ 40 w 65"/>
                  <a:gd name="T1" fmla="*/ 0 h 54"/>
                  <a:gd name="T2" fmla="*/ 0 w 65"/>
                  <a:gd name="T3" fmla="*/ 51 h 54"/>
                  <a:gd name="T4" fmla="*/ 65 w 65"/>
                  <a:gd name="T5" fmla="*/ 54 h 54"/>
                  <a:gd name="T6" fmla="*/ 37 w 65"/>
                  <a:gd name="T7" fmla="*/ 34 h 54"/>
                  <a:gd name="T8" fmla="*/ 40 w 65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54">
                    <a:moveTo>
                      <a:pt x="40" y="0"/>
                    </a:moveTo>
                    <a:lnTo>
                      <a:pt x="0" y="51"/>
                    </a:lnTo>
                    <a:lnTo>
                      <a:pt x="65" y="54"/>
                    </a:lnTo>
                    <a:lnTo>
                      <a:pt x="37" y="34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62"/>
            <p:cNvGrpSpPr>
              <a:grpSpLocks/>
            </p:cNvGrpSpPr>
            <p:nvPr/>
          </p:nvGrpSpPr>
          <p:grpSpPr bwMode="auto">
            <a:xfrm>
              <a:off x="3116" y="2710"/>
              <a:ext cx="1563" cy="8"/>
              <a:chOff x="3116" y="2710"/>
              <a:chExt cx="1563" cy="8"/>
            </a:xfrm>
          </p:grpSpPr>
          <p:sp>
            <p:nvSpPr>
              <p:cNvPr id="59" name="Freeform 35"/>
              <p:cNvSpPr>
                <a:spLocks/>
              </p:cNvSpPr>
              <p:nvPr/>
            </p:nvSpPr>
            <p:spPr bwMode="auto">
              <a:xfrm>
                <a:off x="4640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36"/>
              <p:cNvSpPr>
                <a:spLocks/>
              </p:cNvSpPr>
              <p:nvPr/>
            </p:nvSpPr>
            <p:spPr bwMode="auto">
              <a:xfrm>
                <a:off x="4581" y="2710"/>
                <a:ext cx="40" cy="8"/>
              </a:xfrm>
              <a:custGeom>
                <a:avLst/>
                <a:gdLst>
                  <a:gd name="T0" fmla="*/ 40 w 40"/>
                  <a:gd name="T1" fmla="*/ 8 h 8"/>
                  <a:gd name="T2" fmla="*/ 40 w 40"/>
                  <a:gd name="T3" fmla="*/ 3 h 8"/>
                  <a:gd name="T4" fmla="*/ 40 w 40"/>
                  <a:gd name="T5" fmla="*/ 3 h 8"/>
                  <a:gd name="T6" fmla="*/ 37 w 40"/>
                  <a:gd name="T7" fmla="*/ 0 h 8"/>
                  <a:gd name="T8" fmla="*/ 37 w 40"/>
                  <a:gd name="T9" fmla="*/ 0 h 8"/>
                  <a:gd name="T10" fmla="*/ 3 w 40"/>
                  <a:gd name="T11" fmla="*/ 0 h 8"/>
                  <a:gd name="T12" fmla="*/ 0 w 40"/>
                  <a:gd name="T13" fmla="*/ 3 h 8"/>
                  <a:gd name="T14" fmla="*/ 0 w 40"/>
                  <a:gd name="T15" fmla="*/ 3 h 8"/>
                  <a:gd name="T16" fmla="*/ 3 w 40"/>
                  <a:gd name="T17" fmla="*/ 5 h 8"/>
                  <a:gd name="T18" fmla="*/ 6 w 40"/>
                  <a:gd name="T19" fmla="*/ 8 h 8"/>
                  <a:gd name="T20" fmla="*/ 40 w 40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8">
                    <a:moveTo>
                      <a:pt x="40" y="8"/>
                    </a:moveTo>
                    <a:lnTo>
                      <a:pt x="40" y="3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4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37"/>
              <p:cNvSpPr>
                <a:spLocks/>
              </p:cNvSpPr>
              <p:nvPr/>
            </p:nvSpPr>
            <p:spPr bwMode="auto">
              <a:xfrm>
                <a:off x="4523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8"/>
              <p:cNvSpPr>
                <a:spLocks/>
              </p:cNvSpPr>
              <p:nvPr/>
            </p:nvSpPr>
            <p:spPr bwMode="auto">
              <a:xfrm>
                <a:off x="4464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39"/>
              <p:cNvSpPr>
                <a:spLocks/>
              </p:cNvSpPr>
              <p:nvPr/>
            </p:nvSpPr>
            <p:spPr bwMode="auto">
              <a:xfrm>
                <a:off x="4406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40"/>
              <p:cNvSpPr>
                <a:spLocks/>
              </p:cNvSpPr>
              <p:nvPr/>
            </p:nvSpPr>
            <p:spPr bwMode="auto">
              <a:xfrm>
                <a:off x="4347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41"/>
              <p:cNvSpPr>
                <a:spLocks/>
              </p:cNvSpPr>
              <p:nvPr/>
            </p:nvSpPr>
            <p:spPr bwMode="auto">
              <a:xfrm>
                <a:off x="4288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7 w 39"/>
                  <a:gd name="T7" fmla="*/ 0 h 8"/>
                  <a:gd name="T8" fmla="*/ 37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42"/>
              <p:cNvSpPr>
                <a:spLocks/>
              </p:cNvSpPr>
              <p:nvPr/>
            </p:nvSpPr>
            <p:spPr bwMode="auto">
              <a:xfrm>
                <a:off x="4230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43"/>
              <p:cNvSpPr>
                <a:spLocks/>
              </p:cNvSpPr>
              <p:nvPr/>
            </p:nvSpPr>
            <p:spPr bwMode="auto">
              <a:xfrm>
                <a:off x="4171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44"/>
              <p:cNvSpPr>
                <a:spLocks/>
              </p:cNvSpPr>
              <p:nvPr/>
            </p:nvSpPr>
            <p:spPr bwMode="auto">
              <a:xfrm>
                <a:off x="4112" y="2710"/>
                <a:ext cx="40" cy="8"/>
              </a:xfrm>
              <a:custGeom>
                <a:avLst/>
                <a:gdLst>
                  <a:gd name="T0" fmla="*/ 40 w 40"/>
                  <a:gd name="T1" fmla="*/ 8 h 8"/>
                  <a:gd name="T2" fmla="*/ 40 w 40"/>
                  <a:gd name="T3" fmla="*/ 3 h 8"/>
                  <a:gd name="T4" fmla="*/ 40 w 40"/>
                  <a:gd name="T5" fmla="*/ 3 h 8"/>
                  <a:gd name="T6" fmla="*/ 37 w 40"/>
                  <a:gd name="T7" fmla="*/ 0 h 8"/>
                  <a:gd name="T8" fmla="*/ 37 w 40"/>
                  <a:gd name="T9" fmla="*/ 0 h 8"/>
                  <a:gd name="T10" fmla="*/ 3 w 40"/>
                  <a:gd name="T11" fmla="*/ 0 h 8"/>
                  <a:gd name="T12" fmla="*/ 0 w 40"/>
                  <a:gd name="T13" fmla="*/ 3 h 8"/>
                  <a:gd name="T14" fmla="*/ 0 w 40"/>
                  <a:gd name="T15" fmla="*/ 3 h 8"/>
                  <a:gd name="T16" fmla="*/ 3 w 40"/>
                  <a:gd name="T17" fmla="*/ 5 h 8"/>
                  <a:gd name="T18" fmla="*/ 6 w 40"/>
                  <a:gd name="T19" fmla="*/ 8 h 8"/>
                  <a:gd name="T20" fmla="*/ 40 w 40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8">
                    <a:moveTo>
                      <a:pt x="40" y="8"/>
                    </a:moveTo>
                    <a:lnTo>
                      <a:pt x="40" y="3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4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45"/>
              <p:cNvSpPr>
                <a:spLocks/>
              </p:cNvSpPr>
              <p:nvPr/>
            </p:nvSpPr>
            <p:spPr bwMode="auto">
              <a:xfrm>
                <a:off x="4054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46"/>
              <p:cNvSpPr>
                <a:spLocks/>
              </p:cNvSpPr>
              <p:nvPr/>
            </p:nvSpPr>
            <p:spPr bwMode="auto">
              <a:xfrm>
                <a:off x="3995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7 w 39"/>
                  <a:gd name="T7" fmla="*/ 0 h 8"/>
                  <a:gd name="T8" fmla="*/ 37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47"/>
              <p:cNvSpPr>
                <a:spLocks/>
              </p:cNvSpPr>
              <p:nvPr/>
            </p:nvSpPr>
            <p:spPr bwMode="auto">
              <a:xfrm>
                <a:off x="3937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48"/>
              <p:cNvSpPr>
                <a:spLocks/>
              </p:cNvSpPr>
              <p:nvPr/>
            </p:nvSpPr>
            <p:spPr bwMode="auto">
              <a:xfrm>
                <a:off x="3878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9"/>
              <p:cNvSpPr>
                <a:spLocks/>
              </p:cNvSpPr>
              <p:nvPr/>
            </p:nvSpPr>
            <p:spPr bwMode="auto">
              <a:xfrm>
                <a:off x="3819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7 w 39"/>
                  <a:gd name="T7" fmla="*/ 0 h 8"/>
                  <a:gd name="T8" fmla="*/ 37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50"/>
              <p:cNvSpPr>
                <a:spLocks/>
              </p:cNvSpPr>
              <p:nvPr/>
            </p:nvSpPr>
            <p:spPr bwMode="auto">
              <a:xfrm>
                <a:off x="3761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51"/>
              <p:cNvSpPr>
                <a:spLocks/>
              </p:cNvSpPr>
              <p:nvPr/>
            </p:nvSpPr>
            <p:spPr bwMode="auto">
              <a:xfrm>
                <a:off x="3702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52"/>
              <p:cNvSpPr>
                <a:spLocks/>
              </p:cNvSpPr>
              <p:nvPr/>
            </p:nvSpPr>
            <p:spPr bwMode="auto">
              <a:xfrm>
                <a:off x="3644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53"/>
              <p:cNvSpPr>
                <a:spLocks/>
              </p:cNvSpPr>
              <p:nvPr/>
            </p:nvSpPr>
            <p:spPr bwMode="auto">
              <a:xfrm>
                <a:off x="3585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54"/>
              <p:cNvSpPr>
                <a:spLocks/>
              </p:cNvSpPr>
              <p:nvPr/>
            </p:nvSpPr>
            <p:spPr bwMode="auto">
              <a:xfrm>
                <a:off x="3526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7 w 39"/>
                  <a:gd name="T7" fmla="*/ 0 h 8"/>
                  <a:gd name="T8" fmla="*/ 37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55"/>
              <p:cNvSpPr>
                <a:spLocks/>
              </p:cNvSpPr>
              <p:nvPr/>
            </p:nvSpPr>
            <p:spPr bwMode="auto">
              <a:xfrm>
                <a:off x="3468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56"/>
              <p:cNvSpPr>
                <a:spLocks/>
              </p:cNvSpPr>
              <p:nvPr/>
            </p:nvSpPr>
            <p:spPr bwMode="auto">
              <a:xfrm>
                <a:off x="3409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57"/>
              <p:cNvSpPr>
                <a:spLocks/>
              </p:cNvSpPr>
              <p:nvPr/>
            </p:nvSpPr>
            <p:spPr bwMode="auto">
              <a:xfrm>
                <a:off x="3350" y="2710"/>
                <a:ext cx="40" cy="8"/>
              </a:xfrm>
              <a:custGeom>
                <a:avLst/>
                <a:gdLst>
                  <a:gd name="T0" fmla="*/ 40 w 40"/>
                  <a:gd name="T1" fmla="*/ 8 h 8"/>
                  <a:gd name="T2" fmla="*/ 40 w 40"/>
                  <a:gd name="T3" fmla="*/ 3 h 8"/>
                  <a:gd name="T4" fmla="*/ 40 w 40"/>
                  <a:gd name="T5" fmla="*/ 3 h 8"/>
                  <a:gd name="T6" fmla="*/ 37 w 40"/>
                  <a:gd name="T7" fmla="*/ 0 h 8"/>
                  <a:gd name="T8" fmla="*/ 37 w 40"/>
                  <a:gd name="T9" fmla="*/ 0 h 8"/>
                  <a:gd name="T10" fmla="*/ 3 w 40"/>
                  <a:gd name="T11" fmla="*/ 0 h 8"/>
                  <a:gd name="T12" fmla="*/ 0 w 40"/>
                  <a:gd name="T13" fmla="*/ 3 h 8"/>
                  <a:gd name="T14" fmla="*/ 0 w 40"/>
                  <a:gd name="T15" fmla="*/ 3 h 8"/>
                  <a:gd name="T16" fmla="*/ 3 w 40"/>
                  <a:gd name="T17" fmla="*/ 5 h 8"/>
                  <a:gd name="T18" fmla="*/ 6 w 40"/>
                  <a:gd name="T19" fmla="*/ 8 h 8"/>
                  <a:gd name="T20" fmla="*/ 40 w 40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8">
                    <a:moveTo>
                      <a:pt x="40" y="8"/>
                    </a:moveTo>
                    <a:lnTo>
                      <a:pt x="40" y="3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4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58"/>
              <p:cNvSpPr>
                <a:spLocks/>
              </p:cNvSpPr>
              <p:nvPr/>
            </p:nvSpPr>
            <p:spPr bwMode="auto">
              <a:xfrm>
                <a:off x="3292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59"/>
              <p:cNvSpPr>
                <a:spLocks/>
              </p:cNvSpPr>
              <p:nvPr/>
            </p:nvSpPr>
            <p:spPr bwMode="auto">
              <a:xfrm>
                <a:off x="3233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60"/>
              <p:cNvSpPr>
                <a:spLocks/>
              </p:cNvSpPr>
              <p:nvPr/>
            </p:nvSpPr>
            <p:spPr bwMode="auto">
              <a:xfrm>
                <a:off x="3175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2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2 w 39"/>
                  <a:gd name="T17" fmla="*/ 5 h 8"/>
                  <a:gd name="T18" fmla="*/ 5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5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61"/>
              <p:cNvSpPr>
                <a:spLocks/>
              </p:cNvSpPr>
              <p:nvPr/>
            </p:nvSpPr>
            <p:spPr bwMode="auto">
              <a:xfrm>
                <a:off x="3116" y="2710"/>
                <a:ext cx="39" cy="8"/>
              </a:xfrm>
              <a:custGeom>
                <a:avLst/>
                <a:gdLst>
                  <a:gd name="T0" fmla="*/ 39 w 39"/>
                  <a:gd name="T1" fmla="*/ 8 h 8"/>
                  <a:gd name="T2" fmla="*/ 39 w 39"/>
                  <a:gd name="T3" fmla="*/ 3 h 8"/>
                  <a:gd name="T4" fmla="*/ 39 w 39"/>
                  <a:gd name="T5" fmla="*/ 3 h 8"/>
                  <a:gd name="T6" fmla="*/ 36 w 39"/>
                  <a:gd name="T7" fmla="*/ 0 h 8"/>
                  <a:gd name="T8" fmla="*/ 36 w 39"/>
                  <a:gd name="T9" fmla="*/ 0 h 8"/>
                  <a:gd name="T10" fmla="*/ 3 w 39"/>
                  <a:gd name="T11" fmla="*/ 0 h 8"/>
                  <a:gd name="T12" fmla="*/ 0 w 39"/>
                  <a:gd name="T13" fmla="*/ 3 h 8"/>
                  <a:gd name="T14" fmla="*/ 0 w 39"/>
                  <a:gd name="T15" fmla="*/ 3 h 8"/>
                  <a:gd name="T16" fmla="*/ 3 w 39"/>
                  <a:gd name="T17" fmla="*/ 5 h 8"/>
                  <a:gd name="T18" fmla="*/ 6 w 39"/>
                  <a:gd name="T19" fmla="*/ 8 h 8"/>
                  <a:gd name="T20" fmla="*/ 39 w 39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8">
                    <a:moveTo>
                      <a:pt x="39" y="8"/>
                    </a:moveTo>
                    <a:lnTo>
                      <a:pt x="39" y="3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76"/>
            <p:cNvGrpSpPr>
              <a:grpSpLocks/>
            </p:cNvGrpSpPr>
            <p:nvPr/>
          </p:nvGrpSpPr>
          <p:grpSpPr bwMode="auto">
            <a:xfrm>
              <a:off x="2432" y="2704"/>
              <a:ext cx="676" cy="321"/>
              <a:chOff x="2432" y="2704"/>
              <a:chExt cx="676" cy="321"/>
            </a:xfrm>
          </p:grpSpPr>
          <p:sp>
            <p:nvSpPr>
              <p:cNvPr id="45" name="Freeform 63"/>
              <p:cNvSpPr>
                <a:spLocks/>
              </p:cNvSpPr>
              <p:nvPr/>
            </p:nvSpPr>
            <p:spPr bwMode="auto">
              <a:xfrm>
                <a:off x="2432" y="3000"/>
                <a:ext cx="36" cy="25"/>
              </a:xfrm>
              <a:custGeom>
                <a:avLst/>
                <a:gdLst>
                  <a:gd name="T0" fmla="*/ 3 w 36"/>
                  <a:gd name="T1" fmla="*/ 17 h 25"/>
                  <a:gd name="T2" fmla="*/ 0 w 36"/>
                  <a:gd name="T3" fmla="*/ 20 h 25"/>
                  <a:gd name="T4" fmla="*/ 0 w 36"/>
                  <a:gd name="T5" fmla="*/ 20 h 25"/>
                  <a:gd name="T6" fmla="*/ 3 w 36"/>
                  <a:gd name="T7" fmla="*/ 22 h 25"/>
                  <a:gd name="T8" fmla="*/ 6 w 36"/>
                  <a:gd name="T9" fmla="*/ 25 h 25"/>
                  <a:gd name="T10" fmla="*/ 34 w 36"/>
                  <a:gd name="T11" fmla="*/ 8 h 25"/>
                  <a:gd name="T12" fmla="*/ 36 w 36"/>
                  <a:gd name="T13" fmla="*/ 6 h 25"/>
                  <a:gd name="T14" fmla="*/ 36 w 36"/>
                  <a:gd name="T15" fmla="*/ 3 h 25"/>
                  <a:gd name="T16" fmla="*/ 34 w 36"/>
                  <a:gd name="T17" fmla="*/ 0 h 25"/>
                  <a:gd name="T18" fmla="*/ 31 w 36"/>
                  <a:gd name="T19" fmla="*/ 0 h 25"/>
                  <a:gd name="T20" fmla="*/ 3 w 36"/>
                  <a:gd name="T21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25">
                    <a:moveTo>
                      <a:pt x="3" y="17"/>
                    </a:moveTo>
                    <a:lnTo>
                      <a:pt x="0" y="20"/>
                    </a:lnTo>
                    <a:lnTo>
                      <a:pt x="0" y="20"/>
                    </a:lnTo>
                    <a:lnTo>
                      <a:pt x="3" y="22"/>
                    </a:lnTo>
                    <a:lnTo>
                      <a:pt x="6" y="25"/>
                    </a:lnTo>
                    <a:lnTo>
                      <a:pt x="34" y="8"/>
                    </a:lnTo>
                    <a:lnTo>
                      <a:pt x="36" y="6"/>
                    </a:lnTo>
                    <a:lnTo>
                      <a:pt x="36" y="3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64"/>
              <p:cNvSpPr>
                <a:spLocks/>
              </p:cNvSpPr>
              <p:nvPr/>
            </p:nvSpPr>
            <p:spPr bwMode="auto">
              <a:xfrm>
                <a:off x="2485" y="2978"/>
                <a:ext cx="36" cy="22"/>
              </a:xfrm>
              <a:custGeom>
                <a:avLst/>
                <a:gdLst>
                  <a:gd name="T0" fmla="*/ 3 w 36"/>
                  <a:gd name="T1" fmla="*/ 14 h 22"/>
                  <a:gd name="T2" fmla="*/ 0 w 36"/>
                  <a:gd name="T3" fmla="*/ 17 h 22"/>
                  <a:gd name="T4" fmla="*/ 0 w 36"/>
                  <a:gd name="T5" fmla="*/ 19 h 22"/>
                  <a:gd name="T6" fmla="*/ 3 w 36"/>
                  <a:gd name="T7" fmla="*/ 22 h 22"/>
                  <a:gd name="T8" fmla="*/ 6 w 36"/>
                  <a:gd name="T9" fmla="*/ 22 h 22"/>
                  <a:gd name="T10" fmla="*/ 34 w 36"/>
                  <a:gd name="T11" fmla="*/ 8 h 22"/>
                  <a:gd name="T12" fmla="*/ 36 w 36"/>
                  <a:gd name="T13" fmla="*/ 5 h 22"/>
                  <a:gd name="T14" fmla="*/ 36 w 36"/>
                  <a:gd name="T15" fmla="*/ 3 h 22"/>
                  <a:gd name="T16" fmla="*/ 34 w 36"/>
                  <a:gd name="T17" fmla="*/ 0 h 22"/>
                  <a:gd name="T18" fmla="*/ 31 w 36"/>
                  <a:gd name="T19" fmla="*/ 0 h 22"/>
                  <a:gd name="T20" fmla="*/ 3 w 36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22">
                    <a:moveTo>
                      <a:pt x="3" y="14"/>
                    </a:moveTo>
                    <a:lnTo>
                      <a:pt x="0" y="17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4" y="8"/>
                    </a:lnTo>
                    <a:lnTo>
                      <a:pt x="36" y="5"/>
                    </a:lnTo>
                    <a:lnTo>
                      <a:pt x="36" y="3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65"/>
              <p:cNvSpPr>
                <a:spLocks/>
              </p:cNvSpPr>
              <p:nvPr/>
            </p:nvSpPr>
            <p:spPr bwMode="auto">
              <a:xfrm>
                <a:off x="2538" y="2953"/>
                <a:ext cx="36" cy="22"/>
              </a:xfrm>
              <a:custGeom>
                <a:avLst/>
                <a:gdLst>
                  <a:gd name="T0" fmla="*/ 3 w 36"/>
                  <a:gd name="T1" fmla="*/ 14 h 22"/>
                  <a:gd name="T2" fmla="*/ 0 w 36"/>
                  <a:gd name="T3" fmla="*/ 16 h 22"/>
                  <a:gd name="T4" fmla="*/ 0 w 36"/>
                  <a:gd name="T5" fmla="*/ 19 h 22"/>
                  <a:gd name="T6" fmla="*/ 3 w 36"/>
                  <a:gd name="T7" fmla="*/ 22 h 22"/>
                  <a:gd name="T8" fmla="*/ 6 w 36"/>
                  <a:gd name="T9" fmla="*/ 22 h 22"/>
                  <a:gd name="T10" fmla="*/ 34 w 36"/>
                  <a:gd name="T11" fmla="*/ 8 h 22"/>
                  <a:gd name="T12" fmla="*/ 36 w 36"/>
                  <a:gd name="T13" fmla="*/ 5 h 22"/>
                  <a:gd name="T14" fmla="*/ 36 w 36"/>
                  <a:gd name="T15" fmla="*/ 2 h 22"/>
                  <a:gd name="T16" fmla="*/ 34 w 36"/>
                  <a:gd name="T17" fmla="*/ 0 h 22"/>
                  <a:gd name="T18" fmla="*/ 31 w 36"/>
                  <a:gd name="T19" fmla="*/ 0 h 22"/>
                  <a:gd name="T20" fmla="*/ 3 w 36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22">
                    <a:moveTo>
                      <a:pt x="3" y="14"/>
                    </a:moveTo>
                    <a:lnTo>
                      <a:pt x="0" y="16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4" y="8"/>
                    </a:lnTo>
                    <a:lnTo>
                      <a:pt x="36" y="5"/>
                    </a:lnTo>
                    <a:lnTo>
                      <a:pt x="36" y="2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66"/>
              <p:cNvSpPr>
                <a:spLocks/>
              </p:cNvSpPr>
              <p:nvPr/>
            </p:nvSpPr>
            <p:spPr bwMode="auto">
              <a:xfrm>
                <a:off x="2591" y="2928"/>
                <a:ext cx="36" cy="22"/>
              </a:xfrm>
              <a:custGeom>
                <a:avLst/>
                <a:gdLst>
                  <a:gd name="T0" fmla="*/ 3 w 36"/>
                  <a:gd name="T1" fmla="*/ 13 h 22"/>
                  <a:gd name="T2" fmla="*/ 0 w 36"/>
                  <a:gd name="T3" fmla="*/ 16 h 22"/>
                  <a:gd name="T4" fmla="*/ 0 w 36"/>
                  <a:gd name="T5" fmla="*/ 19 h 22"/>
                  <a:gd name="T6" fmla="*/ 3 w 36"/>
                  <a:gd name="T7" fmla="*/ 22 h 22"/>
                  <a:gd name="T8" fmla="*/ 6 w 36"/>
                  <a:gd name="T9" fmla="*/ 22 h 22"/>
                  <a:gd name="T10" fmla="*/ 34 w 36"/>
                  <a:gd name="T11" fmla="*/ 8 h 22"/>
                  <a:gd name="T12" fmla="*/ 36 w 36"/>
                  <a:gd name="T13" fmla="*/ 5 h 22"/>
                  <a:gd name="T14" fmla="*/ 36 w 36"/>
                  <a:gd name="T15" fmla="*/ 2 h 22"/>
                  <a:gd name="T16" fmla="*/ 34 w 36"/>
                  <a:gd name="T17" fmla="*/ 0 h 22"/>
                  <a:gd name="T18" fmla="*/ 31 w 36"/>
                  <a:gd name="T19" fmla="*/ 0 h 22"/>
                  <a:gd name="T20" fmla="*/ 3 w 36"/>
                  <a:gd name="T21" fmla="*/ 1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22">
                    <a:moveTo>
                      <a:pt x="3" y="13"/>
                    </a:moveTo>
                    <a:lnTo>
                      <a:pt x="0" y="16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4" y="8"/>
                    </a:lnTo>
                    <a:lnTo>
                      <a:pt x="36" y="5"/>
                    </a:lnTo>
                    <a:lnTo>
                      <a:pt x="36" y="2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67"/>
              <p:cNvSpPr>
                <a:spLocks/>
              </p:cNvSpPr>
              <p:nvPr/>
            </p:nvSpPr>
            <p:spPr bwMode="auto">
              <a:xfrm>
                <a:off x="2644" y="2902"/>
                <a:ext cx="39" cy="23"/>
              </a:xfrm>
              <a:custGeom>
                <a:avLst/>
                <a:gdLst>
                  <a:gd name="T0" fmla="*/ 3 w 39"/>
                  <a:gd name="T1" fmla="*/ 14 h 23"/>
                  <a:gd name="T2" fmla="*/ 0 w 39"/>
                  <a:gd name="T3" fmla="*/ 17 h 23"/>
                  <a:gd name="T4" fmla="*/ 0 w 39"/>
                  <a:gd name="T5" fmla="*/ 20 h 23"/>
                  <a:gd name="T6" fmla="*/ 3 w 39"/>
                  <a:gd name="T7" fmla="*/ 23 h 23"/>
                  <a:gd name="T8" fmla="*/ 6 w 39"/>
                  <a:gd name="T9" fmla="*/ 23 h 23"/>
                  <a:gd name="T10" fmla="*/ 37 w 39"/>
                  <a:gd name="T11" fmla="*/ 9 h 23"/>
                  <a:gd name="T12" fmla="*/ 39 w 39"/>
                  <a:gd name="T13" fmla="*/ 6 h 23"/>
                  <a:gd name="T14" fmla="*/ 39 w 39"/>
                  <a:gd name="T15" fmla="*/ 3 h 23"/>
                  <a:gd name="T16" fmla="*/ 37 w 39"/>
                  <a:gd name="T17" fmla="*/ 0 h 23"/>
                  <a:gd name="T18" fmla="*/ 34 w 39"/>
                  <a:gd name="T19" fmla="*/ 0 h 23"/>
                  <a:gd name="T20" fmla="*/ 3 w 39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3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37" y="9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68"/>
              <p:cNvSpPr>
                <a:spLocks/>
              </p:cNvSpPr>
              <p:nvPr/>
            </p:nvSpPr>
            <p:spPr bwMode="auto">
              <a:xfrm>
                <a:off x="2697" y="2877"/>
                <a:ext cx="39" cy="23"/>
              </a:xfrm>
              <a:custGeom>
                <a:avLst/>
                <a:gdLst>
                  <a:gd name="T0" fmla="*/ 3 w 39"/>
                  <a:gd name="T1" fmla="*/ 14 h 23"/>
                  <a:gd name="T2" fmla="*/ 0 w 39"/>
                  <a:gd name="T3" fmla="*/ 17 h 23"/>
                  <a:gd name="T4" fmla="*/ 0 w 39"/>
                  <a:gd name="T5" fmla="*/ 20 h 23"/>
                  <a:gd name="T6" fmla="*/ 3 w 39"/>
                  <a:gd name="T7" fmla="*/ 23 h 23"/>
                  <a:gd name="T8" fmla="*/ 6 w 39"/>
                  <a:gd name="T9" fmla="*/ 23 h 23"/>
                  <a:gd name="T10" fmla="*/ 37 w 39"/>
                  <a:gd name="T11" fmla="*/ 9 h 23"/>
                  <a:gd name="T12" fmla="*/ 39 w 39"/>
                  <a:gd name="T13" fmla="*/ 6 h 23"/>
                  <a:gd name="T14" fmla="*/ 39 w 39"/>
                  <a:gd name="T15" fmla="*/ 3 h 23"/>
                  <a:gd name="T16" fmla="*/ 37 w 39"/>
                  <a:gd name="T17" fmla="*/ 0 h 23"/>
                  <a:gd name="T18" fmla="*/ 34 w 39"/>
                  <a:gd name="T19" fmla="*/ 0 h 23"/>
                  <a:gd name="T20" fmla="*/ 3 w 39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3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37" y="9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69"/>
              <p:cNvSpPr>
                <a:spLocks/>
              </p:cNvSpPr>
              <p:nvPr/>
            </p:nvSpPr>
            <p:spPr bwMode="auto">
              <a:xfrm>
                <a:off x="2750" y="2852"/>
                <a:ext cx="39" cy="22"/>
              </a:xfrm>
              <a:custGeom>
                <a:avLst/>
                <a:gdLst>
                  <a:gd name="T0" fmla="*/ 3 w 39"/>
                  <a:gd name="T1" fmla="*/ 14 h 22"/>
                  <a:gd name="T2" fmla="*/ 0 w 39"/>
                  <a:gd name="T3" fmla="*/ 17 h 22"/>
                  <a:gd name="T4" fmla="*/ 0 w 39"/>
                  <a:gd name="T5" fmla="*/ 20 h 22"/>
                  <a:gd name="T6" fmla="*/ 3 w 39"/>
                  <a:gd name="T7" fmla="*/ 22 h 22"/>
                  <a:gd name="T8" fmla="*/ 6 w 39"/>
                  <a:gd name="T9" fmla="*/ 22 h 22"/>
                  <a:gd name="T10" fmla="*/ 37 w 39"/>
                  <a:gd name="T11" fmla="*/ 9 h 22"/>
                  <a:gd name="T12" fmla="*/ 39 w 39"/>
                  <a:gd name="T13" fmla="*/ 6 h 22"/>
                  <a:gd name="T14" fmla="*/ 39 w 39"/>
                  <a:gd name="T15" fmla="*/ 3 h 22"/>
                  <a:gd name="T16" fmla="*/ 37 w 39"/>
                  <a:gd name="T17" fmla="*/ 0 h 22"/>
                  <a:gd name="T18" fmla="*/ 34 w 39"/>
                  <a:gd name="T19" fmla="*/ 0 h 22"/>
                  <a:gd name="T20" fmla="*/ 3 w 39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2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7" y="9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70"/>
              <p:cNvSpPr>
                <a:spLocks/>
              </p:cNvSpPr>
              <p:nvPr/>
            </p:nvSpPr>
            <p:spPr bwMode="auto">
              <a:xfrm>
                <a:off x="2803" y="2827"/>
                <a:ext cx="39" cy="22"/>
              </a:xfrm>
              <a:custGeom>
                <a:avLst/>
                <a:gdLst>
                  <a:gd name="T0" fmla="*/ 3 w 39"/>
                  <a:gd name="T1" fmla="*/ 14 h 22"/>
                  <a:gd name="T2" fmla="*/ 0 w 39"/>
                  <a:gd name="T3" fmla="*/ 17 h 22"/>
                  <a:gd name="T4" fmla="*/ 0 w 39"/>
                  <a:gd name="T5" fmla="*/ 20 h 22"/>
                  <a:gd name="T6" fmla="*/ 3 w 39"/>
                  <a:gd name="T7" fmla="*/ 22 h 22"/>
                  <a:gd name="T8" fmla="*/ 6 w 39"/>
                  <a:gd name="T9" fmla="*/ 22 h 22"/>
                  <a:gd name="T10" fmla="*/ 37 w 39"/>
                  <a:gd name="T11" fmla="*/ 8 h 22"/>
                  <a:gd name="T12" fmla="*/ 39 w 39"/>
                  <a:gd name="T13" fmla="*/ 6 h 22"/>
                  <a:gd name="T14" fmla="*/ 39 w 39"/>
                  <a:gd name="T15" fmla="*/ 3 h 22"/>
                  <a:gd name="T16" fmla="*/ 37 w 39"/>
                  <a:gd name="T17" fmla="*/ 0 h 22"/>
                  <a:gd name="T18" fmla="*/ 34 w 39"/>
                  <a:gd name="T19" fmla="*/ 0 h 22"/>
                  <a:gd name="T20" fmla="*/ 3 w 39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2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7" y="8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71"/>
              <p:cNvSpPr>
                <a:spLocks/>
              </p:cNvSpPr>
              <p:nvPr/>
            </p:nvSpPr>
            <p:spPr bwMode="auto">
              <a:xfrm>
                <a:off x="2856" y="2805"/>
                <a:ext cx="39" cy="22"/>
              </a:xfrm>
              <a:custGeom>
                <a:avLst/>
                <a:gdLst>
                  <a:gd name="T0" fmla="*/ 3 w 39"/>
                  <a:gd name="T1" fmla="*/ 14 h 22"/>
                  <a:gd name="T2" fmla="*/ 0 w 39"/>
                  <a:gd name="T3" fmla="*/ 16 h 22"/>
                  <a:gd name="T4" fmla="*/ 0 w 39"/>
                  <a:gd name="T5" fmla="*/ 19 h 22"/>
                  <a:gd name="T6" fmla="*/ 3 w 39"/>
                  <a:gd name="T7" fmla="*/ 22 h 22"/>
                  <a:gd name="T8" fmla="*/ 6 w 39"/>
                  <a:gd name="T9" fmla="*/ 22 h 22"/>
                  <a:gd name="T10" fmla="*/ 37 w 39"/>
                  <a:gd name="T11" fmla="*/ 8 h 22"/>
                  <a:gd name="T12" fmla="*/ 39 w 39"/>
                  <a:gd name="T13" fmla="*/ 5 h 22"/>
                  <a:gd name="T14" fmla="*/ 39 w 39"/>
                  <a:gd name="T15" fmla="*/ 3 h 22"/>
                  <a:gd name="T16" fmla="*/ 37 w 39"/>
                  <a:gd name="T17" fmla="*/ 0 h 22"/>
                  <a:gd name="T18" fmla="*/ 34 w 39"/>
                  <a:gd name="T19" fmla="*/ 0 h 22"/>
                  <a:gd name="T20" fmla="*/ 3 w 39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2">
                    <a:moveTo>
                      <a:pt x="3" y="14"/>
                    </a:moveTo>
                    <a:lnTo>
                      <a:pt x="0" y="16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7" y="8"/>
                    </a:lnTo>
                    <a:lnTo>
                      <a:pt x="39" y="5"/>
                    </a:lnTo>
                    <a:lnTo>
                      <a:pt x="39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72"/>
              <p:cNvSpPr>
                <a:spLocks/>
              </p:cNvSpPr>
              <p:nvPr/>
            </p:nvSpPr>
            <p:spPr bwMode="auto">
              <a:xfrm>
                <a:off x="2909" y="2780"/>
                <a:ext cx="39" cy="22"/>
              </a:xfrm>
              <a:custGeom>
                <a:avLst/>
                <a:gdLst>
                  <a:gd name="T0" fmla="*/ 3 w 39"/>
                  <a:gd name="T1" fmla="*/ 14 h 22"/>
                  <a:gd name="T2" fmla="*/ 0 w 39"/>
                  <a:gd name="T3" fmla="*/ 16 h 22"/>
                  <a:gd name="T4" fmla="*/ 0 w 39"/>
                  <a:gd name="T5" fmla="*/ 19 h 22"/>
                  <a:gd name="T6" fmla="*/ 3 w 39"/>
                  <a:gd name="T7" fmla="*/ 22 h 22"/>
                  <a:gd name="T8" fmla="*/ 6 w 39"/>
                  <a:gd name="T9" fmla="*/ 22 h 22"/>
                  <a:gd name="T10" fmla="*/ 37 w 39"/>
                  <a:gd name="T11" fmla="*/ 8 h 22"/>
                  <a:gd name="T12" fmla="*/ 39 w 39"/>
                  <a:gd name="T13" fmla="*/ 5 h 22"/>
                  <a:gd name="T14" fmla="*/ 39 w 39"/>
                  <a:gd name="T15" fmla="*/ 2 h 22"/>
                  <a:gd name="T16" fmla="*/ 37 w 39"/>
                  <a:gd name="T17" fmla="*/ 0 h 22"/>
                  <a:gd name="T18" fmla="*/ 34 w 39"/>
                  <a:gd name="T19" fmla="*/ 0 h 22"/>
                  <a:gd name="T20" fmla="*/ 3 w 39"/>
                  <a:gd name="T21" fmla="*/ 1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2">
                    <a:moveTo>
                      <a:pt x="3" y="14"/>
                    </a:moveTo>
                    <a:lnTo>
                      <a:pt x="0" y="16"/>
                    </a:lnTo>
                    <a:lnTo>
                      <a:pt x="0" y="19"/>
                    </a:lnTo>
                    <a:lnTo>
                      <a:pt x="3" y="22"/>
                    </a:lnTo>
                    <a:lnTo>
                      <a:pt x="6" y="22"/>
                    </a:lnTo>
                    <a:lnTo>
                      <a:pt x="37" y="8"/>
                    </a:lnTo>
                    <a:lnTo>
                      <a:pt x="39" y="5"/>
                    </a:lnTo>
                    <a:lnTo>
                      <a:pt x="39" y="2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73"/>
              <p:cNvSpPr>
                <a:spLocks/>
              </p:cNvSpPr>
              <p:nvPr/>
            </p:nvSpPr>
            <p:spPr bwMode="auto">
              <a:xfrm>
                <a:off x="2962" y="2754"/>
                <a:ext cx="40" cy="23"/>
              </a:xfrm>
              <a:custGeom>
                <a:avLst/>
                <a:gdLst>
                  <a:gd name="T0" fmla="*/ 3 w 40"/>
                  <a:gd name="T1" fmla="*/ 14 h 23"/>
                  <a:gd name="T2" fmla="*/ 0 w 40"/>
                  <a:gd name="T3" fmla="*/ 17 h 23"/>
                  <a:gd name="T4" fmla="*/ 0 w 40"/>
                  <a:gd name="T5" fmla="*/ 20 h 23"/>
                  <a:gd name="T6" fmla="*/ 3 w 40"/>
                  <a:gd name="T7" fmla="*/ 23 h 23"/>
                  <a:gd name="T8" fmla="*/ 6 w 40"/>
                  <a:gd name="T9" fmla="*/ 23 h 23"/>
                  <a:gd name="T10" fmla="*/ 37 w 40"/>
                  <a:gd name="T11" fmla="*/ 9 h 23"/>
                  <a:gd name="T12" fmla="*/ 40 w 40"/>
                  <a:gd name="T13" fmla="*/ 6 h 23"/>
                  <a:gd name="T14" fmla="*/ 40 w 40"/>
                  <a:gd name="T15" fmla="*/ 3 h 23"/>
                  <a:gd name="T16" fmla="*/ 37 w 40"/>
                  <a:gd name="T17" fmla="*/ 0 h 23"/>
                  <a:gd name="T18" fmla="*/ 34 w 40"/>
                  <a:gd name="T19" fmla="*/ 0 h 23"/>
                  <a:gd name="T20" fmla="*/ 3 w 40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3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37" y="9"/>
                    </a:lnTo>
                    <a:lnTo>
                      <a:pt x="40" y="6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74"/>
              <p:cNvSpPr>
                <a:spLocks/>
              </p:cNvSpPr>
              <p:nvPr/>
            </p:nvSpPr>
            <p:spPr bwMode="auto">
              <a:xfrm>
                <a:off x="3015" y="2729"/>
                <a:ext cx="40" cy="23"/>
              </a:xfrm>
              <a:custGeom>
                <a:avLst/>
                <a:gdLst>
                  <a:gd name="T0" fmla="*/ 3 w 40"/>
                  <a:gd name="T1" fmla="*/ 14 h 23"/>
                  <a:gd name="T2" fmla="*/ 0 w 40"/>
                  <a:gd name="T3" fmla="*/ 17 h 23"/>
                  <a:gd name="T4" fmla="*/ 0 w 40"/>
                  <a:gd name="T5" fmla="*/ 20 h 23"/>
                  <a:gd name="T6" fmla="*/ 3 w 40"/>
                  <a:gd name="T7" fmla="*/ 23 h 23"/>
                  <a:gd name="T8" fmla="*/ 6 w 40"/>
                  <a:gd name="T9" fmla="*/ 23 h 23"/>
                  <a:gd name="T10" fmla="*/ 37 w 40"/>
                  <a:gd name="T11" fmla="*/ 9 h 23"/>
                  <a:gd name="T12" fmla="*/ 40 w 40"/>
                  <a:gd name="T13" fmla="*/ 6 h 23"/>
                  <a:gd name="T14" fmla="*/ 40 w 40"/>
                  <a:gd name="T15" fmla="*/ 3 h 23"/>
                  <a:gd name="T16" fmla="*/ 37 w 40"/>
                  <a:gd name="T17" fmla="*/ 0 h 23"/>
                  <a:gd name="T18" fmla="*/ 34 w 40"/>
                  <a:gd name="T19" fmla="*/ 0 h 23"/>
                  <a:gd name="T20" fmla="*/ 3 w 40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3">
                    <a:moveTo>
                      <a:pt x="3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37" y="9"/>
                    </a:lnTo>
                    <a:lnTo>
                      <a:pt x="40" y="6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75"/>
              <p:cNvSpPr>
                <a:spLocks/>
              </p:cNvSpPr>
              <p:nvPr/>
            </p:nvSpPr>
            <p:spPr bwMode="auto">
              <a:xfrm>
                <a:off x="3069" y="2704"/>
                <a:ext cx="39" cy="23"/>
              </a:xfrm>
              <a:custGeom>
                <a:avLst/>
                <a:gdLst>
                  <a:gd name="T0" fmla="*/ 2 w 39"/>
                  <a:gd name="T1" fmla="*/ 14 h 23"/>
                  <a:gd name="T2" fmla="*/ 0 w 39"/>
                  <a:gd name="T3" fmla="*/ 17 h 23"/>
                  <a:gd name="T4" fmla="*/ 0 w 39"/>
                  <a:gd name="T5" fmla="*/ 20 h 23"/>
                  <a:gd name="T6" fmla="*/ 2 w 39"/>
                  <a:gd name="T7" fmla="*/ 23 h 23"/>
                  <a:gd name="T8" fmla="*/ 5 w 39"/>
                  <a:gd name="T9" fmla="*/ 23 h 23"/>
                  <a:gd name="T10" fmla="*/ 36 w 39"/>
                  <a:gd name="T11" fmla="*/ 9 h 23"/>
                  <a:gd name="T12" fmla="*/ 39 w 39"/>
                  <a:gd name="T13" fmla="*/ 6 h 23"/>
                  <a:gd name="T14" fmla="*/ 39 w 39"/>
                  <a:gd name="T15" fmla="*/ 3 h 23"/>
                  <a:gd name="T16" fmla="*/ 36 w 39"/>
                  <a:gd name="T17" fmla="*/ 0 h 23"/>
                  <a:gd name="T18" fmla="*/ 33 w 39"/>
                  <a:gd name="T19" fmla="*/ 0 h 23"/>
                  <a:gd name="T20" fmla="*/ 2 w 39"/>
                  <a:gd name="T2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" h="23">
                    <a:moveTo>
                      <a:pt x="2" y="14"/>
                    </a:moveTo>
                    <a:lnTo>
                      <a:pt x="0" y="17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5" y="23"/>
                    </a:lnTo>
                    <a:lnTo>
                      <a:pt x="36" y="9"/>
                    </a:lnTo>
                    <a:lnTo>
                      <a:pt x="39" y="6"/>
                    </a:lnTo>
                    <a:lnTo>
                      <a:pt x="39" y="3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2" name="Line 77"/>
            <p:cNvSpPr>
              <a:spLocks noChangeShapeType="1"/>
            </p:cNvSpPr>
            <p:nvPr/>
          </p:nvSpPr>
          <p:spPr bwMode="auto">
            <a:xfrm>
              <a:off x="3549" y="2634"/>
              <a:ext cx="0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3" name="Group 80"/>
            <p:cNvGrpSpPr>
              <a:grpSpLocks/>
            </p:cNvGrpSpPr>
            <p:nvPr/>
          </p:nvGrpSpPr>
          <p:grpSpPr bwMode="auto">
            <a:xfrm>
              <a:off x="3331" y="3022"/>
              <a:ext cx="326" cy="185"/>
              <a:chOff x="3331" y="3022"/>
              <a:chExt cx="326" cy="185"/>
            </a:xfrm>
          </p:grpSpPr>
          <p:sp>
            <p:nvSpPr>
              <p:cNvPr id="43" name="Line 78"/>
              <p:cNvSpPr>
                <a:spLocks noChangeShapeType="1"/>
              </p:cNvSpPr>
              <p:nvPr/>
            </p:nvSpPr>
            <p:spPr bwMode="auto">
              <a:xfrm flipH="1" flipV="1">
                <a:off x="3376" y="3045"/>
                <a:ext cx="281" cy="16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79"/>
              <p:cNvSpPr>
                <a:spLocks/>
              </p:cNvSpPr>
              <p:nvPr/>
            </p:nvSpPr>
            <p:spPr bwMode="auto">
              <a:xfrm>
                <a:off x="3331" y="3022"/>
                <a:ext cx="92" cy="70"/>
              </a:xfrm>
              <a:custGeom>
                <a:avLst/>
                <a:gdLst>
                  <a:gd name="T0" fmla="*/ 92 w 92"/>
                  <a:gd name="T1" fmla="*/ 20 h 70"/>
                  <a:gd name="T2" fmla="*/ 0 w 92"/>
                  <a:gd name="T3" fmla="*/ 0 h 70"/>
                  <a:gd name="T4" fmla="*/ 64 w 92"/>
                  <a:gd name="T5" fmla="*/ 70 h 70"/>
                  <a:gd name="T6" fmla="*/ 53 w 92"/>
                  <a:gd name="T7" fmla="*/ 31 h 70"/>
                  <a:gd name="T8" fmla="*/ 92 w 92"/>
                  <a:gd name="T9" fmla="*/ 2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" h="70">
                    <a:moveTo>
                      <a:pt x="92" y="20"/>
                    </a:moveTo>
                    <a:lnTo>
                      <a:pt x="0" y="0"/>
                    </a:lnTo>
                    <a:lnTo>
                      <a:pt x="64" y="70"/>
                    </a:lnTo>
                    <a:lnTo>
                      <a:pt x="53" y="31"/>
                    </a:lnTo>
                    <a:lnTo>
                      <a:pt x="92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" name="Rectangle 81"/>
            <p:cNvSpPr>
              <a:spLocks noChangeArrowheads="1"/>
            </p:cNvSpPr>
            <p:nvPr/>
          </p:nvSpPr>
          <p:spPr bwMode="auto">
            <a:xfrm>
              <a:off x="3694" y="3098"/>
              <a:ext cx="44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7" name="Group 86"/>
            <p:cNvGrpSpPr>
              <a:grpSpLocks/>
            </p:cNvGrpSpPr>
            <p:nvPr/>
          </p:nvGrpSpPr>
          <p:grpSpPr bwMode="auto">
            <a:xfrm>
              <a:off x="3839" y="2224"/>
              <a:ext cx="209" cy="151"/>
              <a:chOff x="3839" y="2224"/>
              <a:chExt cx="209" cy="151"/>
            </a:xfrm>
          </p:grpSpPr>
          <p:sp>
            <p:nvSpPr>
              <p:cNvPr id="41" name="Line 84"/>
              <p:cNvSpPr>
                <a:spLocks noChangeShapeType="1"/>
              </p:cNvSpPr>
              <p:nvPr/>
            </p:nvSpPr>
            <p:spPr bwMode="auto">
              <a:xfrm flipH="1">
                <a:off x="3884" y="2224"/>
                <a:ext cx="164" cy="1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5"/>
              <p:cNvSpPr>
                <a:spLocks/>
              </p:cNvSpPr>
              <p:nvPr/>
            </p:nvSpPr>
            <p:spPr bwMode="auto">
              <a:xfrm>
                <a:off x="3839" y="2300"/>
                <a:ext cx="92" cy="75"/>
              </a:xfrm>
              <a:custGeom>
                <a:avLst/>
                <a:gdLst>
                  <a:gd name="T0" fmla="*/ 59 w 92"/>
                  <a:gd name="T1" fmla="*/ 0 h 75"/>
                  <a:gd name="T2" fmla="*/ 0 w 92"/>
                  <a:gd name="T3" fmla="*/ 75 h 75"/>
                  <a:gd name="T4" fmla="*/ 92 w 92"/>
                  <a:gd name="T5" fmla="*/ 47 h 75"/>
                  <a:gd name="T6" fmla="*/ 53 w 92"/>
                  <a:gd name="T7" fmla="*/ 39 h 75"/>
                  <a:gd name="T8" fmla="*/ 59 w 92"/>
                  <a:gd name="T9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" h="75">
                    <a:moveTo>
                      <a:pt x="59" y="0"/>
                    </a:moveTo>
                    <a:lnTo>
                      <a:pt x="0" y="75"/>
                    </a:lnTo>
                    <a:lnTo>
                      <a:pt x="92" y="47"/>
                    </a:lnTo>
                    <a:lnTo>
                      <a:pt x="53" y="39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4076" y="2126"/>
              <a:ext cx="55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88"/>
            <p:cNvSpPr>
              <a:spLocks noChangeArrowheads="1"/>
            </p:cNvSpPr>
            <p:nvPr/>
          </p:nvSpPr>
          <p:spPr bwMode="auto">
            <a:xfrm>
              <a:off x="4104" y="2143"/>
              <a:ext cx="53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V </a:t>
              </a:r>
              <a:r>
                <a:rPr kumimoji="0" lang="en-US" altLang="en-US" sz="15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= 100 V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98" name="Rectangle 88"/>
          <p:cNvSpPr>
            <a:spLocks noChangeArrowheads="1"/>
          </p:cNvSpPr>
          <p:nvPr/>
        </p:nvSpPr>
        <p:spPr bwMode="auto">
          <a:xfrm>
            <a:off x="5834063" y="4992688"/>
            <a:ext cx="63478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V </a:t>
            </a:r>
            <a:r>
              <a:rPr kumimoji="0" lang="en-US" altLang="en-US" sz="15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= 0 V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87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/>
      <p:bldP spid="15" grpId="0" build="p" autoUpdateAnimBg="0"/>
      <p:bldP spid="18" grpId="0" build="p" autoUpdateAnimBg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2082</TotalTime>
  <Words>277</Words>
  <Application>Microsoft Office PowerPoint</Application>
  <PresentationFormat>Custom</PresentationFormat>
  <Paragraphs>78</Paragraphs>
  <Slides>11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yleispohja</vt:lpstr>
      <vt:lpstr>MathType 6.0 Equation</vt:lpstr>
      <vt:lpstr>SATE2180 Kenttäteorian perusteet Laplacen yhtälö Sähkötekniikka/MV </vt:lpstr>
      <vt:lpstr>Johdanto</vt:lpstr>
      <vt:lpstr>Poisonin yhtälö -&gt;  Laplacen yhtälö</vt:lpstr>
      <vt:lpstr>Laplacen yhtälö karteesisessa koordinaatistossa</vt:lpstr>
      <vt:lpstr>Laplacen yhtälö sylinterikoordinaatistossa</vt:lpstr>
      <vt:lpstr>Laplacen yhtälö pallokoordinaatistossa</vt:lpstr>
      <vt:lpstr>’Ainutlaatuisuus’</vt:lpstr>
      <vt:lpstr>Keskiarvo- ja maksimi- teoreemat</vt:lpstr>
      <vt:lpstr>Yksi muuttuja karteesisessa koordinaatistossa</vt:lpstr>
      <vt:lpstr>Yksi muuttuja karteesisessa koordinaatistossa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305</cp:revision>
  <cp:lastPrinted>2018-08-22T09:38:22Z</cp:lastPrinted>
  <dcterms:created xsi:type="dcterms:W3CDTF">2018-08-21T07:35:50Z</dcterms:created>
  <dcterms:modified xsi:type="dcterms:W3CDTF">2018-10-05T08:44:43Z</dcterms:modified>
</cp:coreProperties>
</file>