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13" r:id="rId2"/>
    <p:sldId id="261" r:id="rId3"/>
    <p:sldId id="415" r:id="rId4"/>
    <p:sldId id="412" r:id="rId5"/>
    <p:sldId id="416" r:id="rId6"/>
    <p:sldId id="413" r:id="rId7"/>
    <p:sldId id="418" r:id="rId8"/>
    <p:sldId id="419" r:id="rId9"/>
    <p:sldId id="420" r:id="rId10"/>
    <p:sldId id="421" r:id="rId11"/>
    <p:sldId id="422" r:id="rId12"/>
    <p:sldId id="302" r:id="rId13"/>
  </p:sldIdLst>
  <p:sldSz cx="7939088" cy="5483225"/>
  <p:notesSz cx="6669088" cy="9872663"/>
  <p:defaultTextStyle>
    <a:defPPr>
      <a:defRPr lang="en-US"/>
    </a:defPPr>
    <a:lvl1pPr marL="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2989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5978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38966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1955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64944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77933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90921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0391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6E29"/>
    <a:srgbClr val="FAA519"/>
    <a:srgbClr val="0000FF"/>
    <a:srgbClr val="F9C112"/>
    <a:srgbClr val="7A7C7F"/>
    <a:srgbClr val="595959"/>
    <a:srgbClr val="FFD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51" autoAdjust="0"/>
  </p:normalViewPr>
  <p:slideViewPr>
    <p:cSldViewPr>
      <p:cViewPr varScale="1">
        <p:scale>
          <a:sx n="141" d="100"/>
          <a:sy n="141" d="100"/>
        </p:scale>
        <p:origin x="-156" y="-102"/>
      </p:cViewPr>
      <p:guideLst>
        <p:guide orient="horz" pos="1727"/>
        <p:guide pos="25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01" d="100"/>
          <a:sy n="101" d="100"/>
        </p:scale>
        <p:origin x="-3576" y="-90"/>
      </p:cViewPr>
      <p:guideLst>
        <p:guide orient="horz" pos="3110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FF68E-8742-437C-A93A-788FD588D124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3A837-0B4A-4E88-AB34-E750EED85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58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336A6-E37D-445A-ADA5-60070BD0B738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739775"/>
            <a:ext cx="536098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BB183C-B623-4577-84E5-259D4799A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97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61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432" y="1703355"/>
            <a:ext cx="6748225" cy="11753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0863" y="3107161"/>
            <a:ext cx="5557362" cy="14012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2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38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1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64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7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90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0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Ampèren laki ja magneettikenttä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87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Ampèren laki ja magneettikenttä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41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55839" y="219585"/>
            <a:ext cx="1786295" cy="46785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955" y="219585"/>
            <a:ext cx="5226566" cy="46785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Ampèren laki ja magneettikenttä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552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Ampèren laki ja magneettikenttä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605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133" y="3523481"/>
            <a:ext cx="6748225" cy="1089029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133" y="2324025"/>
            <a:ext cx="6748225" cy="1199455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29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59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3896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195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6494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7793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9092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0391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Ampèren laki ja magneettikenttä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56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954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5703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Ampèren laki ja magneettikenttä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53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27380"/>
            <a:ext cx="3507809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955" y="1738893"/>
            <a:ext cx="3507809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32949" y="1227380"/>
            <a:ext cx="3509187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32949" y="1738893"/>
            <a:ext cx="3509187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Ampèren laki ja magneettikenttä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94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Ampèren laki ja magneettikenttä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6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Ampèren laki ja magneettikenttä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24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957" y="218313"/>
            <a:ext cx="2611905" cy="92910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3963" y="218315"/>
            <a:ext cx="4438171" cy="467978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957" y="1147418"/>
            <a:ext cx="2611905" cy="375067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Ampèren laki ja magneettikenttä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1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117" y="3838258"/>
            <a:ext cx="4763453" cy="45312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6117" y="489936"/>
            <a:ext cx="4763453" cy="3289935"/>
          </a:xfrm>
        </p:spPr>
        <p:txBody>
          <a:bodyPr/>
          <a:lstStyle>
            <a:lvl1pPr marL="0" indent="0">
              <a:buNone/>
              <a:defRPr sz="2900"/>
            </a:lvl1pPr>
            <a:lvl2pPr marL="412989" indent="0">
              <a:buNone/>
              <a:defRPr sz="2500"/>
            </a:lvl2pPr>
            <a:lvl3pPr marL="825978" indent="0">
              <a:buNone/>
              <a:defRPr sz="2200"/>
            </a:lvl3pPr>
            <a:lvl4pPr marL="1238966" indent="0">
              <a:buNone/>
              <a:defRPr sz="1800"/>
            </a:lvl4pPr>
            <a:lvl5pPr marL="1651955" indent="0">
              <a:buNone/>
              <a:defRPr sz="1800"/>
            </a:lvl5pPr>
            <a:lvl6pPr marL="2064944" indent="0">
              <a:buNone/>
              <a:defRPr sz="1800"/>
            </a:lvl6pPr>
            <a:lvl7pPr marL="2477933" indent="0">
              <a:buNone/>
              <a:defRPr sz="1800"/>
            </a:lvl7pPr>
            <a:lvl8pPr marL="2890921" indent="0">
              <a:buNone/>
              <a:defRPr sz="1800"/>
            </a:lvl8pPr>
            <a:lvl9pPr marL="3303910" indent="0">
              <a:buNone/>
              <a:defRPr sz="18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6117" y="4291386"/>
            <a:ext cx="4763453" cy="64351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Ampèren laki ja magneettikenttä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19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6955" y="219584"/>
            <a:ext cx="7145179" cy="913871"/>
          </a:xfrm>
          <a:prstGeom prst="rect">
            <a:avLst/>
          </a:prstGeom>
        </p:spPr>
        <p:txBody>
          <a:bodyPr vert="horz" lIns="82598" tIns="41299" rIns="82598" bIns="4129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79420"/>
            <a:ext cx="7145179" cy="3618675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9144" y="5117876"/>
            <a:ext cx="980302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5.10.2018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7256" y="5117876"/>
            <a:ext cx="3960440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Vaasan yliopisto | Sähkötekniikka | SATE2180 Ampèren laki ja magneettikenttä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97736" y="5117876"/>
            <a:ext cx="1852454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2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825978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9742" indent="-309742" algn="l" defTabSz="8259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71107" indent="-258118" algn="l" defTabSz="825978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032472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45461" indent="-206494" algn="l" defTabSz="825978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58449" indent="-206494" algn="l" defTabSz="825978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71438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4427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97416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10404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989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5978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8966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1955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4944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7933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90921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0391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5.wmf"/><Relationship Id="rId5" Type="http://schemas.microsoft.com/office/2007/relationships/hdphoto" Target="../media/hdphoto1.wdp"/><Relationship Id="rId10" Type="http://schemas.openxmlformats.org/officeDocument/2006/relationships/oleObject" Target="../embeddings/oleObject13.bin"/><Relationship Id="rId4" Type="http://schemas.openxmlformats.org/officeDocument/2006/relationships/image" Target="../media/image2.png"/><Relationship Id="rId9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microsoft.com/office/2007/relationships/hdphoto" Target="../media/hdphoto1.wdp"/><Relationship Id="rId10" Type="http://schemas.openxmlformats.org/officeDocument/2006/relationships/image" Target="../media/image18.emf"/><Relationship Id="rId4" Type="http://schemas.openxmlformats.org/officeDocument/2006/relationships/image" Target="../media/image2.png"/><Relationship Id="rId9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7820" y="5349768"/>
            <a:ext cx="7953139" cy="144016"/>
          </a:xfrm>
          <a:prstGeom prst="rect">
            <a:avLst/>
          </a:prstGeom>
          <a:solidFill>
            <a:srgbClr val="F9C1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8198" y="509364"/>
            <a:ext cx="7953138" cy="768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 descr="C:\Users\JTAPAN\Desktop\MUUT PROJEKTIT\UVA PREZI &amp; PP\LOGO_Ensisijainen FIN-ENG\Solid_White\Ensisijainen logo_fi-eng_solid_whi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37" y="509364"/>
            <a:ext cx="3016003" cy="768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9"/>
          <p:cNvSpPr>
            <a:spLocks noGrp="1" noChangeArrowheads="1"/>
          </p:cNvSpPr>
          <p:nvPr>
            <p:ph type="ctrTitle"/>
          </p:nvPr>
        </p:nvSpPr>
        <p:spPr>
          <a:xfrm>
            <a:off x="441145" y="1661492"/>
            <a:ext cx="7056785" cy="3429000"/>
          </a:xfrm>
        </p:spPr>
        <p:txBody>
          <a:bodyPr/>
          <a:lstStyle/>
          <a:p>
            <a:r>
              <a:rPr lang="fi-FI" sz="2400" dirty="0" smtClean="0"/>
              <a:t>SATE2180</a:t>
            </a:r>
            <a:r>
              <a:rPr lang="fi-FI" dirty="0"/>
              <a:t/>
            </a:r>
            <a:br>
              <a:rPr lang="fi-FI" dirty="0"/>
            </a:br>
            <a:r>
              <a:rPr lang="fi-FI" sz="3200" dirty="0" smtClean="0"/>
              <a:t>Kenttäteorian perusteet</a:t>
            </a:r>
            <a:r>
              <a:rPr lang="fi-FI" dirty="0"/>
              <a:t/>
            </a:r>
            <a:br>
              <a:rPr lang="fi-FI" dirty="0"/>
            </a:br>
            <a:r>
              <a:rPr lang="fi-FI" sz="2400" dirty="0" err="1" smtClean="0"/>
              <a:t>Ampèren</a:t>
            </a:r>
            <a:r>
              <a:rPr lang="fi-FI" sz="2400" dirty="0" smtClean="0"/>
              <a:t> laki ja magneettikenttä</a:t>
            </a:r>
            <a:r>
              <a:rPr lang="fi-FI" sz="2400" dirty="0"/>
              <a:t/>
            </a:r>
            <a:br>
              <a:rPr lang="fi-FI" sz="2400" dirty="0"/>
            </a:br>
            <a:r>
              <a:rPr lang="fi-FI" sz="2400" dirty="0" smtClean="0"/>
              <a:t>Sähkötekniikka/MV</a:t>
            </a:r>
            <a:r>
              <a:rPr lang="fi-FI" sz="2400" dirty="0"/>
              <a:t/>
            </a:r>
            <a:br>
              <a:rPr lang="fi-FI" sz="2400" dirty="0"/>
            </a:b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31587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Ampèren laki ja magneettikenttä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Vektoripotentiaalit perusvirtajakaumille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585168" y="4109764"/>
            <a:ext cx="6048672" cy="634752"/>
          </a:xfrm>
          <a:prstGeom prst="rect">
            <a:avLst/>
          </a:prstGeom>
          <a:noFill/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on etäisyys virtaelementistä pisteeseen, jossa vektoripotentiaalia ollaan määrittämässä.</a:t>
            </a:r>
            <a:endParaRPr lang="fi-FI" altLang="fi-FI" sz="18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2355308"/>
              </p:ext>
            </p:extLst>
          </p:nvPr>
        </p:nvGraphicFramePr>
        <p:xfrm>
          <a:off x="2097336" y="1515244"/>
          <a:ext cx="2400300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94" name="Equation" r:id="rId6" imgW="1054080" imgH="317160" progId="Equation.DSMT4">
                  <p:embed/>
                </p:oleObj>
              </mc:Choice>
              <mc:Fallback>
                <p:oleObj name="Equation" r:id="rId6" imgW="105408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7336" y="1515244"/>
                        <a:ext cx="2400300" cy="722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2215047"/>
              </p:ext>
            </p:extLst>
          </p:nvPr>
        </p:nvGraphicFramePr>
        <p:xfrm>
          <a:off x="2169344" y="2341563"/>
          <a:ext cx="2373313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95" name="Equation" r:id="rId8" imgW="1041120" imgH="317160" progId="Equation.DSMT4">
                  <p:embed/>
                </p:oleObj>
              </mc:Choice>
              <mc:Fallback>
                <p:oleObj name="Equation" r:id="rId8" imgW="104112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9344" y="2341563"/>
                        <a:ext cx="2373313" cy="722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425518"/>
              </p:ext>
            </p:extLst>
          </p:nvPr>
        </p:nvGraphicFramePr>
        <p:xfrm>
          <a:off x="2171849" y="3173660"/>
          <a:ext cx="2517775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96" name="Equation" r:id="rId10" imgW="1104840" imgH="317160" progId="Equation.DSMT4">
                  <p:embed/>
                </p:oleObj>
              </mc:Choice>
              <mc:Fallback>
                <p:oleObj name="Equation" r:id="rId10" imgW="110484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1849" y="3173660"/>
                        <a:ext cx="2517775" cy="722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832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Ampèren laki ja magneettikenttä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Stokesin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lause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530200" y="1229444"/>
            <a:ext cx="6103640" cy="792088"/>
          </a:xfrm>
          <a:prstGeom prst="rect">
            <a:avLst/>
          </a:prstGeom>
          <a:noFill/>
        </p:spPr>
        <p:txBody>
          <a:bodyPr vert="horz" lIns="82598" tIns="41299" rIns="82598" bIns="41299" rtlCol="0">
            <a:no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800" smtClean="0">
                <a:latin typeface="Arial" panose="020B0604020202020204" pitchFamily="34" charset="0"/>
                <a:cs typeface="Arial" panose="020B0604020202020204" pitchFamily="34" charset="0"/>
              </a:rPr>
              <a:t>Suljetulla reitillä </a:t>
            </a:r>
            <a:r>
              <a:rPr lang="fi-FI" altLang="fi-FI" sz="1800" i="1" smtClean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fi-FI" altLang="fi-FI" sz="1800" smtClean="0">
                <a:latin typeface="Arial" panose="020B0604020202020204" pitchFamily="34" charset="0"/>
                <a:cs typeface="Arial" panose="020B0604020202020204" pitchFamily="34" charset="0"/>
              </a:rPr>
              <a:t>olevat</a:t>
            </a:r>
            <a:r>
              <a:rPr lang="fi-FI" altLang="fi-FI" sz="1800" i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smtClean="0">
                <a:latin typeface="Arial" panose="020B0604020202020204" pitchFamily="34" charset="0"/>
                <a:cs typeface="Arial" panose="020B0604020202020204" pitchFamily="34" charset="0"/>
              </a:rPr>
              <a:t>vektorikentän </a:t>
            </a:r>
            <a:r>
              <a:rPr lang="fi-FI" altLang="fi-FI" sz="1800" b="1" i="1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fi-FI" altLang="fi-FI" sz="1800" smtClean="0">
                <a:latin typeface="Arial" panose="020B0604020202020204" pitchFamily="34" charset="0"/>
                <a:cs typeface="Arial" panose="020B0604020202020204" pitchFamily="34" charset="0"/>
              </a:rPr>
              <a:t> tangentiaaliset komponentit 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800" i="1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fi-FI" altLang="fi-FI" sz="1800" smtClean="0">
                <a:latin typeface="Arial" panose="020B0604020202020204" pitchFamily="34" charset="0"/>
                <a:cs typeface="Arial" panose="020B0604020202020204" pitchFamily="34" charset="0"/>
              </a:rPr>
              <a:t>alueen </a:t>
            </a:r>
            <a:r>
              <a:rPr lang="fi-FI" altLang="fi-FI" sz="1800" i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i-FI" altLang="fi-FI" sz="1800" smtClean="0">
                <a:latin typeface="Arial" panose="020B0604020202020204" pitchFamily="34" charset="0"/>
                <a:cs typeface="Arial" panose="020B0604020202020204" pitchFamily="34" charset="0"/>
              </a:rPr>
              <a:t> läpi kulkevat</a:t>
            </a:r>
            <a:r>
              <a:rPr lang="fi-FI" altLang="fi-FI" sz="1800" i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smtClean="0">
                <a:latin typeface="Arial" panose="020B0604020202020204" pitchFamily="34" charset="0"/>
                <a:cs typeface="Arial" panose="020B0604020202020204" pitchFamily="34" charset="0"/>
              </a:rPr>
              <a:t>vektorikentän </a:t>
            </a:r>
            <a:r>
              <a:rPr lang="fi-FI" altLang="fi-FI" sz="1800" b="1" i="1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fi-FI" altLang="fi-FI" sz="1800" smtClean="0">
                <a:latin typeface="Arial" panose="020B0604020202020204" pitchFamily="34" charset="0"/>
                <a:cs typeface="Arial" panose="020B0604020202020204" pitchFamily="34" charset="0"/>
              </a:rPr>
              <a:t> roottorin normaalikomponentit</a:t>
            </a:r>
            <a:endParaRPr lang="fi-FI" altLang="fi-FI" sz="18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9947021"/>
              </p:ext>
            </p:extLst>
          </p:nvPr>
        </p:nvGraphicFramePr>
        <p:xfrm>
          <a:off x="2227263" y="2453580"/>
          <a:ext cx="234315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65" name="Equation" r:id="rId6" imgW="1028520" imgH="291960" progId="Equation.DSMT4">
                  <p:embed/>
                </p:oleObj>
              </mc:Choice>
              <mc:Fallback>
                <p:oleObj name="Equation" r:id="rId6" imgW="102852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7263" y="2453580"/>
                        <a:ext cx="234315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4269606"/>
              </p:ext>
            </p:extLst>
          </p:nvPr>
        </p:nvGraphicFramePr>
        <p:xfrm>
          <a:off x="2169344" y="4037756"/>
          <a:ext cx="2227262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66" name="Equation" r:id="rId8" imgW="977760" imgH="266400" progId="Equation.DSMT4">
                  <p:embed/>
                </p:oleObj>
              </mc:Choice>
              <mc:Fallback>
                <p:oleObj name="Equation" r:id="rId8" imgW="97776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9344" y="4037756"/>
                        <a:ext cx="2227262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" name="Picture 1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848" y="2962622"/>
            <a:ext cx="2333625" cy="188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682600" y="3527772"/>
            <a:ext cx="19928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Magneettikentille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alt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936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utoUpdateAnimBg="0"/>
      <p:bldP spid="2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JTAPAN\Desktop\MUUT PROJEKTIT\UVA PREZI &amp; PP\Ensisijainen logo_fi-eng_RGB_OFFIC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704" y="2124444"/>
            <a:ext cx="4844091" cy="123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320480" cy="291931"/>
          </a:xfrm>
        </p:spPr>
        <p:txBody>
          <a:bodyPr/>
          <a:lstStyle/>
          <a:p>
            <a:r>
              <a:rPr lang="fi-FI" smtClean="0"/>
              <a:t>Vaasan yliopisto | Sähkötekniikka | SATE2180 Ampèren laki ja magneettikenttä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1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Ampèren laki ja magneettikenttä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Staattinen magneettikenttä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angle 3"/>
          <p:cNvSpPr txBox="1">
            <a:spLocks noChangeArrowheads="1"/>
          </p:cNvSpPr>
          <p:nvPr/>
        </p:nvSpPr>
        <p:spPr>
          <a:xfrm>
            <a:off x="867655" y="2130213"/>
            <a:ext cx="5651624" cy="609600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fi-FI" altLang="fi-FI" sz="1800" smtClean="0">
                <a:latin typeface="Arial" panose="020B0604020202020204" pitchFamily="34" charset="0"/>
                <a:cs typeface="Arial" panose="020B0604020202020204" pitchFamily="34" charset="0"/>
              </a:rPr>
              <a:t>1. vakiovirta</a:t>
            </a:r>
            <a:endParaRPr lang="fi-FI" altLang="fi-FI" sz="1800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15"/>
          <p:cNvSpPr>
            <a:spLocks noChangeArrowheads="1"/>
          </p:cNvSpPr>
          <p:nvPr/>
        </p:nvSpPr>
        <p:spPr bwMode="auto">
          <a:xfrm>
            <a:off x="867655" y="2968413"/>
            <a:ext cx="5730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800">
                <a:latin typeface="Arial" panose="020B0604020202020204" pitchFamily="34" charset="0"/>
                <a:cs typeface="Arial" panose="020B0604020202020204" pitchFamily="34" charset="0"/>
              </a:rPr>
              <a:t>2. kestomagneetti</a:t>
            </a:r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791455" y="1368213"/>
            <a:ext cx="5651624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Staattisen magneettikentän saa aikaiseksi</a:t>
            </a:r>
            <a:endParaRPr lang="fi-FI" altLang="fi-FI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06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p" autoUpdateAnimBg="0"/>
      <p:bldP spid="30" grpId="0" autoUpdateAnimBg="0"/>
      <p:bldP spid="3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Ampèren laki ja magneettikenttä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411524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Magneettivuon tiheys </a:t>
            </a:r>
            <a:r>
              <a:rPr lang="fi-FI" altLang="fi-FI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ja magneettikentän voimakkuus </a:t>
            </a:r>
            <a:r>
              <a:rPr lang="fi-FI" altLang="fi-FI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585168" y="1368213"/>
            <a:ext cx="5914393" cy="969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Magneettivuon tiheys </a:t>
            </a:r>
            <a:r>
              <a:rPr lang="fi-FI" altLang="fi-FI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[T=Vs/m</a:t>
            </a:r>
            <a:r>
              <a:rPr lang="fi-FI" altLang="fi-FI" sz="1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] kuvaa avaruuteen jakautunutta magneettista voimaa, joka saa sähkövirran muuttamaan suuntaansa.</a:t>
            </a:r>
            <a:endParaRPr lang="fi-FI" altLang="fi-FI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585168" y="2348008"/>
            <a:ext cx="5914393" cy="681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Magneettikentän voimakkuus </a:t>
            </a:r>
            <a:r>
              <a:rPr lang="fi-FI" altLang="fi-FI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[A/m] voidaan käsittää matemaattiseksi apusuureksi.</a:t>
            </a:r>
            <a:endParaRPr lang="fi-FI" altLang="fi-FI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0872160"/>
              </p:ext>
            </p:extLst>
          </p:nvPr>
        </p:nvGraphicFramePr>
        <p:xfrm>
          <a:off x="2097336" y="2895150"/>
          <a:ext cx="4156224" cy="63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74" name="Equation" r:id="rId6" imgW="1981080" imgH="304560" progId="Equation.DSMT4">
                  <p:embed/>
                </p:oleObj>
              </mc:Choice>
              <mc:Fallback>
                <p:oleObj name="Equation" r:id="rId6" imgW="1981080" imgH="3045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7336" y="2895150"/>
                        <a:ext cx="4156224" cy="63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9972356"/>
              </p:ext>
            </p:extLst>
          </p:nvPr>
        </p:nvGraphicFramePr>
        <p:xfrm>
          <a:off x="2961432" y="3533700"/>
          <a:ext cx="3618929" cy="6292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75" name="Equation" r:id="rId8" imgW="1892160" imgH="330120" progId="Equation.DSMT4">
                  <p:embed/>
                </p:oleObj>
              </mc:Choice>
              <mc:Fallback>
                <p:oleObj name="Equation" r:id="rId8" imgW="1892160" imgH="3301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1432" y="3533700"/>
                        <a:ext cx="3618929" cy="6292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585168" y="4292224"/>
            <a:ext cx="5914393" cy="681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Sähkökentän (</a:t>
            </a:r>
            <a:r>
              <a:rPr lang="fi-FI" altLang="fi-FI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altLang="fi-FI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 ja magneettikentän (</a:t>
            </a:r>
            <a:r>
              <a:rPr lang="fi-FI" altLang="fi-FI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fi-FI" altLang="fi-FI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 välillä vallitsee symmetria (dualismi).</a:t>
            </a:r>
            <a:endParaRPr lang="fi-FI" altLang="fi-FI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121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utoUpdateAnimBg="0"/>
      <p:bldP spid="12" grpId="0" autoUpdateAnimBg="0"/>
      <p:bldP spid="1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Ampèren laki ja magneettikenttä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Biot´n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ja </a:t>
            </a:r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Savartin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laki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589360" y="1200100"/>
            <a:ext cx="5900464" cy="533400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Suoran pitkän virtajohtimen magneettikentän laki:</a:t>
            </a:r>
            <a:endParaRPr lang="fi-FI" alt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733376" y="3536404"/>
            <a:ext cx="5900464" cy="645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1. Kentän suunta saadaan oikeankäden säännön mukaisesti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733376" y="4275484"/>
            <a:ext cx="5900464" cy="698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2. Kentän voimakkuus on verrannollinen virtaan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ja kääntäen verrannollinen etäisyyteen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fi-FI" alt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roup 159"/>
          <p:cNvGrpSpPr>
            <a:grpSpLocks noChangeAspect="1"/>
          </p:cNvGrpSpPr>
          <p:nvPr/>
        </p:nvGrpSpPr>
        <p:grpSpPr bwMode="auto">
          <a:xfrm>
            <a:off x="1363663" y="1860550"/>
            <a:ext cx="4743450" cy="1516063"/>
            <a:chOff x="859" y="1172"/>
            <a:chExt cx="2988" cy="955"/>
          </a:xfrm>
        </p:grpSpPr>
        <p:sp>
          <p:nvSpPr>
            <p:cNvPr id="17" name="AutoShape 158"/>
            <p:cNvSpPr>
              <a:spLocks noChangeAspect="1" noChangeArrowheads="1" noTextEdit="1"/>
            </p:cNvSpPr>
            <p:nvPr/>
          </p:nvSpPr>
          <p:spPr bwMode="auto">
            <a:xfrm>
              <a:off x="859" y="1172"/>
              <a:ext cx="2988" cy="9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Oval 160"/>
            <p:cNvSpPr>
              <a:spLocks noChangeArrowheads="1"/>
            </p:cNvSpPr>
            <p:nvPr/>
          </p:nvSpPr>
          <p:spPr bwMode="auto">
            <a:xfrm>
              <a:off x="859" y="1511"/>
              <a:ext cx="693" cy="370"/>
            </a:xfrm>
            <a:prstGeom prst="ellipse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Oval 161"/>
            <p:cNvSpPr>
              <a:spLocks noChangeArrowheads="1"/>
            </p:cNvSpPr>
            <p:nvPr/>
          </p:nvSpPr>
          <p:spPr bwMode="auto">
            <a:xfrm>
              <a:off x="936" y="1573"/>
              <a:ext cx="524" cy="254"/>
            </a:xfrm>
            <a:prstGeom prst="ellipse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Oval 162"/>
            <p:cNvSpPr>
              <a:spLocks noChangeArrowheads="1"/>
            </p:cNvSpPr>
            <p:nvPr/>
          </p:nvSpPr>
          <p:spPr bwMode="auto">
            <a:xfrm>
              <a:off x="1013" y="1619"/>
              <a:ext cx="377" cy="154"/>
            </a:xfrm>
            <a:prstGeom prst="ellipse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1" name="Group 165"/>
            <p:cNvGrpSpPr>
              <a:grpSpLocks/>
            </p:cNvGrpSpPr>
            <p:nvPr/>
          </p:nvGrpSpPr>
          <p:grpSpPr bwMode="auto">
            <a:xfrm>
              <a:off x="1167" y="1341"/>
              <a:ext cx="85" cy="416"/>
              <a:chOff x="1167" y="1341"/>
              <a:chExt cx="85" cy="416"/>
            </a:xfrm>
          </p:grpSpPr>
          <p:sp>
            <p:nvSpPr>
              <p:cNvPr id="100" name="Line 163"/>
              <p:cNvSpPr>
                <a:spLocks noChangeShapeType="1"/>
              </p:cNvSpPr>
              <p:nvPr/>
            </p:nvSpPr>
            <p:spPr bwMode="auto">
              <a:xfrm flipV="1">
                <a:off x="1206" y="1380"/>
                <a:ext cx="0" cy="377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Freeform 164"/>
              <p:cNvSpPr>
                <a:spLocks/>
              </p:cNvSpPr>
              <p:nvPr/>
            </p:nvSpPr>
            <p:spPr bwMode="auto">
              <a:xfrm>
                <a:off x="1167" y="1341"/>
                <a:ext cx="85" cy="85"/>
              </a:xfrm>
              <a:custGeom>
                <a:avLst/>
                <a:gdLst>
                  <a:gd name="T0" fmla="*/ 85 w 85"/>
                  <a:gd name="T1" fmla="*/ 85 h 85"/>
                  <a:gd name="T2" fmla="*/ 39 w 85"/>
                  <a:gd name="T3" fmla="*/ 0 h 85"/>
                  <a:gd name="T4" fmla="*/ 0 w 85"/>
                  <a:gd name="T5" fmla="*/ 85 h 85"/>
                  <a:gd name="T6" fmla="*/ 39 w 85"/>
                  <a:gd name="T7" fmla="*/ 62 h 85"/>
                  <a:gd name="T8" fmla="*/ 85 w 85"/>
                  <a:gd name="T9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5" h="85">
                    <a:moveTo>
                      <a:pt x="85" y="85"/>
                    </a:moveTo>
                    <a:lnTo>
                      <a:pt x="39" y="0"/>
                    </a:lnTo>
                    <a:lnTo>
                      <a:pt x="0" y="85"/>
                    </a:lnTo>
                    <a:lnTo>
                      <a:pt x="39" y="62"/>
                    </a:lnTo>
                    <a:lnTo>
                      <a:pt x="85" y="8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2" name="Rectangle 166"/>
            <p:cNvSpPr>
              <a:spLocks noChangeArrowheads="1"/>
            </p:cNvSpPr>
            <p:nvPr/>
          </p:nvSpPr>
          <p:spPr bwMode="auto">
            <a:xfrm>
              <a:off x="1190" y="1495"/>
              <a:ext cx="31" cy="1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167"/>
            <p:cNvSpPr>
              <a:spLocks noChangeShapeType="1"/>
            </p:cNvSpPr>
            <p:nvPr/>
          </p:nvSpPr>
          <p:spPr bwMode="auto">
            <a:xfrm flipV="1">
              <a:off x="1206" y="1180"/>
              <a:ext cx="0" cy="577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168"/>
            <p:cNvSpPr>
              <a:spLocks noChangeShapeType="1"/>
            </p:cNvSpPr>
            <p:nvPr/>
          </p:nvSpPr>
          <p:spPr bwMode="auto">
            <a:xfrm>
              <a:off x="1206" y="1888"/>
              <a:ext cx="0" cy="224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169"/>
            <p:cNvSpPr>
              <a:spLocks noChangeShapeType="1"/>
            </p:cNvSpPr>
            <p:nvPr/>
          </p:nvSpPr>
          <p:spPr bwMode="auto">
            <a:xfrm>
              <a:off x="1206" y="1834"/>
              <a:ext cx="0" cy="31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170"/>
            <p:cNvSpPr>
              <a:spLocks noChangeShapeType="1"/>
            </p:cNvSpPr>
            <p:nvPr/>
          </p:nvSpPr>
          <p:spPr bwMode="auto">
            <a:xfrm>
              <a:off x="1206" y="1780"/>
              <a:ext cx="0" cy="31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171"/>
            <p:cNvSpPr>
              <a:spLocks noChangeArrowheads="1"/>
            </p:cNvSpPr>
            <p:nvPr/>
          </p:nvSpPr>
          <p:spPr bwMode="auto">
            <a:xfrm>
              <a:off x="1236" y="1257"/>
              <a:ext cx="1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172"/>
            <p:cNvSpPr>
              <a:spLocks noChangeArrowheads="1"/>
            </p:cNvSpPr>
            <p:nvPr/>
          </p:nvSpPr>
          <p:spPr bwMode="auto">
            <a:xfrm>
              <a:off x="1259" y="1272"/>
              <a:ext cx="4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i-FI" altLang="en-US" sz="1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I</a:t>
              </a:r>
              <a:endPara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grpSp>
          <p:nvGrpSpPr>
            <p:cNvPr id="29" name="Group 175"/>
            <p:cNvGrpSpPr>
              <a:grpSpLocks/>
            </p:cNvGrpSpPr>
            <p:nvPr/>
          </p:nvGrpSpPr>
          <p:grpSpPr bwMode="auto">
            <a:xfrm>
              <a:off x="1475" y="1511"/>
              <a:ext cx="54" cy="285"/>
              <a:chOff x="1475" y="1511"/>
              <a:chExt cx="54" cy="285"/>
            </a:xfrm>
          </p:grpSpPr>
          <p:sp>
            <p:nvSpPr>
              <p:cNvPr id="98" name="Line 173"/>
              <p:cNvSpPr>
                <a:spLocks noChangeShapeType="1"/>
              </p:cNvSpPr>
              <p:nvPr/>
            </p:nvSpPr>
            <p:spPr bwMode="auto">
              <a:xfrm flipV="1">
                <a:off x="1498" y="1526"/>
                <a:ext cx="0" cy="270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" name="Freeform 174"/>
              <p:cNvSpPr>
                <a:spLocks/>
              </p:cNvSpPr>
              <p:nvPr/>
            </p:nvSpPr>
            <p:spPr bwMode="auto">
              <a:xfrm>
                <a:off x="1475" y="1511"/>
                <a:ext cx="54" cy="54"/>
              </a:xfrm>
              <a:custGeom>
                <a:avLst/>
                <a:gdLst>
                  <a:gd name="T0" fmla="*/ 54 w 54"/>
                  <a:gd name="T1" fmla="*/ 54 h 54"/>
                  <a:gd name="T2" fmla="*/ 23 w 54"/>
                  <a:gd name="T3" fmla="*/ 0 h 54"/>
                  <a:gd name="T4" fmla="*/ 0 w 54"/>
                  <a:gd name="T5" fmla="*/ 54 h 54"/>
                  <a:gd name="T6" fmla="*/ 23 w 54"/>
                  <a:gd name="T7" fmla="*/ 38 h 54"/>
                  <a:gd name="T8" fmla="*/ 54 w 54"/>
                  <a:gd name="T9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" h="54">
                    <a:moveTo>
                      <a:pt x="54" y="54"/>
                    </a:moveTo>
                    <a:lnTo>
                      <a:pt x="23" y="0"/>
                    </a:lnTo>
                    <a:lnTo>
                      <a:pt x="0" y="54"/>
                    </a:lnTo>
                    <a:lnTo>
                      <a:pt x="23" y="38"/>
                    </a:lnTo>
                    <a:lnTo>
                      <a:pt x="54" y="5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0" name="Group 178"/>
            <p:cNvGrpSpPr>
              <a:grpSpLocks/>
            </p:cNvGrpSpPr>
            <p:nvPr/>
          </p:nvGrpSpPr>
          <p:grpSpPr bwMode="auto">
            <a:xfrm>
              <a:off x="1206" y="1688"/>
              <a:ext cx="554" cy="223"/>
              <a:chOff x="1206" y="1688"/>
              <a:chExt cx="554" cy="223"/>
            </a:xfrm>
          </p:grpSpPr>
          <p:sp>
            <p:nvSpPr>
              <p:cNvPr id="96" name="Line 176"/>
              <p:cNvSpPr>
                <a:spLocks noChangeShapeType="1"/>
              </p:cNvSpPr>
              <p:nvPr/>
            </p:nvSpPr>
            <p:spPr bwMode="auto">
              <a:xfrm>
                <a:off x="1206" y="1688"/>
                <a:ext cx="539" cy="200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177"/>
              <p:cNvSpPr>
                <a:spLocks/>
              </p:cNvSpPr>
              <p:nvPr/>
            </p:nvSpPr>
            <p:spPr bwMode="auto">
              <a:xfrm>
                <a:off x="1706" y="1865"/>
                <a:ext cx="54" cy="46"/>
              </a:xfrm>
              <a:custGeom>
                <a:avLst/>
                <a:gdLst>
                  <a:gd name="T0" fmla="*/ 0 w 54"/>
                  <a:gd name="T1" fmla="*/ 46 h 46"/>
                  <a:gd name="T2" fmla="*/ 54 w 54"/>
                  <a:gd name="T3" fmla="*/ 31 h 46"/>
                  <a:gd name="T4" fmla="*/ 15 w 54"/>
                  <a:gd name="T5" fmla="*/ 0 h 46"/>
                  <a:gd name="T6" fmla="*/ 23 w 54"/>
                  <a:gd name="T7" fmla="*/ 23 h 46"/>
                  <a:gd name="T8" fmla="*/ 0 w 54"/>
                  <a:gd name="T9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" h="46">
                    <a:moveTo>
                      <a:pt x="0" y="46"/>
                    </a:moveTo>
                    <a:lnTo>
                      <a:pt x="54" y="31"/>
                    </a:lnTo>
                    <a:lnTo>
                      <a:pt x="15" y="0"/>
                    </a:lnTo>
                    <a:lnTo>
                      <a:pt x="23" y="23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1" name="Group 181"/>
            <p:cNvGrpSpPr>
              <a:grpSpLocks/>
            </p:cNvGrpSpPr>
            <p:nvPr/>
          </p:nvGrpSpPr>
          <p:grpSpPr bwMode="auto">
            <a:xfrm>
              <a:off x="1498" y="1603"/>
              <a:ext cx="231" cy="193"/>
              <a:chOff x="1498" y="1603"/>
              <a:chExt cx="231" cy="193"/>
            </a:xfrm>
          </p:grpSpPr>
          <p:sp>
            <p:nvSpPr>
              <p:cNvPr id="94" name="Line 179"/>
              <p:cNvSpPr>
                <a:spLocks noChangeShapeType="1"/>
              </p:cNvSpPr>
              <p:nvPr/>
            </p:nvSpPr>
            <p:spPr bwMode="auto">
              <a:xfrm flipV="1">
                <a:off x="1498" y="1611"/>
                <a:ext cx="216" cy="185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180"/>
              <p:cNvSpPr>
                <a:spLocks/>
              </p:cNvSpPr>
              <p:nvPr/>
            </p:nvSpPr>
            <p:spPr bwMode="auto">
              <a:xfrm>
                <a:off x="1668" y="1603"/>
                <a:ext cx="61" cy="62"/>
              </a:xfrm>
              <a:custGeom>
                <a:avLst/>
                <a:gdLst>
                  <a:gd name="T0" fmla="*/ 38 w 61"/>
                  <a:gd name="T1" fmla="*/ 62 h 62"/>
                  <a:gd name="T2" fmla="*/ 61 w 61"/>
                  <a:gd name="T3" fmla="*/ 0 h 62"/>
                  <a:gd name="T4" fmla="*/ 0 w 61"/>
                  <a:gd name="T5" fmla="*/ 23 h 62"/>
                  <a:gd name="T6" fmla="*/ 30 w 61"/>
                  <a:gd name="T7" fmla="*/ 31 h 62"/>
                  <a:gd name="T8" fmla="*/ 38 w 61"/>
                  <a:gd name="T9" fmla="*/ 6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" h="62">
                    <a:moveTo>
                      <a:pt x="38" y="62"/>
                    </a:moveTo>
                    <a:lnTo>
                      <a:pt x="61" y="0"/>
                    </a:lnTo>
                    <a:lnTo>
                      <a:pt x="0" y="23"/>
                    </a:lnTo>
                    <a:lnTo>
                      <a:pt x="30" y="31"/>
                    </a:lnTo>
                    <a:lnTo>
                      <a:pt x="38" y="6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2" name="Group 184"/>
            <p:cNvGrpSpPr>
              <a:grpSpLocks/>
            </p:cNvGrpSpPr>
            <p:nvPr/>
          </p:nvGrpSpPr>
          <p:grpSpPr bwMode="auto">
            <a:xfrm>
              <a:off x="1283" y="1511"/>
              <a:ext cx="84" cy="46"/>
              <a:chOff x="1283" y="1511"/>
              <a:chExt cx="84" cy="46"/>
            </a:xfrm>
          </p:grpSpPr>
          <p:sp>
            <p:nvSpPr>
              <p:cNvPr id="92" name="Line 182"/>
              <p:cNvSpPr>
                <a:spLocks noChangeShapeType="1"/>
              </p:cNvSpPr>
              <p:nvPr/>
            </p:nvSpPr>
            <p:spPr bwMode="auto">
              <a:xfrm flipH="1" flipV="1">
                <a:off x="1298" y="1526"/>
                <a:ext cx="69" cy="8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183"/>
              <p:cNvSpPr>
                <a:spLocks/>
              </p:cNvSpPr>
              <p:nvPr/>
            </p:nvSpPr>
            <p:spPr bwMode="auto">
              <a:xfrm>
                <a:off x="1283" y="1511"/>
                <a:ext cx="61" cy="46"/>
              </a:xfrm>
              <a:custGeom>
                <a:avLst/>
                <a:gdLst>
                  <a:gd name="T0" fmla="*/ 61 w 61"/>
                  <a:gd name="T1" fmla="*/ 0 h 46"/>
                  <a:gd name="T2" fmla="*/ 0 w 61"/>
                  <a:gd name="T3" fmla="*/ 15 h 46"/>
                  <a:gd name="T4" fmla="*/ 46 w 61"/>
                  <a:gd name="T5" fmla="*/ 46 h 46"/>
                  <a:gd name="T6" fmla="*/ 38 w 61"/>
                  <a:gd name="T7" fmla="*/ 23 h 46"/>
                  <a:gd name="T8" fmla="*/ 61 w 61"/>
                  <a:gd name="T9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" h="46">
                    <a:moveTo>
                      <a:pt x="61" y="0"/>
                    </a:moveTo>
                    <a:lnTo>
                      <a:pt x="0" y="15"/>
                    </a:lnTo>
                    <a:lnTo>
                      <a:pt x="46" y="46"/>
                    </a:lnTo>
                    <a:lnTo>
                      <a:pt x="38" y="23"/>
                    </a:lnTo>
                    <a:lnTo>
                      <a:pt x="6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3" name="Group 187"/>
            <p:cNvGrpSpPr>
              <a:grpSpLocks/>
            </p:cNvGrpSpPr>
            <p:nvPr/>
          </p:nvGrpSpPr>
          <p:grpSpPr bwMode="auto">
            <a:xfrm>
              <a:off x="1283" y="1573"/>
              <a:ext cx="69" cy="46"/>
              <a:chOff x="1283" y="1573"/>
              <a:chExt cx="69" cy="46"/>
            </a:xfrm>
          </p:grpSpPr>
          <p:sp>
            <p:nvSpPr>
              <p:cNvPr id="90" name="Line 185"/>
              <p:cNvSpPr>
                <a:spLocks noChangeShapeType="1"/>
              </p:cNvSpPr>
              <p:nvPr/>
            </p:nvSpPr>
            <p:spPr bwMode="auto">
              <a:xfrm flipH="1" flipV="1">
                <a:off x="1298" y="1588"/>
                <a:ext cx="54" cy="8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186"/>
              <p:cNvSpPr>
                <a:spLocks/>
              </p:cNvSpPr>
              <p:nvPr/>
            </p:nvSpPr>
            <p:spPr bwMode="auto">
              <a:xfrm>
                <a:off x="1283" y="1573"/>
                <a:ext cx="61" cy="46"/>
              </a:xfrm>
              <a:custGeom>
                <a:avLst/>
                <a:gdLst>
                  <a:gd name="T0" fmla="*/ 61 w 61"/>
                  <a:gd name="T1" fmla="*/ 0 h 46"/>
                  <a:gd name="T2" fmla="*/ 0 w 61"/>
                  <a:gd name="T3" fmla="*/ 15 h 46"/>
                  <a:gd name="T4" fmla="*/ 46 w 61"/>
                  <a:gd name="T5" fmla="*/ 46 h 46"/>
                  <a:gd name="T6" fmla="*/ 38 w 61"/>
                  <a:gd name="T7" fmla="*/ 23 h 46"/>
                  <a:gd name="T8" fmla="*/ 61 w 61"/>
                  <a:gd name="T9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" h="46">
                    <a:moveTo>
                      <a:pt x="61" y="0"/>
                    </a:moveTo>
                    <a:lnTo>
                      <a:pt x="0" y="15"/>
                    </a:lnTo>
                    <a:lnTo>
                      <a:pt x="46" y="46"/>
                    </a:lnTo>
                    <a:lnTo>
                      <a:pt x="38" y="23"/>
                    </a:lnTo>
                    <a:lnTo>
                      <a:pt x="6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4" name="Group 190"/>
            <p:cNvGrpSpPr>
              <a:grpSpLocks/>
            </p:cNvGrpSpPr>
            <p:nvPr/>
          </p:nvGrpSpPr>
          <p:grpSpPr bwMode="auto">
            <a:xfrm>
              <a:off x="1298" y="1619"/>
              <a:ext cx="54" cy="46"/>
              <a:chOff x="1298" y="1619"/>
              <a:chExt cx="54" cy="46"/>
            </a:xfrm>
          </p:grpSpPr>
          <p:sp>
            <p:nvSpPr>
              <p:cNvPr id="88" name="Line 188"/>
              <p:cNvSpPr>
                <a:spLocks noChangeShapeType="1"/>
              </p:cNvSpPr>
              <p:nvPr/>
            </p:nvSpPr>
            <p:spPr bwMode="auto">
              <a:xfrm flipH="1" flipV="1">
                <a:off x="1306" y="1634"/>
                <a:ext cx="46" cy="16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189"/>
              <p:cNvSpPr>
                <a:spLocks/>
              </p:cNvSpPr>
              <p:nvPr/>
            </p:nvSpPr>
            <p:spPr bwMode="auto">
              <a:xfrm>
                <a:off x="1298" y="1619"/>
                <a:ext cx="54" cy="46"/>
              </a:xfrm>
              <a:custGeom>
                <a:avLst/>
                <a:gdLst>
                  <a:gd name="T0" fmla="*/ 54 w 54"/>
                  <a:gd name="T1" fmla="*/ 0 h 46"/>
                  <a:gd name="T2" fmla="*/ 0 w 54"/>
                  <a:gd name="T3" fmla="*/ 15 h 46"/>
                  <a:gd name="T4" fmla="*/ 38 w 54"/>
                  <a:gd name="T5" fmla="*/ 46 h 46"/>
                  <a:gd name="T6" fmla="*/ 31 w 54"/>
                  <a:gd name="T7" fmla="*/ 23 h 46"/>
                  <a:gd name="T8" fmla="*/ 54 w 54"/>
                  <a:gd name="T9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" h="46">
                    <a:moveTo>
                      <a:pt x="54" y="0"/>
                    </a:moveTo>
                    <a:lnTo>
                      <a:pt x="0" y="15"/>
                    </a:lnTo>
                    <a:lnTo>
                      <a:pt x="38" y="46"/>
                    </a:lnTo>
                    <a:lnTo>
                      <a:pt x="31" y="23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5" name="Group 193"/>
            <p:cNvGrpSpPr>
              <a:grpSpLocks/>
            </p:cNvGrpSpPr>
            <p:nvPr/>
          </p:nvGrpSpPr>
          <p:grpSpPr bwMode="auto">
            <a:xfrm>
              <a:off x="1044" y="1842"/>
              <a:ext cx="85" cy="46"/>
              <a:chOff x="1044" y="1842"/>
              <a:chExt cx="85" cy="46"/>
            </a:xfrm>
          </p:grpSpPr>
          <p:sp>
            <p:nvSpPr>
              <p:cNvPr id="86" name="Line 191"/>
              <p:cNvSpPr>
                <a:spLocks noChangeShapeType="1"/>
              </p:cNvSpPr>
              <p:nvPr/>
            </p:nvSpPr>
            <p:spPr bwMode="auto">
              <a:xfrm>
                <a:off x="1044" y="1858"/>
                <a:ext cx="69" cy="7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192"/>
              <p:cNvSpPr>
                <a:spLocks/>
              </p:cNvSpPr>
              <p:nvPr/>
            </p:nvSpPr>
            <p:spPr bwMode="auto">
              <a:xfrm>
                <a:off x="1075" y="1842"/>
                <a:ext cx="54" cy="46"/>
              </a:xfrm>
              <a:custGeom>
                <a:avLst/>
                <a:gdLst>
                  <a:gd name="T0" fmla="*/ 0 w 54"/>
                  <a:gd name="T1" fmla="*/ 46 h 46"/>
                  <a:gd name="T2" fmla="*/ 54 w 54"/>
                  <a:gd name="T3" fmla="*/ 39 h 46"/>
                  <a:gd name="T4" fmla="*/ 15 w 54"/>
                  <a:gd name="T5" fmla="*/ 0 h 46"/>
                  <a:gd name="T6" fmla="*/ 23 w 54"/>
                  <a:gd name="T7" fmla="*/ 23 h 46"/>
                  <a:gd name="T8" fmla="*/ 0 w 54"/>
                  <a:gd name="T9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" h="46">
                    <a:moveTo>
                      <a:pt x="0" y="46"/>
                    </a:moveTo>
                    <a:lnTo>
                      <a:pt x="54" y="39"/>
                    </a:lnTo>
                    <a:lnTo>
                      <a:pt x="15" y="0"/>
                    </a:lnTo>
                    <a:lnTo>
                      <a:pt x="23" y="23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6" name="Group 196"/>
            <p:cNvGrpSpPr>
              <a:grpSpLocks/>
            </p:cNvGrpSpPr>
            <p:nvPr/>
          </p:nvGrpSpPr>
          <p:grpSpPr bwMode="auto">
            <a:xfrm>
              <a:off x="1044" y="1788"/>
              <a:ext cx="69" cy="46"/>
              <a:chOff x="1044" y="1788"/>
              <a:chExt cx="69" cy="46"/>
            </a:xfrm>
          </p:grpSpPr>
          <p:sp>
            <p:nvSpPr>
              <p:cNvPr id="84" name="Line 194"/>
              <p:cNvSpPr>
                <a:spLocks noChangeShapeType="1"/>
              </p:cNvSpPr>
              <p:nvPr/>
            </p:nvSpPr>
            <p:spPr bwMode="auto">
              <a:xfrm>
                <a:off x="1044" y="1804"/>
                <a:ext cx="54" cy="7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95"/>
              <p:cNvSpPr>
                <a:spLocks/>
              </p:cNvSpPr>
              <p:nvPr/>
            </p:nvSpPr>
            <p:spPr bwMode="auto">
              <a:xfrm>
                <a:off x="1059" y="1788"/>
                <a:ext cx="54" cy="46"/>
              </a:xfrm>
              <a:custGeom>
                <a:avLst/>
                <a:gdLst>
                  <a:gd name="T0" fmla="*/ 0 w 54"/>
                  <a:gd name="T1" fmla="*/ 46 h 46"/>
                  <a:gd name="T2" fmla="*/ 54 w 54"/>
                  <a:gd name="T3" fmla="*/ 31 h 46"/>
                  <a:gd name="T4" fmla="*/ 16 w 54"/>
                  <a:gd name="T5" fmla="*/ 0 h 46"/>
                  <a:gd name="T6" fmla="*/ 23 w 54"/>
                  <a:gd name="T7" fmla="*/ 23 h 46"/>
                  <a:gd name="T8" fmla="*/ 0 w 54"/>
                  <a:gd name="T9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" h="46">
                    <a:moveTo>
                      <a:pt x="0" y="46"/>
                    </a:moveTo>
                    <a:lnTo>
                      <a:pt x="54" y="31"/>
                    </a:lnTo>
                    <a:lnTo>
                      <a:pt x="16" y="0"/>
                    </a:lnTo>
                    <a:lnTo>
                      <a:pt x="23" y="23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7" name="Group 199"/>
            <p:cNvGrpSpPr>
              <a:grpSpLocks/>
            </p:cNvGrpSpPr>
            <p:nvPr/>
          </p:nvGrpSpPr>
          <p:grpSpPr bwMode="auto">
            <a:xfrm>
              <a:off x="1036" y="1727"/>
              <a:ext cx="62" cy="46"/>
              <a:chOff x="1036" y="1727"/>
              <a:chExt cx="62" cy="46"/>
            </a:xfrm>
          </p:grpSpPr>
          <p:sp>
            <p:nvSpPr>
              <p:cNvPr id="82" name="Line 197"/>
              <p:cNvSpPr>
                <a:spLocks noChangeShapeType="1"/>
              </p:cNvSpPr>
              <p:nvPr/>
            </p:nvSpPr>
            <p:spPr bwMode="auto">
              <a:xfrm>
                <a:off x="1036" y="1734"/>
                <a:ext cx="46" cy="16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198"/>
              <p:cNvSpPr>
                <a:spLocks/>
              </p:cNvSpPr>
              <p:nvPr/>
            </p:nvSpPr>
            <p:spPr bwMode="auto">
              <a:xfrm>
                <a:off x="1044" y="1727"/>
                <a:ext cx="54" cy="46"/>
              </a:xfrm>
              <a:custGeom>
                <a:avLst/>
                <a:gdLst>
                  <a:gd name="T0" fmla="*/ 0 w 54"/>
                  <a:gd name="T1" fmla="*/ 46 h 46"/>
                  <a:gd name="T2" fmla="*/ 54 w 54"/>
                  <a:gd name="T3" fmla="*/ 30 h 46"/>
                  <a:gd name="T4" fmla="*/ 15 w 54"/>
                  <a:gd name="T5" fmla="*/ 0 h 46"/>
                  <a:gd name="T6" fmla="*/ 23 w 54"/>
                  <a:gd name="T7" fmla="*/ 23 h 46"/>
                  <a:gd name="T8" fmla="*/ 0 w 54"/>
                  <a:gd name="T9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" h="46">
                    <a:moveTo>
                      <a:pt x="0" y="46"/>
                    </a:moveTo>
                    <a:lnTo>
                      <a:pt x="54" y="30"/>
                    </a:lnTo>
                    <a:lnTo>
                      <a:pt x="15" y="0"/>
                    </a:lnTo>
                    <a:lnTo>
                      <a:pt x="23" y="23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8" name="Rectangle 200"/>
            <p:cNvSpPr>
              <a:spLocks noChangeArrowheads="1"/>
            </p:cNvSpPr>
            <p:nvPr/>
          </p:nvSpPr>
          <p:spPr bwMode="auto">
            <a:xfrm>
              <a:off x="1591" y="1257"/>
              <a:ext cx="61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201"/>
            <p:cNvSpPr>
              <a:spLocks noChangeArrowheads="1"/>
            </p:cNvSpPr>
            <p:nvPr/>
          </p:nvSpPr>
          <p:spPr bwMode="auto">
            <a:xfrm>
              <a:off x="1637" y="1834"/>
              <a:ext cx="20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202"/>
            <p:cNvSpPr>
              <a:spLocks noChangeArrowheads="1"/>
            </p:cNvSpPr>
            <p:nvPr/>
          </p:nvSpPr>
          <p:spPr bwMode="auto">
            <a:xfrm>
              <a:off x="1660" y="1858"/>
              <a:ext cx="11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1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e</a:t>
              </a:r>
              <a:r>
                <a:rPr kumimoji="0" lang="en-US" altLang="en-US" sz="1500" i="1" u="none" strike="noStrike" cap="none" normalizeH="0" baseline="-2500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r</a:t>
              </a:r>
              <a:endPara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2" name="Rectangle 204"/>
            <p:cNvSpPr>
              <a:spLocks noChangeArrowheads="1"/>
            </p:cNvSpPr>
            <p:nvPr/>
          </p:nvSpPr>
          <p:spPr bwMode="auto">
            <a:xfrm>
              <a:off x="1444" y="1349"/>
              <a:ext cx="170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205"/>
            <p:cNvSpPr>
              <a:spLocks noChangeArrowheads="1"/>
            </p:cNvSpPr>
            <p:nvPr/>
          </p:nvSpPr>
          <p:spPr bwMode="auto">
            <a:xfrm>
              <a:off x="1467" y="1380"/>
              <a:ext cx="10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1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e</a:t>
              </a:r>
              <a:r>
                <a:rPr kumimoji="0" lang="en-US" altLang="en-US" sz="1500" i="1" u="none" strike="noStrike" cap="none" normalizeH="0" baseline="-25000" dirty="0" err="1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z</a:t>
              </a:r>
              <a:endParaRPr kumimoji="0" lang="en-US" altLang="en-US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5" name="Rectangle 207"/>
            <p:cNvSpPr>
              <a:spLocks noChangeArrowheads="1"/>
            </p:cNvSpPr>
            <p:nvPr/>
          </p:nvSpPr>
          <p:spPr bwMode="auto">
            <a:xfrm>
              <a:off x="1721" y="1472"/>
              <a:ext cx="208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208"/>
            <p:cNvSpPr>
              <a:spLocks noChangeArrowheads="1"/>
            </p:cNvSpPr>
            <p:nvPr/>
          </p:nvSpPr>
          <p:spPr bwMode="auto">
            <a:xfrm>
              <a:off x="1745" y="1495"/>
              <a:ext cx="116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1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e</a:t>
              </a:r>
              <a:r>
                <a:rPr kumimoji="0" lang="en-US" altLang="en-US" sz="1500" i="1" u="none" strike="noStrike" cap="none" normalizeH="0" baseline="-2500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j</a:t>
              </a:r>
              <a:endParaRPr kumimoji="0" lang="en-US" alt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grpSp>
          <p:nvGrpSpPr>
            <p:cNvPr id="48" name="Group 212"/>
            <p:cNvGrpSpPr>
              <a:grpSpLocks/>
            </p:cNvGrpSpPr>
            <p:nvPr/>
          </p:nvGrpSpPr>
          <p:grpSpPr bwMode="auto">
            <a:xfrm>
              <a:off x="2376" y="1511"/>
              <a:ext cx="54" cy="285"/>
              <a:chOff x="2376" y="1511"/>
              <a:chExt cx="54" cy="285"/>
            </a:xfrm>
          </p:grpSpPr>
          <p:sp>
            <p:nvSpPr>
              <p:cNvPr id="80" name="Line 210"/>
              <p:cNvSpPr>
                <a:spLocks noChangeShapeType="1"/>
              </p:cNvSpPr>
              <p:nvPr/>
            </p:nvSpPr>
            <p:spPr bwMode="auto">
              <a:xfrm flipV="1">
                <a:off x="2399" y="1526"/>
                <a:ext cx="0" cy="270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211"/>
              <p:cNvSpPr>
                <a:spLocks/>
              </p:cNvSpPr>
              <p:nvPr/>
            </p:nvSpPr>
            <p:spPr bwMode="auto">
              <a:xfrm>
                <a:off x="2376" y="1511"/>
                <a:ext cx="54" cy="54"/>
              </a:xfrm>
              <a:custGeom>
                <a:avLst/>
                <a:gdLst>
                  <a:gd name="T0" fmla="*/ 54 w 54"/>
                  <a:gd name="T1" fmla="*/ 54 h 54"/>
                  <a:gd name="T2" fmla="*/ 31 w 54"/>
                  <a:gd name="T3" fmla="*/ 0 h 54"/>
                  <a:gd name="T4" fmla="*/ 0 w 54"/>
                  <a:gd name="T5" fmla="*/ 54 h 54"/>
                  <a:gd name="T6" fmla="*/ 31 w 54"/>
                  <a:gd name="T7" fmla="*/ 38 h 54"/>
                  <a:gd name="T8" fmla="*/ 54 w 54"/>
                  <a:gd name="T9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" h="54">
                    <a:moveTo>
                      <a:pt x="54" y="54"/>
                    </a:moveTo>
                    <a:lnTo>
                      <a:pt x="31" y="0"/>
                    </a:lnTo>
                    <a:lnTo>
                      <a:pt x="0" y="54"/>
                    </a:lnTo>
                    <a:lnTo>
                      <a:pt x="31" y="38"/>
                    </a:lnTo>
                    <a:lnTo>
                      <a:pt x="54" y="5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9" name="Group 215"/>
            <p:cNvGrpSpPr>
              <a:grpSpLocks/>
            </p:cNvGrpSpPr>
            <p:nvPr/>
          </p:nvGrpSpPr>
          <p:grpSpPr bwMode="auto">
            <a:xfrm>
              <a:off x="2391" y="1796"/>
              <a:ext cx="278" cy="115"/>
              <a:chOff x="2391" y="1796"/>
              <a:chExt cx="278" cy="115"/>
            </a:xfrm>
          </p:grpSpPr>
          <p:sp>
            <p:nvSpPr>
              <p:cNvPr id="78" name="Line 213"/>
              <p:cNvSpPr>
                <a:spLocks noChangeShapeType="1"/>
              </p:cNvSpPr>
              <p:nvPr/>
            </p:nvSpPr>
            <p:spPr bwMode="auto">
              <a:xfrm>
                <a:off x="2391" y="1796"/>
                <a:ext cx="255" cy="92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Freeform 214"/>
              <p:cNvSpPr>
                <a:spLocks/>
              </p:cNvSpPr>
              <p:nvPr/>
            </p:nvSpPr>
            <p:spPr bwMode="auto">
              <a:xfrm>
                <a:off x="2607" y="1865"/>
                <a:ext cx="62" cy="46"/>
              </a:xfrm>
              <a:custGeom>
                <a:avLst/>
                <a:gdLst>
                  <a:gd name="T0" fmla="*/ 0 w 62"/>
                  <a:gd name="T1" fmla="*/ 46 h 46"/>
                  <a:gd name="T2" fmla="*/ 62 w 62"/>
                  <a:gd name="T3" fmla="*/ 31 h 46"/>
                  <a:gd name="T4" fmla="*/ 15 w 62"/>
                  <a:gd name="T5" fmla="*/ 0 h 46"/>
                  <a:gd name="T6" fmla="*/ 23 w 62"/>
                  <a:gd name="T7" fmla="*/ 23 h 46"/>
                  <a:gd name="T8" fmla="*/ 0 w 62"/>
                  <a:gd name="T9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" h="46">
                    <a:moveTo>
                      <a:pt x="0" y="46"/>
                    </a:moveTo>
                    <a:lnTo>
                      <a:pt x="62" y="31"/>
                    </a:lnTo>
                    <a:lnTo>
                      <a:pt x="15" y="0"/>
                    </a:lnTo>
                    <a:lnTo>
                      <a:pt x="23" y="23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0" name="Group 218"/>
            <p:cNvGrpSpPr>
              <a:grpSpLocks/>
            </p:cNvGrpSpPr>
            <p:nvPr/>
          </p:nvGrpSpPr>
          <p:grpSpPr bwMode="auto">
            <a:xfrm>
              <a:off x="2399" y="1603"/>
              <a:ext cx="223" cy="193"/>
              <a:chOff x="2399" y="1603"/>
              <a:chExt cx="223" cy="193"/>
            </a:xfrm>
          </p:grpSpPr>
          <p:sp>
            <p:nvSpPr>
              <p:cNvPr id="76" name="Line 216"/>
              <p:cNvSpPr>
                <a:spLocks noChangeShapeType="1"/>
              </p:cNvSpPr>
              <p:nvPr/>
            </p:nvSpPr>
            <p:spPr bwMode="auto">
              <a:xfrm flipV="1">
                <a:off x="2399" y="1611"/>
                <a:ext cx="216" cy="185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Freeform 217"/>
              <p:cNvSpPr>
                <a:spLocks/>
              </p:cNvSpPr>
              <p:nvPr/>
            </p:nvSpPr>
            <p:spPr bwMode="auto">
              <a:xfrm>
                <a:off x="2569" y="1603"/>
                <a:ext cx="53" cy="62"/>
              </a:xfrm>
              <a:custGeom>
                <a:avLst/>
                <a:gdLst>
                  <a:gd name="T0" fmla="*/ 38 w 53"/>
                  <a:gd name="T1" fmla="*/ 62 h 62"/>
                  <a:gd name="T2" fmla="*/ 53 w 53"/>
                  <a:gd name="T3" fmla="*/ 0 h 62"/>
                  <a:gd name="T4" fmla="*/ 0 w 53"/>
                  <a:gd name="T5" fmla="*/ 23 h 62"/>
                  <a:gd name="T6" fmla="*/ 30 w 53"/>
                  <a:gd name="T7" fmla="*/ 31 h 62"/>
                  <a:gd name="T8" fmla="*/ 38 w 53"/>
                  <a:gd name="T9" fmla="*/ 6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" h="62">
                    <a:moveTo>
                      <a:pt x="38" y="62"/>
                    </a:moveTo>
                    <a:lnTo>
                      <a:pt x="53" y="0"/>
                    </a:lnTo>
                    <a:lnTo>
                      <a:pt x="0" y="23"/>
                    </a:lnTo>
                    <a:lnTo>
                      <a:pt x="30" y="31"/>
                    </a:lnTo>
                    <a:lnTo>
                      <a:pt x="38" y="6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2" name="Rectangle 220"/>
            <p:cNvSpPr>
              <a:spLocks noChangeArrowheads="1"/>
            </p:cNvSpPr>
            <p:nvPr/>
          </p:nvSpPr>
          <p:spPr bwMode="auto">
            <a:xfrm>
              <a:off x="2653" y="1858"/>
              <a:ext cx="208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221"/>
            <p:cNvSpPr>
              <a:spLocks noChangeArrowheads="1"/>
            </p:cNvSpPr>
            <p:nvPr/>
          </p:nvSpPr>
          <p:spPr bwMode="auto">
            <a:xfrm>
              <a:off x="2676" y="1873"/>
              <a:ext cx="8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R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4" name="Rectangle 222"/>
            <p:cNvSpPr>
              <a:spLocks noChangeArrowheads="1"/>
            </p:cNvSpPr>
            <p:nvPr/>
          </p:nvSpPr>
          <p:spPr bwMode="auto">
            <a:xfrm>
              <a:off x="2345" y="1349"/>
              <a:ext cx="170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223"/>
            <p:cNvSpPr>
              <a:spLocks noChangeArrowheads="1"/>
            </p:cNvSpPr>
            <p:nvPr/>
          </p:nvSpPr>
          <p:spPr bwMode="auto">
            <a:xfrm>
              <a:off x="2368" y="1365"/>
              <a:ext cx="33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I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6" name="Rectangle 224"/>
            <p:cNvSpPr>
              <a:spLocks noChangeArrowheads="1"/>
            </p:cNvSpPr>
            <p:nvPr/>
          </p:nvSpPr>
          <p:spPr bwMode="auto">
            <a:xfrm>
              <a:off x="2622" y="1472"/>
              <a:ext cx="208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225"/>
            <p:cNvSpPr>
              <a:spLocks noChangeArrowheads="1"/>
            </p:cNvSpPr>
            <p:nvPr/>
          </p:nvSpPr>
          <p:spPr bwMode="auto">
            <a:xfrm>
              <a:off x="2646" y="1488"/>
              <a:ext cx="8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H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8" name="Oval 226"/>
            <p:cNvSpPr>
              <a:spLocks noChangeArrowheads="1"/>
            </p:cNvSpPr>
            <p:nvPr/>
          </p:nvSpPr>
          <p:spPr bwMode="auto">
            <a:xfrm>
              <a:off x="3131" y="1573"/>
              <a:ext cx="523" cy="254"/>
            </a:xfrm>
            <a:prstGeom prst="ellipse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9" name="Group 229"/>
            <p:cNvGrpSpPr>
              <a:grpSpLocks/>
            </p:cNvGrpSpPr>
            <p:nvPr/>
          </p:nvGrpSpPr>
          <p:grpSpPr bwMode="auto">
            <a:xfrm>
              <a:off x="3362" y="1341"/>
              <a:ext cx="84" cy="416"/>
              <a:chOff x="3362" y="1341"/>
              <a:chExt cx="84" cy="416"/>
            </a:xfrm>
          </p:grpSpPr>
          <p:sp>
            <p:nvSpPr>
              <p:cNvPr id="74" name="Line 227"/>
              <p:cNvSpPr>
                <a:spLocks noChangeShapeType="1"/>
              </p:cNvSpPr>
              <p:nvPr/>
            </p:nvSpPr>
            <p:spPr bwMode="auto">
              <a:xfrm flipV="1">
                <a:off x="3400" y="1380"/>
                <a:ext cx="0" cy="377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228"/>
              <p:cNvSpPr>
                <a:spLocks/>
              </p:cNvSpPr>
              <p:nvPr/>
            </p:nvSpPr>
            <p:spPr bwMode="auto">
              <a:xfrm>
                <a:off x="3362" y="1341"/>
                <a:ext cx="84" cy="85"/>
              </a:xfrm>
              <a:custGeom>
                <a:avLst/>
                <a:gdLst>
                  <a:gd name="T0" fmla="*/ 84 w 84"/>
                  <a:gd name="T1" fmla="*/ 85 h 85"/>
                  <a:gd name="T2" fmla="*/ 46 w 84"/>
                  <a:gd name="T3" fmla="*/ 0 h 85"/>
                  <a:gd name="T4" fmla="*/ 0 w 84"/>
                  <a:gd name="T5" fmla="*/ 85 h 85"/>
                  <a:gd name="T6" fmla="*/ 46 w 84"/>
                  <a:gd name="T7" fmla="*/ 62 h 85"/>
                  <a:gd name="T8" fmla="*/ 84 w 84"/>
                  <a:gd name="T9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4" h="85">
                    <a:moveTo>
                      <a:pt x="84" y="85"/>
                    </a:moveTo>
                    <a:lnTo>
                      <a:pt x="46" y="0"/>
                    </a:lnTo>
                    <a:lnTo>
                      <a:pt x="0" y="85"/>
                    </a:lnTo>
                    <a:lnTo>
                      <a:pt x="46" y="62"/>
                    </a:lnTo>
                    <a:lnTo>
                      <a:pt x="84" y="8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0" name="Rectangle 230"/>
            <p:cNvSpPr>
              <a:spLocks noChangeArrowheads="1"/>
            </p:cNvSpPr>
            <p:nvPr/>
          </p:nvSpPr>
          <p:spPr bwMode="auto">
            <a:xfrm>
              <a:off x="3385" y="1495"/>
              <a:ext cx="31" cy="1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Line 231"/>
            <p:cNvSpPr>
              <a:spLocks noChangeShapeType="1"/>
            </p:cNvSpPr>
            <p:nvPr/>
          </p:nvSpPr>
          <p:spPr bwMode="auto">
            <a:xfrm flipV="1">
              <a:off x="3400" y="1180"/>
              <a:ext cx="0" cy="631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Line 232"/>
            <p:cNvSpPr>
              <a:spLocks noChangeShapeType="1"/>
            </p:cNvSpPr>
            <p:nvPr/>
          </p:nvSpPr>
          <p:spPr bwMode="auto">
            <a:xfrm>
              <a:off x="3400" y="1850"/>
              <a:ext cx="0" cy="262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233"/>
            <p:cNvSpPr>
              <a:spLocks noChangeArrowheads="1"/>
            </p:cNvSpPr>
            <p:nvPr/>
          </p:nvSpPr>
          <p:spPr bwMode="auto">
            <a:xfrm>
              <a:off x="3431" y="1257"/>
              <a:ext cx="1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Rectangle 234"/>
            <p:cNvSpPr>
              <a:spLocks noChangeArrowheads="1"/>
            </p:cNvSpPr>
            <p:nvPr/>
          </p:nvSpPr>
          <p:spPr bwMode="auto">
            <a:xfrm>
              <a:off x="3454" y="1272"/>
              <a:ext cx="33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I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grpSp>
          <p:nvGrpSpPr>
            <p:cNvPr id="65" name="Group 237"/>
            <p:cNvGrpSpPr>
              <a:grpSpLocks/>
            </p:cNvGrpSpPr>
            <p:nvPr/>
          </p:nvGrpSpPr>
          <p:grpSpPr bwMode="auto">
            <a:xfrm>
              <a:off x="3485" y="1573"/>
              <a:ext cx="62" cy="46"/>
              <a:chOff x="3485" y="1573"/>
              <a:chExt cx="62" cy="46"/>
            </a:xfrm>
          </p:grpSpPr>
          <p:sp>
            <p:nvSpPr>
              <p:cNvPr id="72" name="Line 235"/>
              <p:cNvSpPr>
                <a:spLocks noChangeShapeType="1"/>
              </p:cNvSpPr>
              <p:nvPr/>
            </p:nvSpPr>
            <p:spPr bwMode="auto">
              <a:xfrm flipH="1" flipV="1">
                <a:off x="3493" y="1588"/>
                <a:ext cx="54" cy="8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236"/>
              <p:cNvSpPr>
                <a:spLocks/>
              </p:cNvSpPr>
              <p:nvPr/>
            </p:nvSpPr>
            <p:spPr bwMode="auto">
              <a:xfrm>
                <a:off x="3485" y="1573"/>
                <a:ext cx="54" cy="46"/>
              </a:xfrm>
              <a:custGeom>
                <a:avLst/>
                <a:gdLst>
                  <a:gd name="T0" fmla="*/ 54 w 54"/>
                  <a:gd name="T1" fmla="*/ 0 h 46"/>
                  <a:gd name="T2" fmla="*/ 0 w 54"/>
                  <a:gd name="T3" fmla="*/ 15 h 46"/>
                  <a:gd name="T4" fmla="*/ 38 w 54"/>
                  <a:gd name="T5" fmla="*/ 46 h 46"/>
                  <a:gd name="T6" fmla="*/ 31 w 54"/>
                  <a:gd name="T7" fmla="*/ 23 h 46"/>
                  <a:gd name="T8" fmla="*/ 54 w 54"/>
                  <a:gd name="T9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" h="46">
                    <a:moveTo>
                      <a:pt x="54" y="0"/>
                    </a:moveTo>
                    <a:lnTo>
                      <a:pt x="0" y="15"/>
                    </a:lnTo>
                    <a:lnTo>
                      <a:pt x="38" y="46"/>
                    </a:lnTo>
                    <a:lnTo>
                      <a:pt x="31" y="23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6" name="Group 240"/>
            <p:cNvGrpSpPr>
              <a:grpSpLocks/>
            </p:cNvGrpSpPr>
            <p:nvPr/>
          </p:nvGrpSpPr>
          <p:grpSpPr bwMode="auto">
            <a:xfrm>
              <a:off x="3239" y="1788"/>
              <a:ext cx="77" cy="46"/>
              <a:chOff x="3239" y="1788"/>
              <a:chExt cx="77" cy="46"/>
            </a:xfrm>
          </p:grpSpPr>
          <p:sp>
            <p:nvSpPr>
              <p:cNvPr id="70" name="Line 238"/>
              <p:cNvSpPr>
                <a:spLocks noChangeShapeType="1"/>
              </p:cNvSpPr>
              <p:nvPr/>
            </p:nvSpPr>
            <p:spPr bwMode="auto">
              <a:xfrm>
                <a:off x="3239" y="1804"/>
                <a:ext cx="53" cy="7"/>
              </a:xfrm>
              <a:prstGeom prst="line">
                <a:avLst/>
              </a:prstGeom>
              <a:noFill/>
              <a:ln w="1111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39"/>
              <p:cNvSpPr>
                <a:spLocks/>
              </p:cNvSpPr>
              <p:nvPr/>
            </p:nvSpPr>
            <p:spPr bwMode="auto">
              <a:xfrm>
                <a:off x="3254" y="1788"/>
                <a:ext cx="62" cy="46"/>
              </a:xfrm>
              <a:custGeom>
                <a:avLst/>
                <a:gdLst>
                  <a:gd name="T0" fmla="*/ 0 w 62"/>
                  <a:gd name="T1" fmla="*/ 46 h 46"/>
                  <a:gd name="T2" fmla="*/ 62 w 62"/>
                  <a:gd name="T3" fmla="*/ 31 h 46"/>
                  <a:gd name="T4" fmla="*/ 15 w 62"/>
                  <a:gd name="T5" fmla="*/ 0 h 46"/>
                  <a:gd name="T6" fmla="*/ 23 w 62"/>
                  <a:gd name="T7" fmla="*/ 23 h 46"/>
                  <a:gd name="T8" fmla="*/ 0 w 62"/>
                  <a:gd name="T9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" h="46">
                    <a:moveTo>
                      <a:pt x="0" y="46"/>
                    </a:moveTo>
                    <a:lnTo>
                      <a:pt x="62" y="31"/>
                    </a:lnTo>
                    <a:lnTo>
                      <a:pt x="15" y="0"/>
                    </a:lnTo>
                    <a:lnTo>
                      <a:pt x="23" y="23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7" name="Rectangle 241"/>
            <p:cNvSpPr>
              <a:spLocks noChangeArrowheads="1"/>
            </p:cNvSpPr>
            <p:nvPr/>
          </p:nvSpPr>
          <p:spPr bwMode="auto">
            <a:xfrm>
              <a:off x="3785" y="1257"/>
              <a:ext cx="62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Rectangle 242"/>
            <p:cNvSpPr>
              <a:spLocks noChangeArrowheads="1"/>
            </p:cNvSpPr>
            <p:nvPr/>
          </p:nvSpPr>
          <p:spPr bwMode="auto">
            <a:xfrm>
              <a:off x="3531" y="1449"/>
              <a:ext cx="208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Rectangle 243"/>
            <p:cNvSpPr>
              <a:spLocks noChangeArrowheads="1"/>
            </p:cNvSpPr>
            <p:nvPr/>
          </p:nvSpPr>
          <p:spPr bwMode="auto">
            <a:xfrm>
              <a:off x="3554" y="1465"/>
              <a:ext cx="8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H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7029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utoUpdateAnimBg="0"/>
      <p:bldP spid="13" grpId="0" autoUpdateAnimBg="0"/>
      <p:bldP spid="1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Ampèren laki ja magneettikenttä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Biot´n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ja </a:t>
            </a:r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Savartin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laki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" name="Rectangle 3"/>
          <p:cNvSpPr txBox="1">
            <a:spLocks noChangeArrowheads="1"/>
          </p:cNvSpPr>
          <p:nvPr/>
        </p:nvSpPr>
        <p:spPr>
          <a:xfrm>
            <a:off x="701782" y="1227974"/>
            <a:ext cx="4647846" cy="533400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Yleisessä muodossa:</a:t>
            </a:r>
            <a:endParaRPr lang="fi-FI" alt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3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72227"/>
              </p:ext>
            </p:extLst>
          </p:nvPr>
        </p:nvGraphicFramePr>
        <p:xfrm>
          <a:off x="1278161" y="2186111"/>
          <a:ext cx="261937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90" name="Equation" r:id="rId6" imgW="990360" imgH="291960" progId="Equation.DSMT4">
                  <p:embed/>
                </p:oleObj>
              </mc:Choice>
              <mc:Fallback>
                <p:oleObj name="Equation" r:id="rId6" imgW="99036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8161" y="2186111"/>
                        <a:ext cx="2619375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5862925"/>
              </p:ext>
            </p:extLst>
          </p:nvPr>
        </p:nvGraphicFramePr>
        <p:xfrm>
          <a:off x="1208311" y="3343572"/>
          <a:ext cx="26892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91" name="Equation" r:id="rId8" imgW="1015920" imgH="317160" progId="Equation.DSMT4">
                  <p:embed/>
                </p:oleObj>
              </mc:Choice>
              <mc:Fallback>
                <p:oleObj name="Equation" r:id="rId8" imgW="101592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311" y="3343572"/>
                        <a:ext cx="268922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5" name="Group 131"/>
          <p:cNvGrpSpPr>
            <a:grpSpLocks/>
          </p:cNvGrpSpPr>
          <p:nvPr/>
        </p:nvGrpSpPr>
        <p:grpSpPr bwMode="auto">
          <a:xfrm>
            <a:off x="4513560" y="1073621"/>
            <a:ext cx="3035300" cy="3700463"/>
            <a:chOff x="0" y="0"/>
            <a:chExt cx="1771650" cy="2600325"/>
          </a:xfrm>
        </p:grpSpPr>
        <p:sp>
          <p:nvSpPr>
            <p:cNvPr id="106" name="Text Box 78"/>
            <p:cNvSpPr txBox="1">
              <a:spLocks noChangeArrowheads="1"/>
            </p:cNvSpPr>
            <p:nvPr/>
          </p:nvSpPr>
          <p:spPr bwMode="auto">
            <a:xfrm>
              <a:off x="971550" y="895350"/>
              <a:ext cx="171450" cy="2000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7432" tIns="27432" rIns="0" bIns="0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1200" b="1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</a:p>
          </p:txBody>
        </p:sp>
        <p:sp>
          <p:nvSpPr>
            <p:cNvPr id="107" name="Freeform 133" descr="10%"/>
            <p:cNvSpPr>
              <a:spLocks/>
            </p:cNvSpPr>
            <p:nvPr/>
          </p:nvSpPr>
          <p:spPr bwMode="auto">
            <a:xfrm>
              <a:off x="0" y="1276350"/>
              <a:ext cx="1771650" cy="771525"/>
            </a:xfrm>
            <a:custGeom>
              <a:avLst/>
              <a:gdLst>
                <a:gd name="T0" fmla="*/ 2147483647 w 180"/>
                <a:gd name="T1" fmla="*/ 2147483647 h 81"/>
                <a:gd name="T2" fmla="*/ 2147483647 w 180"/>
                <a:gd name="T3" fmla="*/ 2147483647 h 81"/>
                <a:gd name="T4" fmla="*/ 2147483647 w 180"/>
                <a:gd name="T5" fmla="*/ 2147483647 h 81"/>
                <a:gd name="T6" fmla="*/ 2147483647 w 180"/>
                <a:gd name="T7" fmla="*/ 2147483647 h 81"/>
                <a:gd name="T8" fmla="*/ 2147483647 w 180"/>
                <a:gd name="T9" fmla="*/ 2147483647 h 81"/>
                <a:gd name="T10" fmla="*/ 2147483647 w 180"/>
                <a:gd name="T11" fmla="*/ 2147483647 h 81"/>
                <a:gd name="T12" fmla="*/ 2147483647 w 180"/>
                <a:gd name="T13" fmla="*/ 2147483647 h 81"/>
                <a:gd name="T14" fmla="*/ 2147483647 w 180"/>
                <a:gd name="T15" fmla="*/ 2147483647 h 81"/>
                <a:gd name="T16" fmla="*/ 2147483647 w 180"/>
                <a:gd name="T17" fmla="*/ 2147483647 h 81"/>
                <a:gd name="T18" fmla="*/ 2147483647 w 180"/>
                <a:gd name="T19" fmla="*/ 2147483647 h 81"/>
                <a:gd name="T20" fmla="*/ 2147483647 w 180"/>
                <a:gd name="T21" fmla="*/ 2147483647 h 81"/>
                <a:gd name="T22" fmla="*/ 2147483647 w 180"/>
                <a:gd name="T23" fmla="*/ 2147483647 h 81"/>
                <a:gd name="T24" fmla="*/ 2147483647 w 180"/>
                <a:gd name="T25" fmla="*/ 0 h 81"/>
                <a:gd name="T26" fmla="*/ 2147483647 w 180"/>
                <a:gd name="T27" fmla="*/ 2147483647 h 81"/>
                <a:gd name="T28" fmla="*/ 2147483647 w 180"/>
                <a:gd name="T29" fmla="*/ 2147483647 h 81"/>
                <a:gd name="T30" fmla="*/ 2147483647 w 180"/>
                <a:gd name="T31" fmla="*/ 2147483647 h 81"/>
                <a:gd name="T32" fmla="*/ 2147483647 w 180"/>
                <a:gd name="T33" fmla="*/ 2147483647 h 81"/>
                <a:gd name="T34" fmla="*/ 2147483647 w 180"/>
                <a:gd name="T35" fmla="*/ 2147483647 h 81"/>
                <a:gd name="T36" fmla="*/ 2147483647 w 180"/>
                <a:gd name="T37" fmla="*/ 2147483647 h 81"/>
                <a:gd name="T38" fmla="*/ 2147483647 w 180"/>
                <a:gd name="T39" fmla="*/ 2147483647 h 8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80" h="81">
                  <a:moveTo>
                    <a:pt x="2" y="42"/>
                  </a:moveTo>
                  <a:cubicBezTo>
                    <a:pt x="3" y="53"/>
                    <a:pt x="0" y="65"/>
                    <a:pt x="12" y="69"/>
                  </a:cubicBezTo>
                  <a:cubicBezTo>
                    <a:pt x="20" y="81"/>
                    <a:pt x="38" y="79"/>
                    <a:pt x="50" y="81"/>
                  </a:cubicBezTo>
                  <a:cubicBezTo>
                    <a:pt x="62" y="81"/>
                    <a:pt x="76" y="81"/>
                    <a:pt x="89" y="79"/>
                  </a:cubicBezTo>
                  <a:cubicBezTo>
                    <a:pt x="95" y="78"/>
                    <a:pt x="106" y="75"/>
                    <a:pt x="106" y="75"/>
                  </a:cubicBezTo>
                  <a:cubicBezTo>
                    <a:pt x="109" y="73"/>
                    <a:pt x="117" y="71"/>
                    <a:pt x="117" y="71"/>
                  </a:cubicBezTo>
                  <a:cubicBezTo>
                    <a:pt x="120" y="69"/>
                    <a:pt x="123" y="68"/>
                    <a:pt x="127" y="67"/>
                  </a:cubicBezTo>
                  <a:cubicBezTo>
                    <a:pt x="132" y="64"/>
                    <a:pt x="133" y="63"/>
                    <a:pt x="139" y="62"/>
                  </a:cubicBezTo>
                  <a:cubicBezTo>
                    <a:pt x="145" y="58"/>
                    <a:pt x="152" y="57"/>
                    <a:pt x="158" y="55"/>
                  </a:cubicBezTo>
                  <a:cubicBezTo>
                    <a:pt x="167" y="49"/>
                    <a:pt x="166" y="40"/>
                    <a:pt x="172" y="33"/>
                  </a:cubicBezTo>
                  <a:cubicBezTo>
                    <a:pt x="174" y="26"/>
                    <a:pt x="173" y="29"/>
                    <a:pt x="176" y="24"/>
                  </a:cubicBezTo>
                  <a:cubicBezTo>
                    <a:pt x="177" y="20"/>
                    <a:pt x="179" y="16"/>
                    <a:pt x="180" y="12"/>
                  </a:cubicBezTo>
                  <a:cubicBezTo>
                    <a:pt x="169" y="1"/>
                    <a:pt x="153" y="1"/>
                    <a:pt x="138" y="0"/>
                  </a:cubicBezTo>
                  <a:cubicBezTo>
                    <a:pt x="115" y="1"/>
                    <a:pt x="92" y="0"/>
                    <a:pt x="69" y="3"/>
                  </a:cubicBezTo>
                  <a:cubicBezTo>
                    <a:pt x="57" y="11"/>
                    <a:pt x="41" y="15"/>
                    <a:pt x="27" y="17"/>
                  </a:cubicBezTo>
                  <a:cubicBezTo>
                    <a:pt x="19" y="20"/>
                    <a:pt x="32" y="16"/>
                    <a:pt x="16" y="19"/>
                  </a:cubicBezTo>
                  <a:cubicBezTo>
                    <a:pt x="14" y="19"/>
                    <a:pt x="10" y="21"/>
                    <a:pt x="10" y="21"/>
                  </a:cubicBezTo>
                  <a:cubicBezTo>
                    <a:pt x="8" y="24"/>
                    <a:pt x="5" y="27"/>
                    <a:pt x="4" y="30"/>
                  </a:cubicBezTo>
                  <a:cubicBezTo>
                    <a:pt x="3" y="32"/>
                    <a:pt x="2" y="36"/>
                    <a:pt x="2" y="36"/>
                  </a:cubicBezTo>
                  <a:cubicBezTo>
                    <a:pt x="3" y="42"/>
                    <a:pt x="5" y="42"/>
                    <a:pt x="2" y="42"/>
                  </a:cubicBezTo>
                  <a:close/>
                </a:path>
              </a:pathLst>
            </a:custGeom>
            <a:pattFill prst="pct10">
              <a:fgClr>
                <a:srgbClr val="000000"/>
              </a:fgClr>
              <a:bgClr>
                <a:srgbClr val="FFFFFF"/>
              </a:bgClr>
            </a:pattFill>
            <a:ln w="9525" cap="flat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134" descr="10%"/>
            <p:cNvSpPr>
              <a:spLocks/>
            </p:cNvSpPr>
            <p:nvPr/>
          </p:nvSpPr>
          <p:spPr bwMode="auto">
            <a:xfrm>
              <a:off x="19050" y="238125"/>
              <a:ext cx="1533525" cy="533400"/>
            </a:xfrm>
            <a:custGeom>
              <a:avLst/>
              <a:gdLst>
                <a:gd name="T0" fmla="*/ 2147483647 w 161"/>
                <a:gd name="T1" fmla="*/ 2147483647 h 56"/>
                <a:gd name="T2" fmla="*/ 2147483647 w 161"/>
                <a:gd name="T3" fmla="*/ 2147483647 h 56"/>
                <a:gd name="T4" fmla="*/ 2147483647 w 161"/>
                <a:gd name="T5" fmla="*/ 2147483647 h 56"/>
                <a:gd name="T6" fmla="*/ 2147483647 w 161"/>
                <a:gd name="T7" fmla="*/ 2147483647 h 56"/>
                <a:gd name="T8" fmla="*/ 2147483647 w 161"/>
                <a:gd name="T9" fmla="*/ 2147483647 h 56"/>
                <a:gd name="T10" fmla="*/ 2147483647 w 161"/>
                <a:gd name="T11" fmla="*/ 2147483647 h 56"/>
                <a:gd name="T12" fmla="*/ 2147483647 w 161"/>
                <a:gd name="T13" fmla="*/ 2147483647 h 56"/>
                <a:gd name="T14" fmla="*/ 2147483647 w 161"/>
                <a:gd name="T15" fmla="*/ 2147483647 h 56"/>
                <a:gd name="T16" fmla="*/ 2147483647 w 161"/>
                <a:gd name="T17" fmla="*/ 2147483647 h 56"/>
                <a:gd name="T18" fmla="*/ 2147483647 w 161"/>
                <a:gd name="T19" fmla="*/ 2147483647 h 56"/>
                <a:gd name="T20" fmla="*/ 2147483647 w 161"/>
                <a:gd name="T21" fmla="*/ 2147483647 h 5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61" h="56">
                  <a:moveTo>
                    <a:pt x="61" y="2"/>
                  </a:moveTo>
                  <a:cubicBezTo>
                    <a:pt x="55" y="4"/>
                    <a:pt x="50" y="6"/>
                    <a:pt x="44" y="7"/>
                  </a:cubicBezTo>
                  <a:cubicBezTo>
                    <a:pt x="38" y="11"/>
                    <a:pt x="37" y="19"/>
                    <a:pt x="33" y="25"/>
                  </a:cubicBezTo>
                  <a:cubicBezTo>
                    <a:pt x="31" y="37"/>
                    <a:pt x="19" y="32"/>
                    <a:pt x="7" y="33"/>
                  </a:cubicBezTo>
                  <a:cubicBezTo>
                    <a:pt x="0" y="53"/>
                    <a:pt x="22" y="55"/>
                    <a:pt x="35" y="56"/>
                  </a:cubicBezTo>
                  <a:cubicBezTo>
                    <a:pt x="54" y="55"/>
                    <a:pt x="73" y="55"/>
                    <a:pt x="92" y="54"/>
                  </a:cubicBezTo>
                  <a:cubicBezTo>
                    <a:pt x="108" y="53"/>
                    <a:pt x="125" y="47"/>
                    <a:pt x="141" y="46"/>
                  </a:cubicBezTo>
                  <a:cubicBezTo>
                    <a:pt x="148" y="43"/>
                    <a:pt x="151" y="39"/>
                    <a:pt x="157" y="35"/>
                  </a:cubicBezTo>
                  <a:cubicBezTo>
                    <a:pt x="158" y="32"/>
                    <a:pt x="160" y="29"/>
                    <a:pt x="161" y="26"/>
                  </a:cubicBezTo>
                  <a:cubicBezTo>
                    <a:pt x="158" y="0"/>
                    <a:pt x="87" y="3"/>
                    <a:pt x="69" y="2"/>
                  </a:cubicBezTo>
                  <a:cubicBezTo>
                    <a:pt x="62" y="1"/>
                    <a:pt x="65" y="0"/>
                    <a:pt x="61" y="2"/>
                  </a:cubicBezTo>
                  <a:close/>
                </a:path>
              </a:pathLst>
            </a:custGeom>
            <a:pattFill prst="pct10">
              <a:fgClr>
                <a:srgbClr val="000000"/>
              </a:fgClr>
              <a:bgClr>
                <a:srgbClr val="FFFFFF"/>
              </a:bgClr>
            </a:pattFill>
            <a:ln w="9525" cap="flat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Arc 64"/>
            <p:cNvSpPr>
              <a:spLocks/>
            </p:cNvSpPr>
            <p:nvPr/>
          </p:nvSpPr>
          <p:spPr bwMode="auto">
            <a:xfrm flipV="1">
              <a:off x="409575" y="933450"/>
              <a:ext cx="352425" cy="1666875"/>
            </a:xfrm>
            <a:custGeom>
              <a:avLst/>
              <a:gdLst>
                <a:gd name="T0" fmla="*/ 0 w 21600"/>
                <a:gd name="T1" fmla="*/ 0 h 21600"/>
                <a:gd name="T2" fmla="*/ 93819402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Arc 65"/>
            <p:cNvSpPr>
              <a:spLocks/>
            </p:cNvSpPr>
            <p:nvPr/>
          </p:nvSpPr>
          <p:spPr bwMode="auto">
            <a:xfrm flipV="1">
              <a:off x="371475" y="933450"/>
              <a:ext cx="352425" cy="1628775"/>
            </a:xfrm>
            <a:custGeom>
              <a:avLst/>
              <a:gdLst>
                <a:gd name="T0" fmla="*/ 0 w 21600"/>
                <a:gd name="T1" fmla="*/ 0 h 21600"/>
                <a:gd name="T2" fmla="*/ 93819402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Arc 66"/>
            <p:cNvSpPr>
              <a:spLocks/>
            </p:cNvSpPr>
            <p:nvPr/>
          </p:nvSpPr>
          <p:spPr bwMode="auto">
            <a:xfrm>
              <a:off x="504825" y="0"/>
              <a:ext cx="257175" cy="942975"/>
            </a:xfrm>
            <a:custGeom>
              <a:avLst/>
              <a:gdLst>
                <a:gd name="T0" fmla="*/ 6575762 w 21600"/>
                <a:gd name="T1" fmla="*/ 0 h 21246"/>
                <a:gd name="T2" fmla="*/ 36456818 w 21600"/>
                <a:gd name="T3" fmla="*/ 1857574246 h 21246"/>
                <a:gd name="T4" fmla="*/ 0 w 21600"/>
                <a:gd name="T5" fmla="*/ 1857574246 h 212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46" fill="none" extrusionOk="0">
                  <a:moveTo>
                    <a:pt x="3895" y="0"/>
                  </a:moveTo>
                  <a:cubicBezTo>
                    <a:pt x="14151" y="1880"/>
                    <a:pt x="21600" y="10819"/>
                    <a:pt x="21600" y="21246"/>
                  </a:cubicBezTo>
                </a:path>
                <a:path w="21600" h="21246" stroke="0" extrusionOk="0">
                  <a:moveTo>
                    <a:pt x="3895" y="0"/>
                  </a:moveTo>
                  <a:cubicBezTo>
                    <a:pt x="14151" y="1880"/>
                    <a:pt x="21600" y="10819"/>
                    <a:pt x="21600" y="21246"/>
                  </a:cubicBezTo>
                  <a:lnTo>
                    <a:pt x="0" y="21246"/>
                  </a:lnTo>
                  <a:lnTo>
                    <a:pt x="3895" y="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Arc 67"/>
            <p:cNvSpPr>
              <a:spLocks/>
            </p:cNvSpPr>
            <p:nvPr/>
          </p:nvSpPr>
          <p:spPr bwMode="auto">
            <a:xfrm>
              <a:off x="466725" y="9525"/>
              <a:ext cx="257175" cy="962025"/>
            </a:xfrm>
            <a:custGeom>
              <a:avLst/>
              <a:gdLst>
                <a:gd name="T0" fmla="*/ 7958054 w 21600"/>
                <a:gd name="T1" fmla="*/ 0 h 21079"/>
                <a:gd name="T2" fmla="*/ 36456818 w 21600"/>
                <a:gd name="T3" fmla="*/ 2003821675 h 21079"/>
                <a:gd name="T4" fmla="*/ 0 w 21600"/>
                <a:gd name="T5" fmla="*/ 2003821675 h 210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079" fill="none" extrusionOk="0">
                  <a:moveTo>
                    <a:pt x="4715" y="-1"/>
                  </a:moveTo>
                  <a:cubicBezTo>
                    <a:pt x="14583" y="2207"/>
                    <a:pt x="21600" y="10966"/>
                    <a:pt x="21600" y="21079"/>
                  </a:cubicBezTo>
                </a:path>
                <a:path w="21600" h="21079" stroke="0" extrusionOk="0">
                  <a:moveTo>
                    <a:pt x="4715" y="-1"/>
                  </a:moveTo>
                  <a:cubicBezTo>
                    <a:pt x="14583" y="2207"/>
                    <a:pt x="21600" y="10966"/>
                    <a:pt x="21600" y="21079"/>
                  </a:cubicBezTo>
                  <a:lnTo>
                    <a:pt x="0" y="21079"/>
                  </a:lnTo>
                  <a:lnTo>
                    <a:pt x="4715" y="-1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Line 70"/>
            <p:cNvSpPr>
              <a:spLocks noChangeShapeType="1"/>
            </p:cNvSpPr>
            <p:nvPr/>
          </p:nvSpPr>
          <p:spPr bwMode="auto">
            <a:xfrm>
              <a:off x="581025" y="504825"/>
              <a:ext cx="276225" cy="95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69"/>
            <p:cNvSpPr>
              <a:spLocks noChangeShapeType="1"/>
            </p:cNvSpPr>
            <p:nvPr/>
          </p:nvSpPr>
          <p:spPr bwMode="auto">
            <a:xfrm flipV="1">
              <a:off x="590550" y="400050"/>
              <a:ext cx="238125" cy="1905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AutoShape 68"/>
            <p:cNvSpPr>
              <a:spLocks noChangeArrowheads="1"/>
            </p:cNvSpPr>
            <p:nvPr/>
          </p:nvSpPr>
          <p:spPr bwMode="auto">
            <a:xfrm rot="-379536">
              <a:off x="676275" y="428625"/>
              <a:ext cx="66675" cy="95250"/>
            </a:xfrm>
            <a:prstGeom prst="can">
              <a:avLst>
                <a:gd name="adj" fmla="val 3571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16" name="Line 71"/>
            <p:cNvSpPr>
              <a:spLocks noChangeShapeType="1"/>
            </p:cNvSpPr>
            <p:nvPr/>
          </p:nvSpPr>
          <p:spPr bwMode="auto">
            <a:xfrm flipV="1">
              <a:off x="600075" y="1514475"/>
              <a:ext cx="238125" cy="1905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72"/>
            <p:cNvSpPr>
              <a:spLocks noChangeShapeType="1"/>
            </p:cNvSpPr>
            <p:nvPr/>
          </p:nvSpPr>
          <p:spPr bwMode="auto">
            <a:xfrm>
              <a:off x="590550" y="1619250"/>
              <a:ext cx="276225" cy="95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Line 75"/>
            <p:cNvSpPr>
              <a:spLocks noChangeShapeType="1"/>
            </p:cNvSpPr>
            <p:nvPr/>
          </p:nvSpPr>
          <p:spPr bwMode="auto">
            <a:xfrm>
              <a:off x="723900" y="523875"/>
              <a:ext cx="504825" cy="10858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76"/>
            <p:cNvSpPr>
              <a:spLocks noChangeShapeType="1"/>
            </p:cNvSpPr>
            <p:nvPr/>
          </p:nvSpPr>
          <p:spPr bwMode="auto">
            <a:xfrm flipH="1" flipV="1">
              <a:off x="600075" y="381000"/>
              <a:ext cx="47625" cy="2476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Text Box 79"/>
            <p:cNvSpPr txBox="1">
              <a:spLocks noChangeArrowheads="1"/>
            </p:cNvSpPr>
            <p:nvPr/>
          </p:nvSpPr>
          <p:spPr bwMode="auto">
            <a:xfrm>
              <a:off x="314325" y="523875"/>
              <a:ext cx="295275" cy="2000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7432" tIns="27432" rIns="0" bIns="0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1200" i="1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fi-FI" altLang="fi-FI" sz="12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1200" b="1" i="1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endParaRPr lang="fi-FI" altLang="fi-FI" sz="12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Text Box 58"/>
            <p:cNvSpPr txBox="1">
              <a:spLocks noChangeArrowheads="1"/>
            </p:cNvSpPr>
            <p:nvPr/>
          </p:nvSpPr>
          <p:spPr bwMode="auto">
            <a:xfrm>
              <a:off x="1340960" y="1590675"/>
              <a:ext cx="314325" cy="2000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7432" tIns="27432" rIns="0" bIns="0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12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1200" b="1" i="1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endParaRPr lang="fi-FI" altLang="fi-FI" sz="12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Line 77"/>
            <p:cNvSpPr>
              <a:spLocks noChangeShapeType="1"/>
            </p:cNvSpPr>
            <p:nvPr/>
          </p:nvSpPr>
          <p:spPr bwMode="auto">
            <a:xfrm flipV="1">
              <a:off x="1219200" y="1495425"/>
              <a:ext cx="152400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Oval 149"/>
            <p:cNvSpPr>
              <a:spLocks noChangeArrowheads="1"/>
            </p:cNvSpPr>
            <p:nvPr/>
          </p:nvSpPr>
          <p:spPr bwMode="auto">
            <a:xfrm>
              <a:off x="1219200" y="1609725"/>
              <a:ext cx="47625" cy="4762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</p:grpSp>
      <p:sp>
        <p:nvSpPr>
          <p:cNvPr id="124" name="AutoShape 15"/>
          <p:cNvSpPr>
            <a:spLocks noChangeAspect="1" noChangeArrowheads="1"/>
          </p:cNvSpPr>
          <p:nvPr/>
        </p:nvSpPr>
        <p:spPr bwMode="auto">
          <a:xfrm>
            <a:off x="4513560" y="1711796"/>
            <a:ext cx="244475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en-US" sz="2400"/>
          </a:p>
        </p:txBody>
      </p:sp>
    </p:spTree>
    <p:extLst>
      <p:ext uri="{BB962C8B-B14F-4D97-AF65-F5344CB8AC3E}">
        <p14:creationId xmlns:p14="http://schemas.microsoft.com/office/powerpoint/2010/main" val="75640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Ampèren laki ja magneettikenttä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Ampèren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laki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41152" y="1157436"/>
            <a:ext cx="5904656" cy="838200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Kahden samansuuntaisen suoran virtajohtimen välisen voiman laki:</a:t>
            </a:r>
            <a:endParaRPr lang="fi-FI" alt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445339" y="1805508"/>
            <a:ext cx="5540429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1. Yhden suuntaiset suorat virtajohtimet vetävät toisiaan, jos virrat ovat samansuuntaiset</a:t>
            </a: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468536" y="2453580"/>
            <a:ext cx="234888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2. Johtimen osaan vaikuttava voima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on verrannollinen osan pituuteen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ja kumpaankin virtaan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i-FI" altLang="fi-FI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ja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i-FI" altLang="fi-FI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sekä kääntäen verrannollinen johdinten välimatkaan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fi-FI" alt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37"/>
          <p:cNvGrpSpPr>
            <a:grpSpLocks noChangeAspect="1"/>
          </p:cNvGrpSpPr>
          <p:nvPr/>
        </p:nvGrpSpPr>
        <p:grpSpPr bwMode="auto">
          <a:xfrm>
            <a:off x="2798763" y="2525713"/>
            <a:ext cx="4267200" cy="2100262"/>
            <a:chOff x="1763" y="1591"/>
            <a:chExt cx="2688" cy="1323"/>
          </a:xfrm>
        </p:grpSpPr>
        <p:sp>
          <p:nvSpPr>
            <p:cNvPr id="3" name="AutoShape 36"/>
            <p:cNvSpPr>
              <a:spLocks noChangeAspect="1" noChangeArrowheads="1" noTextEdit="1"/>
            </p:cNvSpPr>
            <p:nvPr/>
          </p:nvSpPr>
          <p:spPr bwMode="auto">
            <a:xfrm>
              <a:off x="1763" y="1591"/>
              <a:ext cx="2688" cy="1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Oval 38"/>
            <p:cNvSpPr>
              <a:spLocks noChangeArrowheads="1"/>
            </p:cNvSpPr>
            <p:nvPr/>
          </p:nvSpPr>
          <p:spPr bwMode="auto">
            <a:xfrm>
              <a:off x="1763" y="2053"/>
              <a:ext cx="945" cy="504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" name="Group 41"/>
            <p:cNvGrpSpPr>
              <a:grpSpLocks/>
            </p:cNvGrpSpPr>
            <p:nvPr/>
          </p:nvGrpSpPr>
          <p:grpSpPr bwMode="auto">
            <a:xfrm>
              <a:off x="2183" y="1822"/>
              <a:ext cx="116" cy="567"/>
              <a:chOff x="2183" y="1822"/>
              <a:chExt cx="116" cy="567"/>
            </a:xfrm>
          </p:grpSpPr>
          <p:sp>
            <p:nvSpPr>
              <p:cNvPr id="79" name="Line 39"/>
              <p:cNvSpPr>
                <a:spLocks noChangeShapeType="1"/>
              </p:cNvSpPr>
              <p:nvPr/>
            </p:nvSpPr>
            <p:spPr bwMode="auto">
              <a:xfrm flipV="1">
                <a:off x="2236" y="1875"/>
                <a:ext cx="0" cy="514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Freeform 40"/>
              <p:cNvSpPr>
                <a:spLocks/>
              </p:cNvSpPr>
              <p:nvPr/>
            </p:nvSpPr>
            <p:spPr bwMode="auto">
              <a:xfrm>
                <a:off x="2183" y="1822"/>
                <a:ext cx="116" cy="116"/>
              </a:xfrm>
              <a:custGeom>
                <a:avLst/>
                <a:gdLst>
                  <a:gd name="T0" fmla="*/ 116 w 116"/>
                  <a:gd name="T1" fmla="*/ 116 h 116"/>
                  <a:gd name="T2" fmla="*/ 63 w 116"/>
                  <a:gd name="T3" fmla="*/ 0 h 116"/>
                  <a:gd name="T4" fmla="*/ 0 w 116"/>
                  <a:gd name="T5" fmla="*/ 116 h 116"/>
                  <a:gd name="T6" fmla="*/ 63 w 116"/>
                  <a:gd name="T7" fmla="*/ 84 h 116"/>
                  <a:gd name="T8" fmla="*/ 116 w 116"/>
                  <a:gd name="T9" fmla="*/ 116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6" h="116">
                    <a:moveTo>
                      <a:pt x="116" y="116"/>
                    </a:moveTo>
                    <a:lnTo>
                      <a:pt x="63" y="0"/>
                    </a:lnTo>
                    <a:lnTo>
                      <a:pt x="0" y="116"/>
                    </a:lnTo>
                    <a:lnTo>
                      <a:pt x="63" y="84"/>
                    </a:lnTo>
                    <a:lnTo>
                      <a:pt x="116" y="1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6" name="Rectangle 42"/>
            <p:cNvSpPr>
              <a:spLocks noChangeArrowheads="1"/>
            </p:cNvSpPr>
            <p:nvPr/>
          </p:nvSpPr>
          <p:spPr bwMode="auto">
            <a:xfrm>
              <a:off x="2215" y="2032"/>
              <a:ext cx="42" cy="2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43"/>
            <p:cNvSpPr>
              <a:spLocks noChangeShapeType="1"/>
            </p:cNvSpPr>
            <p:nvPr/>
          </p:nvSpPr>
          <p:spPr bwMode="auto">
            <a:xfrm flipV="1">
              <a:off x="2236" y="1602"/>
              <a:ext cx="0" cy="924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44"/>
            <p:cNvSpPr>
              <a:spLocks noChangeShapeType="1"/>
            </p:cNvSpPr>
            <p:nvPr/>
          </p:nvSpPr>
          <p:spPr bwMode="auto">
            <a:xfrm>
              <a:off x="2236" y="2568"/>
              <a:ext cx="0" cy="304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45"/>
            <p:cNvSpPr>
              <a:spLocks noChangeArrowheads="1"/>
            </p:cNvSpPr>
            <p:nvPr/>
          </p:nvSpPr>
          <p:spPr bwMode="auto">
            <a:xfrm>
              <a:off x="2236" y="1602"/>
              <a:ext cx="210" cy="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46"/>
            <p:cNvSpPr>
              <a:spLocks noChangeArrowheads="1"/>
            </p:cNvSpPr>
            <p:nvPr/>
          </p:nvSpPr>
          <p:spPr bwMode="auto">
            <a:xfrm>
              <a:off x="2267" y="1644"/>
              <a:ext cx="110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I</a:t>
              </a:r>
              <a:r>
                <a:rPr lang="en-US" altLang="en-US" sz="2100" baseline="-25000" dirty="0">
                  <a:solidFill>
                    <a:srgbClr val="000000"/>
                  </a:solidFill>
                </a:rPr>
                <a:t>1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grpSp>
          <p:nvGrpSpPr>
            <p:cNvPr id="22" name="Group 50"/>
            <p:cNvGrpSpPr>
              <a:grpSpLocks/>
            </p:cNvGrpSpPr>
            <p:nvPr/>
          </p:nvGrpSpPr>
          <p:grpSpPr bwMode="auto">
            <a:xfrm>
              <a:off x="2236" y="2295"/>
              <a:ext cx="766" cy="304"/>
              <a:chOff x="2236" y="2295"/>
              <a:chExt cx="766" cy="304"/>
            </a:xfrm>
          </p:grpSpPr>
          <p:sp>
            <p:nvSpPr>
              <p:cNvPr id="77" name="Line 48"/>
              <p:cNvSpPr>
                <a:spLocks noChangeShapeType="1"/>
              </p:cNvSpPr>
              <p:nvPr/>
            </p:nvSpPr>
            <p:spPr bwMode="auto">
              <a:xfrm>
                <a:off x="2236" y="2295"/>
                <a:ext cx="735" cy="273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Freeform 49"/>
              <p:cNvSpPr>
                <a:spLocks/>
              </p:cNvSpPr>
              <p:nvPr/>
            </p:nvSpPr>
            <p:spPr bwMode="auto">
              <a:xfrm>
                <a:off x="2918" y="2536"/>
                <a:ext cx="84" cy="63"/>
              </a:xfrm>
              <a:custGeom>
                <a:avLst/>
                <a:gdLst>
                  <a:gd name="T0" fmla="*/ 0 w 84"/>
                  <a:gd name="T1" fmla="*/ 63 h 63"/>
                  <a:gd name="T2" fmla="*/ 84 w 84"/>
                  <a:gd name="T3" fmla="*/ 42 h 63"/>
                  <a:gd name="T4" fmla="*/ 21 w 84"/>
                  <a:gd name="T5" fmla="*/ 0 h 63"/>
                  <a:gd name="T6" fmla="*/ 32 w 84"/>
                  <a:gd name="T7" fmla="*/ 32 h 63"/>
                  <a:gd name="T8" fmla="*/ 0 w 84"/>
                  <a:gd name="T9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4" h="63">
                    <a:moveTo>
                      <a:pt x="0" y="63"/>
                    </a:moveTo>
                    <a:lnTo>
                      <a:pt x="84" y="42"/>
                    </a:lnTo>
                    <a:lnTo>
                      <a:pt x="21" y="0"/>
                    </a:lnTo>
                    <a:lnTo>
                      <a:pt x="32" y="32"/>
                    </a:lnTo>
                    <a:lnTo>
                      <a:pt x="0" y="6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3" name="Group 53"/>
            <p:cNvGrpSpPr>
              <a:grpSpLocks/>
            </p:cNvGrpSpPr>
            <p:nvPr/>
          </p:nvGrpSpPr>
          <p:grpSpPr bwMode="auto">
            <a:xfrm>
              <a:off x="2645" y="2179"/>
              <a:ext cx="315" cy="252"/>
              <a:chOff x="2645" y="2179"/>
              <a:chExt cx="315" cy="252"/>
            </a:xfrm>
          </p:grpSpPr>
          <p:sp>
            <p:nvSpPr>
              <p:cNvPr id="75" name="Line 51"/>
              <p:cNvSpPr>
                <a:spLocks noChangeShapeType="1"/>
              </p:cNvSpPr>
              <p:nvPr/>
            </p:nvSpPr>
            <p:spPr bwMode="auto">
              <a:xfrm flipV="1">
                <a:off x="2645" y="2179"/>
                <a:ext cx="294" cy="25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52"/>
              <p:cNvSpPr>
                <a:spLocks/>
              </p:cNvSpPr>
              <p:nvPr/>
            </p:nvSpPr>
            <p:spPr bwMode="auto">
              <a:xfrm>
                <a:off x="2876" y="2179"/>
                <a:ext cx="84" cy="74"/>
              </a:xfrm>
              <a:custGeom>
                <a:avLst/>
                <a:gdLst>
                  <a:gd name="T0" fmla="*/ 53 w 84"/>
                  <a:gd name="T1" fmla="*/ 74 h 74"/>
                  <a:gd name="T2" fmla="*/ 84 w 84"/>
                  <a:gd name="T3" fmla="*/ 0 h 74"/>
                  <a:gd name="T4" fmla="*/ 0 w 84"/>
                  <a:gd name="T5" fmla="*/ 21 h 74"/>
                  <a:gd name="T6" fmla="*/ 42 w 84"/>
                  <a:gd name="T7" fmla="*/ 32 h 74"/>
                  <a:gd name="T8" fmla="*/ 53 w 84"/>
                  <a:gd name="T9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4" h="74">
                    <a:moveTo>
                      <a:pt x="53" y="74"/>
                    </a:moveTo>
                    <a:lnTo>
                      <a:pt x="84" y="0"/>
                    </a:lnTo>
                    <a:lnTo>
                      <a:pt x="0" y="21"/>
                    </a:lnTo>
                    <a:lnTo>
                      <a:pt x="42" y="32"/>
                    </a:lnTo>
                    <a:lnTo>
                      <a:pt x="53" y="7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4" name="Group 56"/>
            <p:cNvGrpSpPr>
              <a:grpSpLocks/>
            </p:cNvGrpSpPr>
            <p:nvPr/>
          </p:nvGrpSpPr>
          <p:grpSpPr bwMode="auto">
            <a:xfrm>
              <a:off x="2351" y="2053"/>
              <a:ext cx="105" cy="63"/>
              <a:chOff x="2351" y="2053"/>
              <a:chExt cx="105" cy="63"/>
            </a:xfrm>
          </p:grpSpPr>
          <p:sp>
            <p:nvSpPr>
              <p:cNvPr id="73" name="Line 54"/>
              <p:cNvSpPr>
                <a:spLocks noChangeShapeType="1"/>
              </p:cNvSpPr>
              <p:nvPr/>
            </p:nvSpPr>
            <p:spPr bwMode="auto">
              <a:xfrm flipH="1" flipV="1">
                <a:off x="2362" y="2074"/>
                <a:ext cx="94" cy="11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55"/>
              <p:cNvSpPr>
                <a:spLocks/>
              </p:cNvSpPr>
              <p:nvPr/>
            </p:nvSpPr>
            <p:spPr bwMode="auto">
              <a:xfrm>
                <a:off x="2351" y="2053"/>
                <a:ext cx="74" cy="63"/>
              </a:xfrm>
              <a:custGeom>
                <a:avLst/>
                <a:gdLst>
                  <a:gd name="T0" fmla="*/ 74 w 74"/>
                  <a:gd name="T1" fmla="*/ 0 h 63"/>
                  <a:gd name="T2" fmla="*/ 0 w 74"/>
                  <a:gd name="T3" fmla="*/ 21 h 63"/>
                  <a:gd name="T4" fmla="*/ 53 w 74"/>
                  <a:gd name="T5" fmla="*/ 63 h 63"/>
                  <a:gd name="T6" fmla="*/ 42 w 74"/>
                  <a:gd name="T7" fmla="*/ 32 h 63"/>
                  <a:gd name="T8" fmla="*/ 74 w 74"/>
                  <a:gd name="T9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4" h="63">
                    <a:moveTo>
                      <a:pt x="74" y="0"/>
                    </a:moveTo>
                    <a:lnTo>
                      <a:pt x="0" y="21"/>
                    </a:lnTo>
                    <a:lnTo>
                      <a:pt x="53" y="63"/>
                    </a:lnTo>
                    <a:lnTo>
                      <a:pt x="42" y="32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5" name="Group 59"/>
            <p:cNvGrpSpPr>
              <a:grpSpLocks/>
            </p:cNvGrpSpPr>
            <p:nvPr/>
          </p:nvGrpSpPr>
          <p:grpSpPr bwMode="auto">
            <a:xfrm>
              <a:off x="2015" y="2505"/>
              <a:ext cx="126" cy="63"/>
              <a:chOff x="2015" y="2505"/>
              <a:chExt cx="126" cy="63"/>
            </a:xfrm>
          </p:grpSpPr>
          <p:sp>
            <p:nvSpPr>
              <p:cNvPr id="71" name="Line 57"/>
              <p:cNvSpPr>
                <a:spLocks noChangeShapeType="1"/>
              </p:cNvSpPr>
              <p:nvPr/>
            </p:nvSpPr>
            <p:spPr bwMode="auto">
              <a:xfrm>
                <a:off x="2015" y="2526"/>
                <a:ext cx="95" cy="10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8"/>
              <p:cNvSpPr>
                <a:spLocks/>
              </p:cNvSpPr>
              <p:nvPr/>
            </p:nvSpPr>
            <p:spPr bwMode="auto">
              <a:xfrm>
                <a:off x="2057" y="2505"/>
                <a:ext cx="84" cy="63"/>
              </a:xfrm>
              <a:custGeom>
                <a:avLst/>
                <a:gdLst>
                  <a:gd name="T0" fmla="*/ 0 w 84"/>
                  <a:gd name="T1" fmla="*/ 63 h 63"/>
                  <a:gd name="T2" fmla="*/ 84 w 84"/>
                  <a:gd name="T3" fmla="*/ 52 h 63"/>
                  <a:gd name="T4" fmla="*/ 21 w 84"/>
                  <a:gd name="T5" fmla="*/ 0 h 63"/>
                  <a:gd name="T6" fmla="*/ 32 w 84"/>
                  <a:gd name="T7" fmla="*/ 31 h 63"/>
                  <a:gd name="T8" fmla="*/ 0 w 84"/>
                  <a:gd name="T9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4" h="63">
                    <a:moveTo>
                      <a:pt x="0" y="63"/>
                    </a:moveTo>
                    <a:lnTo>
                      <a:pt x="84" y="52"/>
                    </a:lnTo>
                    <a:lnTo>
                      <a:pt x="21" y="0"/>
                    </a:lnTo>
                    <a:lnTo>
                      <a:pt x="32" y="31"/>
                    </a:lnTo>
                    <a:lnTo>
                      <a:pt x="0" y="6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6" name="Rectangle 60"/>
            <p:cNvSpPr>
              <a:spLocks noChangeArrowheads="1"/>
            </p:cNvSpPr>
            <p:nvPr/>
          </p:nvSpPr>
          <p:spPr bwMode="auto">
            <a:xfrm>
              <a:off x="2761" y="1707"/>
              <a:ext cx="84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61"/>
            <p:cNvSpPr>
              <a:spLocks noChangeArrowheads="1"/>
            </p:cNvSpPr>
            <p:nvPr/>
          </p:nvSpPr>
          <p:spPr bwMode="auto">
            <a:xfrm>
              <a:off x="2845" y="2505"/>
              <a:ext cx="283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62"/>
            <p:cNvSpPr>
              <a:spLocks noChangeArrowheads="1"/>
            </p:cNvSpPr>
            <p:nvPr/>
          </p:nvSpPr>
          <p:spPr bwMode="auto">
            <a:xfrm>
              <a:off x="2876" y="2536"/>
              <a:ext cx="15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1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e</a:t>
              </a:r>
              <a:r>
                <a:rPr kumimoji="0" lang="en-US" altLang="en-US" sz="2100" i="1" u="none" strike="noStrike" cap="none" normalizeH="0" baseline="-2500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r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0" name="Rectangle 64"/>
            <p:cNvSpPr>
              <a:spLocks noChangeArrowheads="1"/>
            </p:cNvSpPr>
            <p:nvPr/>
          </p:nvSpPr>
          <p:spPr bwMode="auto">
            <a:xfrm>
              <a:off x="2666" y="1969"/>
              <a:ext cx="231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65"/>
            <p:cNvSpPr>
              <a:spLocks noChangeArrowheads="1"/>
            </p:cNvSpPr>
            <p:nvPr/>
          </p:nvSpPr>
          <p:spPr bwMode="auto">
            <a:xfrm>
              <a:off x="2698" y="2011"/>
              <a:ext cx="150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1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e</a:t>
              </a:r>
              <a:r>
                <a:rPr kumimoji="0" lang="en-US" altLang="en-US" sz="2100" i="1" u="none" strike="noStrike" cap="none" normalizeH="0" baseline="-25000" dirty="0" err="1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z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3" name="Rectangle 67"/>
            <p:cNvSpPr>
              <a:spLocks noChangeArrowheads="1"/>
            </p:cNvSpPr>
            <p:nvPr/>
          </p:nvSpPr>
          <p:spPr bwMode="auto">
            <a:xfrm>
              <a:off x="2897" y="1969"/>
              <a:ext cx="284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68"/>
            <p:cNvSpPr>
              <a:spLocks noChangeArrowheads="1"/>
            </p:cNvSpPr>
            <p:nvPr/>
          </p:nvSpPr>
          <p:spPr bwMode="auto">
            <a:xfrm>
              <a:off x="2929" y="2001"/>
              <a:ext cx="163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1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e</a:t>
              </a:r>
              <a:r>
                <a:rPr kumimoji="0" lang="en-US" altLang="en-US" sz="2100" i="1" u="none" strike="noStrike" cap="none" normalizeH="0" baseline="-2500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j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grpSp>
          <p:nvGrpSpPr>
            <p:cNvPr id="36" name="Group 72"/>
            <p:cNvGrpSpPr>
              <a:grpSpLocks/>
            </p:cNvGrpSpPr>
            <p:nvPr/>
          </p:nvGrpSpPr>
          <p:grpSpPr bwMode="auto">
            <a:xfrm>
              <a:off x="3832" y="2053"/>
              <a:ext cx="73" cy="389"/>
              <a:chOff x="3832" y="2053"/>
              <a:chExt cx="73" cy="389"/>
            </a:xfrm>
          </p:grpSpPr>
          <p:sp>
            <p:nvSpPr>
              <p:cNvPr id="69" name="Line 70"/>
              <p:cNvSpPr>
                <a:spLocks noChangeShapeType="1"/>
              </p:cNvSpPr>
              <p:nvPr/>
            </p:nvSpPr>
            <p:spPr bwMode="auto">
              <a:xfrm flipV="1">
                <a:off x="3863" y="2074"/>
                <a:ext cx="0" cy="368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1"/>
              <p:cNvSpPr>
                <a:spLocks/>
              </p:cNvSpPr>
              <p:nvPr/>
            </p:nvSpPr>
            <p:spPr bwMode="auto">
              <a:xfrm>
                <a:off x="3832" y="2053"/>
                <a:ext cx="73" cy="74"/>
              </a:xfrm>
              <a:custGeom>
                <a:avLst/>
                <a:gdLst>
                  <a:gd name="T0" fmla="*/ 73 w 73"/>
                  <a:gd name="T1" fmla="*/ 74 h 74"/>
                  <a:gd name="T2" fmla="*/ 31 w 73"/>
                  <a:gd name="T3" fmla="*/ 0 h 74"/>
                  <a:gd name="T4" fmla="*/ 0 w 73"/>
                  <a:gd name="T5" fmla="*/ 74 h 74"/>
                  <a:gd name="T6" fmla="*/ 31 w 73"/>
                  <a:gd name="T7" fmla="*/ 53 h 74"/>
                  <a:gd name="T8" fmla="*/ 73 w 73"/>
                  <a:gd name="T9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3" h="74">
                    <a:moveTo>
                      <a:pt x="73" y="74"/>
                    </a:moveTo>
                    <a:lnTo>
                      <a:pt x="31" y="0"/>
                    </a:lnTo>
                    <a:lnTo>
                      <a:pt x="0" y="74"/>
                    </a:lnTo>
                    <a:lnTo>
                      <a:pt x="31" y="53"/>
                    </a:lnTo>
                    <a:lnTo>
                      <a:pt x="73" y="7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7" name="Group 75"/>
            <p:cNvGrpSpPr>
              <a:grpSpLocks/>
            </p:cNvGrpSpPr>
            <p:nvPr/>
          </p:nvGrpSpPr>
          <p:grpSpPr bwMode="auto">
            <a:xfrm>
              <a:off x="2414" y="2358"/>
              <a:ext cx="221" cy="84"/>
              <a:chOff x="2414" y="2358"/>
              <a:chExt cx="221" cy="84"/>
            </a:xfrm>
          </p:grpSpPr>
          <p:sp>
            <p:nvSpPr>
              <p:cNvPr id="67" name="Line 73"/>
              <p:cNvSpPr>
                <a:spLocks noChangeShapeType="1"/>
              </p:cNvSpPr>
              <p:nvPr/>
            </p:nvSpPr>
            <p:spPr bwMode="auto">
              <a:xfrm flipH="1" flipV="1">
                <a:off x="2435" y="2379"/>
                <a:ext cx="200" cy="63"/>
              </a:xfrm>
              <a:prstGeom prst="line">
                <a:avLst/>
              </a:prstGeom>
              <a:noFill/>
              <a:ln w="174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4"/>
              <p:cNvSpPr>
                <a:spLocks/>
              </p:cNvSpPr>
              <p:nvPr/>
            </p:nvSpPr>
            <p:spPr bwMode="auto">
              <a:xfrm>
                <a:off x="2414" y="2358"/>
                <a:ext cx="84" cy="73"/>
              </a:xfrm>
              <a:custGeom>
                <a:avLst/>
                <a:gdLst>
                  <a:gd name="T0" fmla="*/ 84 w 84"/>
                  <a:gd name="T1" fmla="*/ 0 h 73"/>
                  <a:gd name="T2" fmla="*/ 0 w 84"/>
                  <a:gd name="T3" fmla="*/ 10 h 73"/>
                  <a:gd name="T4" fmla="*/ 53 w 84"/>
                  <a:gd name="T5" fmla="*/ 73 h 73"/>
                  <a:gd name="T6" fmla="*/ 42 w 84"/>
                  <a:gd name="T7" fmla="*/ 21 h 73"/>
                  <a:gd name="T8" fmla="*/ 84 w 84"/>
                  <a:gd name="T9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4" h="73">
                    <a:moveTo>
                      <a:pt x="84" y="0"/>
                    </a:moveTo>
                    <a:lnTo>
                      <a:pt x="0" y="10"/>
                    </a:lnTo>
                    <a:lnTo>
                      <a:pt x="53" y="73"/>
                    </a:lnTo>
                    <a:lnTo>
                      <a:pt x="42" y="21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8" name="Group 78"/>
            <p:cNvGrpSpPr>
              <a:grpSpLocks/>
            </p:cNvGrpSpPr>
            <p:nvPr/>
          </p:nvGrpSpPr>
          <p:grpSpPr bwMode="auto">
            <a:xfrm>
              <a:off x="3863" y="2179"/>
              <a:ext cx="315" cy="263"/>
              <a:chOff x="3863" y="2179"/>
              <a:chExt cx="315" cy="263"/>
            </a:xfrm>
          </p:grpSpPr>
          <p:sp>
            <p:nvSpPr>
              <p:cNvPr id="65" name="Line 76"/>
              <p:cNvSpPr>
                <a:spLocks noChangeShapeType="1"/>
              </p:cNvSpPr>
              <p:nvPr/>
            </p:nvSpPr>
            <p:spPr bwMode="auto">
              <a:xfrm flipV="1">
                <a:off x="3863" y="2190"/>
                <a:ext cx="294" cy="252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7"/>
              <p:cNvSpPr>
                <a:spLocks/>
              </p:cNvSpPr>
              <p:nvPr/>
            </p:nvSpPr>
            <p:spPr bwMode="auto">
              <a:xfrm>
                <a:off x="4094" y="2179"/>
                <a:ext cx="84" cy="84"/>
              </a:xfrm>
              <a:custGeom>
                <a:avLst/>
                <a:gdLst>
                  <a:gd name="T0" fmla="*/ 53 w 84"/>
                  <a:gd name="T1" fmla="*/ 84 h 84"/>
                  <a:gd name="T2" fmla="*/ 84 w 84"/>
                  <a:gd name="T3" fmla="*/ 0 h 84"/>
                  <a:gd name="T4" fmla="*/ 0 w 84"/>
                  <a:gd name="T5" fmla="*/ 32 h 84"/>
                  <a:gd name="T6" fmla="*/ 42 w 84"/>
                  <a:gd name="T7" fmla="*/ 42 h 84"/>
                  <a:gd name="T8" fmla="*/ 53 w 84"/>
                  <a:gd name="T9" fmla="*/ 8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4" h="84">
                    <a:moveTo>
                      <a:pt x="53" y="84"/>
                    </a:moveTo>
                    <a:lnTo>
                      <a:pt x="84" y="0"/>
                    </a:lnTo>
                    <a:lnTo>
                      <a:pt x="0" y="32"/>
                    </a:lnTo>
                    <a:lnTo>
                      <a:pt x="42" y="42"/>
                    </a:lnTo>
                    <a:lnTo>
                      <a:pt x="53" y="8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9" name="Rectangle 79"/>
            <p:cNvSpPr>
              <a:spLocks noChangeArrowheads="1"/>
            </p:cNvSpPr>
            <p:nvPr/>
          </p:nvSpPr>
          <p:spPr bwMode="auto">
            <a:xfrm>
              <a:off x="3989" y="1707"/>
              <a:ext cx="84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80"/>
            <p:cNvSpPr>
              <a:spLocks noChangeArrowheads="1"/>
            </p:cNvSpPr>
            <p:nvPr/>
          </p:nvSpPr>
          <p:spPr bwMode="auto">
            <a:xfrm>
              <a:off x="2393" y="2148"/>
              <a:ext cx="2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81"/>
            <p:cNvSpPr>
              <a:spLocks noChangeArrowheads="1"/>
            </p:cNvSpPr>
            <p:nvPr/>
          </p:nvSpPr>
          <p:spPr bwMode="auto">
            <a:xfrm>
              <a:off x="2425" y="2169"/>
              <a:ext cx="10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F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2" name="Rectangle 82"/>
            <p:cNvSpPr>
              <a:spLocks noChangeArrowheads="1"/>
            </p:cNvSpPr>
            <p:nvPr/>
          </p:nvSpPr>
          <p:spPr bwMode="auto">
            <a:xfrm>
              <a:off x="3790" y="1833"/>
              <a:ext cx="231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83"/>
            <p:cNvSpPr>
              <a:spLocks noChangeArrowheads="1"/>
            </p:cNvSpPr>
            <p:nvPr/>
          </p:nvSpPr>
          <p:spPr bwMode="auto">
            <a:xfrm>
              <a:off x="3821" y="1854"/>
              <a:ext cx="47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I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4" name="Rectangle 84"/>
            <p:cNvSpPr>
              <a:spLocks noChangeArrowheads="1"/>
            </p:cNvSpPr>
            <p:nvPr/>
          </p:nvSpPr>
          <p:spPr bwMode="auto">
            <a:xfrm>
              <a:off x="4168" y="2001"/>
              <a:ext cx="283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85"/>
            <p:cNvSpPr>
              <a:spLocks noChangeArrowheads="1"/>
            </p:cNvSpPr>
            <p:nvPr/>
          </p:nvSpPr>
          <p:spPr bwMode="auto">
            <a:xfrm>
              <a:off x="4199" y="2022"/>
              <a:ext cx="12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H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grpSp>
          <p:nvGrpSpPr>
            <p:cNvPr id="46" name="Group 88"/>
            <p:cNvGrpSpPr>
              <a:grpSpLocks/>
            </p:cNvGrpSpPr>
            <p:nvPr/>
          </p:nvGrpSpPr>
          <p:grpSpPr bwMode="auto">
            <a:xfrm>
              <a:off x="2582" y="1906"/>
              <a:ext cx="116" cy="557"/>
              <a:chOff x="2582" y="1906"/>
              <a:chExt cx="116" cy="557"/>
            </a:xfrm>
          </p:grpSpPr>
          <p:sp>
            <p:nvSpPr>
              <p:cNvPr id="63" name="Line 86"/>
              <p:cNvSpPr>
                <a:spLocks noChangeShapeType="1"/>
              </p:cNvSpPr>
              <p:nvPr/>
            </p:nvSpPr>
            <p:spPr bwMode="auto">
              <a:xfrm flipV="1">
                <a:off x="2635" y="1948"/>
                <a:ext cx="0" cy="515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87"/>
              <p:cNvSpPr>
                <a:spLocks/>
              </p:cNvSpPr>
              <p:nvPr/>
            </p:nvSpPr>
            <p:spPr bwMode="auto">
              <a:xfrm>
                <a:off x="2582" y="1906"/>
                <a:ext cx="116" cy="105"/>
              </a:xfrm>
              <a:custGeom>
                <a:avLst/>
                <a:gdLst>
                  <a:gd name="T0" fmla="*/ 116 w 116"/>
                  <a:gd name="T1" fmla="*/ 105 h 105"/>
                  <a:gd name="T2" fmla="*/ 63 w 116"/>
                  <a:gd name="T3" fmla="*/ 0 h 105"/>
                  <a:gd name="T4" fmla="*/ 0 w 116"/>
                  <a:gd name="T5" fmla="*/ 105 h 105"/>
                  <a:gd name="T6" fmla="*/ 63 w 116"/>
                  <a:gd name="T7" fmla="*/ 74 h 105"/>
                  <a:gd name="T8" fmla="*/ 116 w 116"/>
                  <a:gd name="T9" fmla="*/ 105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6" h="105">
                    <a:moveTo>
                      <a:pt x="116" y="105"/>
                    </a:moveTo>
                    <a:lnTo>
                      <a:pt x="63" y="0"/>
                    </a:lnTo>
                    <a:lnTo>
                      <a:pt x="0" y="105"/>
                    </a:lnTo>
                    <a:lnTo>
                      <a:pt x="63" y="74"/>
                    </a:lnTo>
                    <a:lnTo>
                      <a:pt x="116" y="10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7" name="Rectangle 89"/>
            <p:cNvSpPr>
              <a:spLocks noChangeArrowheads="1"/>
            </p:cNvSpPr>
            <p:nvPr/>
          </p:nvSpPr>
          <p:spPr bwMode="auto">
            <a:xfrm>
              <a:off x="2614" y="2106"/>
              <a:ext cx="42" cy="1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90"/>
            <p:cNvSpPr>
              <a:spLocks noChangeShapeType="1"/>
            </p:cNvSpPr>
            <p:nvPr/>
          </p:nvSpPr>
          <p:spPr bwMode="auto">
            <a:xfrm flipV="1">
              <a:off x="2635" y="1675"/>
              <a:ext cx="0" cy="1218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91"/>
            <p:cNvSpPr>
              <a:spLocks noChangeArrowheads="1"/>
            </p:cNvSpPr>
            <p:nvPr/>
          </p:nvSpPr>
          <p:spPr bwMode="auto">
            <a:xfrm>
              <a:off x="2635" y="1686"/>
              <a:ext cx="210" cy="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92"/>
            <p:cNvSpPr>
              <a:spLocks noChangeArrowheads="1"/>
            </p:cNvSpPr>
            <p:nvPr/>
          </p:nvSpPr>
          <p:spPr bwMode="auto">
            <a:xfrm>
              <a:off x="2666" y="1728"/>
              <a:ext cx="110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I</a:t>
              </a:r>
              <a:r>
                <a:rPr kumimoji="0" lang="en-US" altLang="en-US" sz="2100" b="0" u="none" strike="noStrike" cap="none" normalizeH="0" baseline="-2500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2" name="Line 94"/>
            <p:cNvSpPr>
              <a:spLocks noChangeShapeType="1"/>
            </p:cNvSpPr>
            <p:nvPr/>
          </p:nvSpPr>
          <p:spPr bwMode="auto">
            <a:xfrm>
              <a:off x="2635" y="2221"/>
              <a:ext cx="0" cy="431"/>
            </a:xfrm>
            <a:prstGeom prst="line">
              <a:avLst/>
            </a:prstGeom>
            <a:noFill/>
            <a:ln w="333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95"/>
            <p:cNvSpPr>
              <a:spLocks noChangeArrowheads="1"/>
            </p:cNvSpPr>
            <p:nvPr/>
          </p:nvSpPr>
          <p:spPr bwMode="auto">
            <a:xfrm>
              <a:off x="2477" y="2568"/>
              <a:ext cx="284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96"/>
            <p:cNvSpPr>
              <a:spLocks noChangeArrowheads="1"/>
            </p:cNvSpPr>
            <p:nvPr/>
          </p:nvSpPr>
          <p:spPr bwMode="auto">
            <a:xfrm>
              <a:off x="2509" y="2589"/>
              <a:ext cx="10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L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grpSp>
          <p:nvGrpSpPr>
            <p:cNvPr id="55" name="Group 99"/>
            <p:cNvGrpSpPr>
              <a:grpSpLocks/>
            </p:cNvGrpSpPr>
            <p:nvPr/>
          </p:nvGrpSpPr>
          <p:grpSpPr bwMode="auto">
            <a:xfrm>
              <a:off x="3632" y="2347"/>
              <a:ext cx="231" cy="95"/>
              <a:chOff x="3632" y="2347"/>
              <a:chExt cx="231" cy="95"/>
            </a:xfrm>
          </p:grpSpPr>
          <p:sp>
            <p:nvSpPr>
              <p:cNvPr id="61" name="Line 97"/>
              <p:cNvSpPr>
                <a:spLocks noChangeShapeType="1"/>
              </p:cNvSpPr>
              <p:nvPr/>
            </p:nvSpPr>
            <p:spPr bwMode="auto">
              <a:xfrm flipH="1" flipV="1">
                <a:off x="3653" y="2368"/>
                <a:ext cx="210" cy="74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98"/>
              <p:cNvSpPr>
                <a:spLocks/>
              </p:cNvSpPr>
              <p:nvPr/>
            </p:nvSpPr>
            <p:spPr bwMode="auto">
              <a:xfrm>
                <a:off x="3632" y="2347"/>
                <a:ext cx="84" cy="63"/>
              </a:xfrm>
              <a:custGeom>
                <a:avLst/>
                <a:gdLst>
                  <a:gd name="T0" fmla="*/ 84 w 84"/>
                  <a:gd name="T1" fmla="*/ 0 h 63"/>
                  <a:gd name="T2" fmla="*/ 0 w 84"/>
                  <a:gd name="T3" fmla="*/ 21 h 63"/>
                  <a:gd name="T4" fmla="*/ 63 w 84"/>
                  <a:gd name="T5" fmla="*/ 63 h 63"/>
                  <a:gd name="T6" fmla="*/ 53 w 84"/>
                  <a:gd name="T7" fmla="*/ 32 h 63"/>
                  <a:gd name="T8" fmla="*/ 84 w 84"/>
                  <a:gd name="T9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4" h="63">
                    <a:moveTo>
                      <a:pt x="84" y="0"/>
                    </a:moveTo>
                    <a:lnTo>
                      <a:pt x="0" y="21"/>
                    </a:lnTo>
                    <a:lnTo>
                      <a:pt x="63" y="63"/>
                    </a:lnTo>
                    <a:lnTo>
                      <a:pt x="53" y="32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6" name="Rectangle 100"/>
            <p:cNvSpPr>
              <a:spLocks noChangeArrowheads="1"/>
            </p:cNvSpPr>
            <p:nvPr/>
          </p:nvSpPr>
          <p:spPr bwMode="auto">
            <a:xfrm>
              <a:off x="3506" y="2190"/>
              <a:ext cx="2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101"/>
            <p:cNvSpPr>
              <a:spLocks noChangeArrowheads="1"/>
            </p:cNvSpPr>
            <p:nvPr/>
          </p:nvSpPr>
          <p:spPr bwMode="auto">
            <a:xfrm>
              <a:off x="3538" y="2211"/>
              <a:ext cx="10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F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grpSp>
          <p:nvGrpSpPr>
            <p:cNvPr id="58" name="Group 104"/>
            <p:cNvGrpSpPr>
              <a:grpSpLocks/>
            </p:cNvGrpSpPr>
            <p:nvPr/>
          </p:nvGrpSpPr>
          <p:grpSpPr bwMode="auto">
            <a:xfrm>
              <a:off x="2603" y="2074"/>
              <a:ext cx="74" cy="378"/>
              <a:chOff x="2603" y="2074"/>
              <a:chExt cx="74" cy="378"/>
            </a:xfrm>
          </p:grpSpPr>
          <p:sp>
            <p:nvSpPr>
              <p:cNvPr id="59" name="Line 102"/>
              <p:cNvSpPr>
                <a:spLocks noChangeShapeType="1"/>
              </p:cNvSpPr>
              <p:nvPr/>
            </p:nvSpPr>
            <p:spPr bwMode="auto">
              <a:xfrm flipV="1">
                <a:off x="2635" y="2085"/>
                <a:ext cx="0" cy="367"/>
              </a:xfrm>
              <a:prstGeom prst="line">
                <a:avLst/>
              </a:prstGeom>
              <a:noFill/>
              <a:ln w="174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Freeform 103"/>
              <p:cNvSpPr>
                <a:spLocks/>
              </p:cNvSpPr>
              <p:nvPr/>
            </p:nvSpPr>
            <p:spPr bwMode="auto">
              <a:xfrm>
                <a:off x="2603" y="2074"/>
                <a:ext cx="74" cy="63"/>
              </a:xfrm>
              <a:custGeom>
                <a:avLst/>
                <a:gdLst>
                  <a:gd name="T0" fmla="*/ 74 w 74"/>
                  <a:gd name="T1" fmla="*/ 63 h 63"/>
                  <a:gd name="T2" fmla="*/ 42 w 74"/>
                  <a:gd name="T3" fmla="*/ 0 h 63"/>
                  <a:gd name="T4" fmla="*/ 0 w 74"/>
                  <a:gd name="T5" fmla="*/ 63 h 63"/>
                  <a:gd name="T6" fmla="*/ 42 w 74"/>
                  <a:gd name="T7" fmla="*/ 42 h 63"/>
                  <a:gd name="T8" fmla="*/ 74 w 74"/>
                  <a:gd name="T9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4" h="63">
                    <a:moveTo>
                      <a:pt x="74" y="63"/>
                    </a:moveTo>
                    <a:lnTo>
                      <a:pt x="42" y="0"/>
                    </a:lnTo>
                    <a:lnTo>
                      <a:pt x="0" y="63"/>
                    </a:lnTo>
                    <a:lnTo>
                      <a:pt x="42" y="42"/>
                    </a:lnTo>
                    <a:lnTo>
                      <a:pt x="74" y="6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2195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utoUpdateAnimBg="0"/>
      <p:bldP spid="13" grpId="0" autoUpdateAnimBg="0"/>
      <p:bldP spid="1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Ampèren laki ja magneettikenttä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Ampèren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laki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2" name="Object 10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9776145"/>
              </p:ext>
            </p:extLst>
          </p:nvPr>
        </p:nvGraphicFramePr>
        <p:xfrm>
          <a:off x="2241352" y="1085428"/>
          <a:ext cx="1689646" cy="74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8" name="Equation" r:id="rId6" imgW="609480" imgH="266400" progId="Equation.DSMT4">
                  <p:embed/>
                </p:oleObj>
              </mc:Choice>
              <mc:Fallback>
                <p:oleObj name="Equation" r:id="rId6" imgW="60948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1352" y="1085428"/>
                        <a:ext cx="1689646" cy="74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" name="Rectangle 1027"/>
          <p:cNvSpPr txBox="1">
            <a:spLocks noChangeArrowheads="1"/>
          </p:cNvSpPr>
          <p:nvPr/>
        </p:nvSpPr>
        <p:spPr>
          <a:xfrm>
            <a:off x="585168" y="2165548"/>
            <a:ext cx="6120680" cy="667444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AutoNum type="arabicPeriod"/>
            </a:pP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Kunkin pisteen suljetulla reitillä </a:t>
            </a:r>
            <a:r>
              <a:rPr lang="fi-FI" altLang="fi-FI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tulee olla joko tangentiaalinen tai normaali reitille </a:t>
            </a:r>
            <a:endParaRPr lang="fi-FI" altLang="fi-FI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Rectangle 1032"/>
          <p:cNvSpPr>
            <a:spLocks noChangeArrowheads="1"/>
          </p:cNvSpPr>
          <p:nvPr/>
        </p:nvSpPr>
        <p:spPr bwMode="auto">
          <a:xfrm>
            <a:off x="589360" y="2738083"/>
            <a:ext cx="6120680" cy="723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314450" indent="-4572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57350" indent="-4572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00250" indent="-4572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45745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1465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37185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2905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 typeface="Wingdings" pitchFamily="2" charset="2"/>
              <a:buAutoNum type="arabicPeriod" startAt="2"/>
            </a:pP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600" dirty="0">
                <a:latin typeface="Arial" panose="020B0604020202020204" pitchFamily="34" charset="0"/>
                <a:cs typeface="Arial" panose="020B0604020202020204" pitchFamily="34" charset="0"/>
              </a:rPr>
              <a:t>on yhtä suuri jokaisessa reitin pisteessä, missä </a:t>
            </a:r>
            <a:r>
              <a:rPr lang="fi-FI" altLang="fi-FI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fi-FI" altLang="fi-FI" sz="1600" dirty="0">
                <a:latin typeface="Arial" panose="020B0604020202020204" pitchFamily="34" charset="0"/>
                <a:cs typeface="Arial" panose="020B0604020202020204" pitchFamily="34" charset="0"/>
              </a:rPr>
              <a:t> on  tangentiaalinen</a:t>
            </a:r>
          </a:p>
        </p:txBody>
      </p:sp>
      <p:sp>
        <p:nvSpPr>
          <p:cNvPr id="87" name="Rectangle 1027"/>
          <p:cNvSpPr txBox="1">
            <a:spLocks noChangeArrowheads="1"/>
          </p:cNvSpPr>
          <p:nvPr/>
        </p:nvSpPr>
        <p:spPr>
          <a:xfrm>
            <a:off x="441152" y="1805508"/>
            <a:ext cx="6192688" cy="432048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Ampèren</a:t>
            </a: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lain sovelluksen ehdot:</a:t>
            </a:r>
            <a:endParaRPr lang="fi-FI" altLang="fi-FI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027"/>
          <p:cNvSpPr txBox="1">
            <a:spLocks noChangeArrowheads="1"/>
          </p:cNvSpPr>
          <p:nvPr/>
        </p:nvSpPr>
        <p:spPr>
          <a:xfrm>
            <a:off x="513160" y="4037756"/>
            <a:ext cx="1152128" cy="432048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Toisaalta:</a:t>
            </a:r>
            <a:endParaRPr lang="fi-FI" altLang="fi-FI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602240"/>
              </p:ext>
            </p:extLst>
          </p:nvPr>
        </p:nvGraphicFramePr>
        <p:xfrm>
          <a:off x="1934319" y="4010446"/>
          <a:ext cx="1027113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9" name="Equation" r:id="rId8" imgW="469800" imgH="177480" progId="Equation.DSMT4">
                  <p:embed/>
                </p:oleObj>
              </mc:Choice>
              <mc:Fallback>
                <p:oleObj name="Equation" r:id="rId8" imgW="469800" imgH="177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4319" y="4010446"/>
                        <a:ext cx="1027113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781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build="p" autoUpdateAnimBg="0"/>
      <p:bldP spid="84" grpId="0" autoUpdateAnimBg="0"/>
      <p:bldP spid="87" grpId="0" build="p" autoUpdateAnimBg="0"/>
      <p:bldP spid="1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Ampèren laki ja magneettikenttä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Magneettivuo </a:t>
            </a:r>
            <a:r>
              <a:rPr lang="fi-FI" altLang="fi-FI" i="1" dirty="0" smtClean="0">
                <a:latin typeface="Symbol" panose="05050102010706020507" pitchFamily="18" charset="2"/>
                <a:cs typeface="Arial" panose="020B0604020202020204" pitchFamily="34" charset="0"/>
              </a:rPr>
              <a:t>F</a:t>
            </a:r>
            <a:r>
              <a:rPr lang="fi-FI" altLang="fi-FI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Wb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340188"/>
              </p:ext>
            </p:extLst>
          </p:nvPr>
        </p:nvGraphicFramePr>
        <p:xfrm>
          <a:off x="2403475" y="1390848"/>
          <a:ext cx="1658938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48" name="Equation" r:id="rId6" imgW="571320" imgH="266400" progId="Equation.DSMT4">
                  <p:embed/>
                </p:oleObj>
              </mc:Choice>
              <mc:Fallback>
                <p:oleObj name="Equation" r:id="rId6" imgW="57132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3475" y="1390848"/>
                        <a:ext cx="1658938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585168" y="2376636"/>
            <a:ext cx="612068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800">
                <a:latin typeface="Arial" panose="020B0604020202020204" pitchFamily="34" charset="0"/>
                <a:cs typeface="Arial" panose="020B0604020202020204" pitchFamily="34" charset="0"/>
              </a:rPr>
              <a:t>Gaussin laki magneettivuolle: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800">
                <a:latin typeface="Arial" panose="020B0604020202020204" pitchFamily="34" charset="0"/>
                <a:cs typeface="Arial" panose="020B0604020202020204" pitchFamily="34" charset="0"/>
              </a:rPr>
              <a:t>Suljetun pinnan läpi ulos tuleva magneettivuo on nolla.</a:t>
            </a:r>
          </a:p>
        </p:txBody>
      </p:sp>
      <p:graphicFrame>
        <p:nvGraphicFramePr>
          <p:cNvPr id="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2557660"/>
              </p:ext>
            </p:extLst>
          </p:nvPr>
        </p:nvGraphicFramePr>
        <p:xfrm>
          <a:off x="2360613" y="3346450"/>
          <a:ext cx="1401762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49" name="Equation" r:id="rId8" imgW="482400" imgH="139680" progId="Equation.DSMT4">
                  <p:embed/>
                </p:oleObj>
              </mc:Choice>
              <mc:Fallback>
                <p:oleObj name="Equation" r:id="rId8" imgW="48240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0613" y="3346450"/>
                        <a:ext cx="1401762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637140" y="4129236"/>
            <a:ext cx="60062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>
                <a:latin typeface="Arial" panose="020B0604020202020204" pitchFamily="34" charset="0"/>
                <a:cs typeface="Arial" panose="020B0604020202020204" pitchFamily="34" charset="0"/>
              </a:rPr>
              <a:t>Magneettivuo on jatkuva.</a:t>
            </a:r>
          </a:p>
        </p:txBody>
      </p:sp>
    </p:spTree>
    <p:extLst>
      <p:ext uri="{BB962C8B-B14F-4D97-AF65-F5344CB8AC3E}">
        <p14:creationId xmlns:p14="http://schemas.microsoft.com/office/powerpoint/2010/main" val="3559336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  <p:bldP spid="1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Ampèren laki ja magneettikenttä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Magneettikentän vektoripotentiaali </a:t>
            </a:r>
            <a:r>
              <a:rPr lang="fi-FI" altLang="fi-FI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Wb/m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36960" y="3528020"/>
            <a:ext cx="6272584" cy="1066800"/>
          </a:xfrm>
          <a:prstGeom prst="rect">
            <a:avLst/>
          </a:prstGeom>
          <a:noFill/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smtClean="0">
                <a:latin typeface="Arial" panose="020B0604020202020204" pitchFamily="34" charset="0"/>
                <a:cs typeface="Arial" panose="020B0604020202020204" pitchFamily="34" charset="0"/>
              </a:rPr>
              <a:t>Jos vektoripotentiaali halutaan määrittää alueella olevan virran perusteella, tarvitaan lisäehto:</a:t>
            </a:r>
            <a:endParaRPr lang="fi-FI" altLang="fi-FI" sz="18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142152"/>
              </p:ext>
            </p:extLst>
          </p:nvPr>
        </p:nvGraphicFramePr>
        <p:xfrm>
          <a:off x="2637755" y="2525588"/>
          <a:ext cx="1547813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8" name="Equation" r:id="rId6" imgW="469800" imgH="177480" progId="Equation.DSMT4">
                  <p:embed/>
                </p:oleObj>
              </mc:Choice>
              <mc:Fallback>
                <p:oleObj name="Equation" r:id="rId6" imgW="4698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7755" y="2525588"/>
                        <a:ext cx="1547813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8960577"/>
              </p:ext>
            </p:extLst>
          </p:nvPr>
        </p:nvGraphicFramePr>
        <p:xfrm>
          <a:off x="2651125" y="4253780"/>
          <a:ext cx="1381125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9" name="Equation" r:id="rId8" imgW="419040" imgH="177480" progId="Equation.DSMT4">
                  <p:embed/>
                </p:oleObj>
              </mc:Choice>
              <mc:Fallback>
                <p:oleObj name="Equation" r:id="rId8" imgW="4190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1125" y="4253780"/>
                        <a:ext cx="1381125" cy="58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513160" y="1445468"/>
            <a:ext cx="6272584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Staattinen magneettikenttä on aina roottorikenttä: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On olemassa vektorikenttä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, jonka pyörteisyys on kentän magneettivuon tiheys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858305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utoUpdateAnimBg="0"/>
      <p:bldP spid="19" grpId="0" autoUpdateAnimBg="0"/>
    </p:bldLst>
  </p:timing>
</p:sld>
</file>

<file path=ppt/theme/theme1.xml><?xml version="1.0" encoding="utf-8"?>
<a:theme xmlns:a="http://schemas.openxmlformats.org/drawingml/2006/main" name="yleispohja">
  <a:themeElements>
    <a:clrScheme name="UVA THEME 1">
      <a:dk1>
        <a:srgbClr val="000000"/>
      </a:dk1>
      <a:lt1>
        <a:srgbClr val="FFFFFF"/>
      </a:lt1>
      <a:dk2>
        <a:srgbClr val="F6A500"/>
      </a:dk2>
      <a:lt2>
        <a:srgbClr val="FFD900"/>
      </a:lt2>
      <a:accent1>
        <a:srgbClr val="7A7C7F"/>
      </a:accent1>
      <a:accent2>
        <a:srgbClr val="C1431D"/>
      </a:accent2>
      <a:accent3>
        <a:srgbClr val="69A341"/>
      </a:accent3>
      <a:accent4>
        <a:srgbClr val="8F1F76"/>
      </a:accent4>
      <a:accent5>
        <a:srgbClr val="008EC5"/>
      </a:accent5>
      <a:accent6>
        <a:srgbClr val="FCC000"/>
      </a:accent6>
      <a:hlink>
        <a:srgbClr val="0000FF"/>
      </a:hlink>
      <a:folHlink>
        <a:srgbClr val="800080"/>
      </a:folHlink>
    </a:clrScheme>
    <a:fontScheme name="UVA FONTS 1">
      <a:majorFont>
        <a:latin typeface="Lucida Sans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yleispohja</Template>
  <TotalTime>2160</TotalTime>
  <Words>445</Words>
  <Application>Microsoft Office PowerPoint</Application>
  <PresentationFormat>Custom</PresentationFormat>
  <Paragraphs>104</Paragraphs>
  <Slides>12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yleispohja</vt:lpstr>
      <vt:lpstr>Equation</vt:lpstr>
      <vt:lpstr>MathType 6.0 Equation</vt:lpstr>
      <vt:lpstr>SATE2180 Kenttäteorian perusteet Ampèren laki ja magneettikenttä Sähkötekniikka/MV </vt:lpstr>
      <vt:lpstr>Staattinen magneettikenttä</vt:lpstr>
      <vt:lpstr>Magneettivuon tiheys B ja magneettikentän voimakkuus H</vt:lpstr>
      <vt:lpstr>Biot´n ja Savartin laki</vt:lpstr>
      <vt:lpstr>Biot´n ja Savartin laki</vt:lpstr>
      <vt:lpstr>Ampèren laki</vt:lpstr>
      <vt:lpstr>Ampèren laki</vt:lpstr>
      <vt:lpstr>Magneettivuo F [Wb]</vt:lpstr>
      <vt:lpstr>Magneettikentän vektoripotentiaali A [Wb/m]</vt:lpstr>
      <vt:lpstr>Vektoripotentiaalit perusvirtajakaumille</vt:lpstr>
      <vt:lpstr>Stokesin lause</vt:lpstr>
      <vt:lpstr>PowerPoint Presentation</vt:lpstr>
    </vt:vector>
  </TitlesOfParts>
  <Company>University of Vaasa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Esittäjän nimi Esityksen nimi  20.11.2012 Paikka laitoksen nimelle Tiedekunta</dc:title>
  <dc:creator>Maarit</dc:creator>
  <cp:lastModifiedBy>Maarit Vesapuisto</cp:lastModifiedBy>
  <cp:revision>330</cp:revision>
  <cp:lastPrinted>2018-08-22T09:38:22Z</cp:lastPrinted>
  <dcterms:created xsi:type="dcterms:W3CDTF">2018-08-21T07:35:50Z</dcterms:created>
  <dcterms:modified xsi:type="dcterms:W3CDTF">2018-10-05T10:23:03Z</dcterms:modified>
</cp:coreProperties>
</file>