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3" r:id="rId2"/>
    <p:sldId id="261" r:id="rId3"/>
    <p:sldId id="413" r:id="rId4"/>
    <p:sldId id="414" r:id="rId5"/>
    <p:sldId id="415" r:id="rId6"/>
    <p:sldId id="416" r:id="rId7"/>
    <p:sldId id="417" r:id="rId8"/>
    <p:sldId id="302" r:id="rId9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 varScale="1">
        <p:scale>
          <a:sx n="141" d="100"/>
          <a:sy n="141" d="100"/>
        </p:scale>
        <p:origin x="-156" y="-102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5.10.2018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 Vektorikentän roottori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Vektorikentän roottori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Vektorikentän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roottori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657176" y="1355948"/>
            <a:ext cx="4251300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ittaa vektorifunktion pyörteisyyttä 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726908" y="2003205"/>
            <a:ext cx="4019644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1. vektorifunktion muuttuminen omaa suuntaansa vastaan kohtisuorassa suunnassa</a:t>
            </a: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729184" y="4004220"/>
            <a:ext cx="3733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2. suunnan kaartuminen</a:t>
            </a:r>
          </a:p>
        </p:txBody>
      </p: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3941688" y="1660748"/>
            <a:ext cx="2971800" cy="1754188"/>
            <a:chOff x="3504" y="1872"/>
            <a:chExt cx="1872" cy="1105"/>
          </a:xfrm>
        </p:grpSpPr>
        <p:sp>
          <p:nvSpPr>
            <p:cNvPr id="36" name="Arc 6"/>
            <p:cNvSpPr>
              <a:spLocks/>
            </p:cNvSpPr>
            <p:nvPr/>
          </p:nvSpPr>
          <p:spPr bwMode="auto">
            <a:xfrm flipV="1">
              <a:off x="3504" y="1872"/>
              <a:ext cx="767" cy="819"/>
            </a:xfrm>
            <a:custGeom>
              <a:avLst/>
              <a:gdLst>
                <a:gd name="T0" fmla="*/ 0 w 21600"/>
                <a:gd name="T1" fmla="*/ 0 h 19875"/>
                <a:gd name="T2" fmla="*/ 1 w 21600"/>
                <a:gd name="T3" fmla="*/ 1 h 19875"/>
                <a:gd name="T4" fmla="*/ 0 w 21600"/>
                <a:gd name="T5" fmla="*/ 1 h 198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9875" fill="none" extrusionOk="0">
                  <a:moveTo>
                    <a:pt x="8458" y="-1"/>
                  </a:moveTo>
                  <a:cubicBezTo>
                    <a:pt x="16427" y="3391"/>
                    <a:pt x="21600" y="11214"/>
                    <a:pt x="21600" y="19875"/>
                  </a:cubicBezTo>
                </a:path>
                <a:path w="21600" h="19875" stroke="0" extrusionOk="0">
                  <a:moveTo>
                    <a:pt x="8458" y="-1"/>
                  </a:moveTo>
                  <a:cubicBezTo>
                    <a:pt x="16427" y="3391"/>
                    <a:pt x="21600" y="11214"/>
                    <a:pt x="21600" y="19875"/>
                  </a:cubicBezTo>
                  <a:lnTo>
                    <a:pt x="0" y="19875"/>
                  </a:lnTo>
                  <a:lnTo>
                    <a:pt x="8458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7"/>
            <p:cNvSpPr>
              <a:spLocks noChangeShapeType="1"/>
            </p:cNvSpPr>
            <p:nvPr/>
          </p:nvSpPr>
          <p:spPr bwMode="auto">
            <a:xfrm>
              <a:off x="4519" y="1872"/>
              <a:ext cx="0" cy="8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>
              <a:off x="4305" y="1872"/>
              <a:ext cx="19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>
              <a:off x="4293" y="1989"/>
              <a:ext cx="20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"/>
            <p:cNvSpPr>
              <a:spLocks noChangeShapeType="1"/>
            </p:cNvSpPr>
            <p:nvPr/>
          </p:nvSpPr>
          <p:spPr bwMode="auto">
            <a:xfrm>
              <a:off x="4271" y="2106"/>
              <a:ext cx="2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1"/>
            <p:cNvSpPr>
              <a:spLocks noChangeShapeType="1"/>
            </p:cNvSpPr>
            <p:nvPr/>
          </p:nvSpPr>
          <p:spPr bwMode="auto">
            <a:xfrm>
              <a:off x="4237" y="2223"/>
              <a:ext cx="25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4192" y="2340"/>
              <a:ext cx="3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3"/>
            <p:cNvSpPr>
              <a:spLocks noChangeShapeType="1"/>
            </p:cNvSpPr>
            <p:nvPr/>
          </p:nvSpPr>
          <p:spPr bwMode="auto">
            <a:xfrm>
              <a:off x="4113" y="2457"/>
              <a:ext cx="3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4"/>
            <p:cNvSpPr>
              <a:spLocks noChangeShapeType="1"/>
            </p:cNvSpPr>
            <p:nvPr/>
          </p:nvSpPr>
          <p:spPr bwMode="auto">
            <a:xfrm>
              <a:off x="4011" y="2574"/>
              <a:ext cx="4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3865" y="2691"/>
              <a:ext cx="6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6"/>
            <p:cNvSpPr>
              <a:spLocks noChangeShapeType="1"/>
            </p:cNvSpPr>
            <p:nvPr/>
          </p:nvSpPr>
          <p:spPr bwMode="auto">
            <a:xfrm>
              <a:off x="4305" y="1931"/>
              <a:ext cx="19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7"/>
            <p:cNvSpPr>
              <a:spLocks noChangeShapeType="1"/>
            </p:cNvSpPr>
            <p:nvPr/>
          </p:nvSpPr>
          <p:spPr bwMode="auto">
            <a:xfrm>
              <a:off x="4282" y="2048"/>
              <a:ext cx="2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8"/>
            <p:cNvSpPr>
              <a:spLocks noChangeShapeType="1"/>
            </p:cNvSpPr>
            <p:nvPr/>
          </p:nvSpPr>
          <p:spPr bwMode="auto">
            <a:xfrm>
              <a:off x="4260" y="2165"/>
              <a:ext cx="2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>
              <a:off x="4214" y="2282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>
              <a:off x="4158" y="2399"/>
              <a:ext cx="3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>
              <a:off x="4068" y="2516"/>
              <a:ext cx="4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>
              <a:off x="3955" y="2633"/>
              <a:ext cx="5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flipH="1">
              <a:off x="3549" y="2756"/>
              <a:ext cx="9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flipV="1">
              <a:off x="4744" y="1931"/>
              <a:ext cx="63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25"/>
            <p:cNvSpPr>
              <a:spLocks noChangeShapeType="1"/>
            </p:cNvSpPr>
            <p:nvPr/>
          </p:nvSpPr>
          <p:spPr bwMode="auto">
            <a:xfrm flipV="1">
              <a:off x="4744" y="2165"/>
              <a:ext cx="63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6"/>
            <p:cNvSpPr>
              <a:spLocks noChangeShapeType="1"/>
            </p:cNvSpPr>
            <p:nvPr/>
          </p:nvSpPr>
          <p:spPr bwMode="auto">
            <a:xfrm flipV="1">
              <a:off x="4733" y="2405"/>
              <a:ext cx="632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27"/>
            <p:cNvSpPr>
              <a:spLocks noChangeShapeType="1"/>
            </p:cNvSpPr>
            <p:nvPr/>
          </p:nvSpPr>
          <p:spPr bwMode="auto">
            <a:xfrm flipV="1">
              <a:off x="4744" y="2633"/>
              <a:ext cx="63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28"/>
            <p:cNvSpPr txBox="1">
              <a:spLocks noChangeArrowheads="1"/>
            </p:cNvSpPr>
            <p:nvPr/>
          </p:nvSpPr>
          <p:spPr bwMode="auto">
            <a:xfrm>
              <a:off x="4102" y="2736"/>
              <a:ext cx="406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|</a:t>
              </a:r>
              <a:r>
                <a:rPr lang="en-GB" altLang="fi-FI" sz="24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GB" altLang="fi-FI" sz="2400" dirty="0">
                  <a:solidFill>
                    <a:srgbClr val="000000"/>
                  </a:solidFill>
                </a:rPr>
                <a:t>|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4891" y="2730"/>
              <a:ext cx="406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60" name="Group 35"/>
          <p:cNvGrpSpPr>
            <a:grpSpLocks/>
          </p:cNvGrpSpPr>
          <p:nvPr/>
        </p:nvGrpSpPr>
        <p:grpSpPr bwMode="auto">
          <a:xfrm>
            <a:off x="4244528" y="3808759"/>
            <a:ext cx="2514600" cy="1381125"/>
            <a:chOff x="1200" y="3162"/>
            <a:chExt cx="1584" cy="870"/>
          </a:xfrm>
        </p:grpSpPr>
        <p:sp>
          <p:nvSpPr>
            <p:cNvPr id="61" name="Arc 30"/>
            <p:cNvSpPr>
              <a:spLocks/>
            </p:cNvSpPr>
            <p:nvPr/>
          </p:nvSpPr>
          <p:spPr bwMode="auto">
            <a:xfrm rot="-5400000">
              <a:off x="1749" y="2613"/>
              <a:ext cx="485" cy="1584"/>
            </a:xfrm>
            <a:custGeom>
              <a:avLst/>
              <a:gdLst>
                <a:gd name="T0" fmla="*/ 0 w 21600"/>
                <a:gd name="T1" fmla="*/ 0 h 42240"/>
                <a:gd name="T2" fmla="*/ 0 w 21600"/>
                <a:gd name="T3" fmla="*/ 2 h 42240"/>
                <a:gd name="T4" fmla="*/ 0 w 21600"/>
                <a:gd name="T5" fmla="*/ 1 h 422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240" fill="none" extrusionOk="0">
                  <a:moveTo>
                    <a:pt x="6016" y="-1"/>
                  </a:moveTo>
                  <a:cubicBezTo>
                    <a:pt x="15248" y="2676"/>
                    <a:pt x="21600" y="11132"/>
                    <a:pt x="21600" y="20745"/>
                  </a:cubicBezTo>
                  <a:cubicBezTo>
                    <a:pt x="21600" y="31850"/>
                    <a:pt x="13178" y="41146"/>
                    <a:pt x="2127" y="42240"/>
                  </a:cubicBezTo>
                </a:path>
                <a:path w="21600" h="42240" stroke="0" extrusionOk="0">
                  <a:moveTo>
                    <a:pt x="6016" y="-1"/>
                  </a:moveTo>
                  <a:cubicBezTo>
                    <a:pt x="15248" y="2676"/>
                    <a:pt x="21600" y="11132"/>
                    <a:pt x="21600" y="20745"/>
                  </a:cubicBezTo>
                  <a:cubicBezTo>
                    <a:pt x="21600" y="31850"/>
                    <a:pt x="13178" y="41146"/>
                    <a:pt x="2127" y="42240"/>
                  </a:cubicBezTo>
                  <a:lnTo>
                    <a:pt x="0" y="20745"/>
                  </a:lnTo>
                  <a:lnTo>
                    <a:pt x="6016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Arc 31"/>
            <p:cNvSpPr>
              <a:spLocks/>
            </p:cNvSpPr>
            <p:nvPr/>
          </p:nvSpPr>
          <p:spPr bwMode="auto">
            <a:xfrm rot="-5400000">
              <a:off x="1847" y="2972"/>
              <a:ext cx="300" cy="1141"/>
            </a:xfrm>
            <a:custGeom>
              <a:avLst/>
              <a:gdLst>
                <a:gd name="T0" fmla="*/ 0 w 21600"/>
                <a:gd name="T1" fmla="*/ 0 h 42240"/>
                <a:gd name="T2" fmla="*/ 0 w 21600"/>
                <a:gd name="T3" fmla="*/ 1 h 42240"/>
                <a:gd name="T4" fmla="*/ 0 w 21600"/>
                <a:gd name="T5" fmla="*/ 0 h 422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240" fill="none" extrusionOk="0">
                  <a:moveTo>
                    <a:pt x="6016" y="-1"/>
                  </a:moveTo>
                  <a:cubicBezTo>
                    <a:pt x="15248" y="2676"/>
                    <a:pt x="21600" y="11132"/>
                    <a:pt x="21600" y="20745"/>
                  </a:cubicBezTo>
                  <a:cubicBezTo>
                    <a:pt x="21600" y="31850"/>
                    <a:pt x="13178" y="41146"/>
                    <a:pt x="2127" y="42240"/>
                  </a:cubicBezTo>
                </a:path>
                <a:path w="21600" h="42240" stroke="0" extrusionOk="0">
                  <a:moveTo>
                    <a:pt x="6016" y="-1"/>
                  </a:moveTo>
                  <a:cubicBezTo>
                    <a:pt x="15248" y="2676"/>
                    <a:pt x="21600" y="11132"/>
                    <a:pt x="21600" y="20745"/>
                  </a:cubicBezTo>
                  <a:cubicBezTo>
                    <a:pt x="21600" y="31850"/>
                    <a:pt x="13178" y="41146"/>
                    <a:pt x="2127" y="42240"/>
                  </a:cubicBezTo>
                  <a:lnTo>
                    <a:pt x="0" y="20745"/>
                  </a:lnTo>
                  <a:lnTo>
                    <a:pt x="6016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rc 32"/>
            <p:cNvSpPr>
              <a:spLocks/>
            </p:cNvSpPr>
            <p:nvPr/>
          </p:nvSpPr>
          <p:spPr bwMode="auto">
            <a:xfrm rot="-5400000">
              <a:off x="1913" y="3295"/>
              <a:ext cx="177" cy="773"/>
            </a:xfrm>
            <a:custGeom>
              <a:avLst/>
              <a:gdLst>
                <a:gd name="T0" fmla="*/ 0 w 21600"/>
                <a:gd name="T1" fmla="*/ 0 h 42240"/>
                <a:gd name="T2" fmla="*/ 0 w 21600"/>
                <a:gd name="T3" fmla="*/ 0 h 42240"/>
                <a:gd name="T4" fmla="*/ 0 w 21600"/>
                <a:gd name="T5" fmla="*/ 0 h 422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240" fill="none" extrusionOk="0">
                  <a:moveTo>
                    <a:pt x="6016" y="-1"/>
                  </a:moveTo>
                  <a:cubicBezTo>
                    <a:pt x="15248" y="2676"/>
                    <a:pt x="21600" y="11132"/>
                    <a:pt x="21600" y="20745"/>
                  </a:cubicBezTo>
                  <a:cubicBezTo>
                    <a:pt x="21600" y="31850"/>
                    <a:pt x="13178" y="41146"/>
                    <a:pt x="2127" y="42240"/>
                  </a:cubicBezTo>
                </a:path>
                <a:path w="21600" h="42240" stroke="0" extrusionOk="0">
                  <a:moveTo>
                    <a:pt x="6016" y="-1"/>
                  </a:moveTo>
                  <a:cubicBezTo>
                    <a:pt x="15248" y="2676"/>
                    <a:pt x="21600" y="11132"/>
                    <a:pt x="21600" y="20745"/>
                  </a:cubicBezTo>
                  <a:cubicBezTo>
                    <a:pt x="21600" y="31850"/>
                    <a:pt x="13178" y="41146"/>
                    <a:pt x="2127" y="42240"/>
                  </a:cubicBezTo>
                  <a:lnTo>
                    <a:pt x="0" y="20745"/>
                  </a:lnTo>
                  <a:lnTo>
                    <a:pt x="6016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 Box 33"/>
            <p:cNvSpPr txBox="1">
              <a:spLocks noChangeArrowheads="1"/>
            </p:cNvSpPr>
            <p:nvPr/>
          </p:nvSpPr>
          <p:spPr bwMode="auto">
            <a:xfrm>
              <a:off x="1832" y="3747"/>
              <a:ext cx="339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altLang="fi-FI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 autoUpdateAnimBg="0"/>
      <p:bldP spid="33" grpId="0" autoUpdateAnimBg="0"/>
      <p:bldP spid="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Roottori yleisessä muodossa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502406"/>
              </p:ext>
            </p:extLst>
          </p:nvPr>
        </p:nvGraphicFramePr>
        <p:xfrm>
          <a:off x="1235075" y="1733550"/>
          <a:ext cx="4562475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7" name="Equation" r:id="rId6" imgW="2209680" imgH="965160" progId="Equation.DSMT4">
                  <p:embed/>
                </p:oleObj>
              </mc:Choice>
              <mc:Fallback>
                <p:oleObj name="Equation" r:id="rId6" imgW="2209680" imgH="9651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075" y="1733550"/>
                        <a:ext cx="4562475" cy="199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195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Roottori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karteesisessa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koordinaatistossa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706763"/>
              </p:ext>
            </p:extLst>
          </p:nvPr>
        </p:nvGraphicFramePr>
        <p:xfrm>
          <a:off x="1305248" y="1687513"/>
          <a:ext cx="2044700" cy="136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2" name="Equation" r:id="rId6" imgW="990360" imgH="660240" progId="Equation.DSMT4">
                  <p:embed/>
                </p:oleObj>
              </mc:Choice>
              <mc:Fallback>
                <p:oleObj name="Equation" r:id="rId6" imgW="990360" imgH="660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5248" y="1687513"/>
                        <a:ext cx="2044700" cy="1363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040760"/>
              </p:ext>
            </p:extLst>
          </p:nvPr>
        </p:nvGraphicFramePr>
        <p:xfrm>
          <a:off x="1881312" y="3461692"/>
          <a:ext cx="4773613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3" name="Equation" r:id="rId8" imgW="2311200" imgH="330120" progId="Equation.DSMT4">
                  <p:embed/>
                </p:oleObj>
              </mc:Choice>
              <mc:Fallback>
                <p:oleObj name="Equation" r:id="rId8" imgW="2311200" imgH="330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312" y="3461692"/>
                        <a:ext cx="4773613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596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Roottori sylinterikoordinaatistossa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88907"/>
              </p:ext>
            </p:extLst>
          </p:nvPr>
        </p:nvGraphicFramePr>
        <p:xfrm>
          <a:off x="801192" y="1301452"/>
          <a:ext cx="2359025" cy="136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93" name="Equation" r:id="rId6" imgW="1143000" imgH="660240" progId="Equation.DSMT4">
                  <p:embed/>
                </p:oleObj>
              </mc:Choice>
              <mc:Fallback>
                <p:oleObj name="Equation" r:id="rId6" imgW="1143000" imgH="660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1301452"/>
                        <a:ext cx="2359025" cy="1363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901833"/>
              </p:ext>
            </p:extLst>
          </p:nvPr>
        </p:nvGraphicFramePr>
        <p:xfrm>
          <a:off x="1089224" y="3245668"/>
          <a:ext cx="5478463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94" name="Equation" r:id="rId8" imgW="2654280" imgH="330120" progId="Equation.DSMT4">
                  <p:embed/>
                </p:oleObj>
              </mc:Choice>
              <mc:Fallback>
                <p:oleObj name="Equation" r:id="rId8" imgW="2654280" imgH="330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224" y="3245668"/>
                        <a:ext cx="5478463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606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Roottori pallokoordinaatistossa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378600"/>
              </p:ext>
            </p:extLst>
          </p:nvPr>
        </p:nvGraphicFramePr>
        <p:xfrm>
          <a:off x="657176" y="1301452"/>
          <a:ext cx="322580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2" name="Equation" r:id="rId6" imgW="1562040" imgH="660240" progId="Equation.DSMT4">
                  <p:embed/>
                </p:oleObj>
              </mc:Choice>
              <mc:Fallback>
                <p:oleObj name="Equation" r:id="rId6" imgW="1562040" imgH="6602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176" y="1301452"/>
                        <a:ext cx="3225800" cy="136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7837"/>
              </p:ext>
            </p:extLst>
          </p:nvPr>
        </p:nvGraphicFramePr>
        <p:xfrm>
          <a:off x="1224211" y="3230537"/>
          <a:ext cx="5481637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3" name="Equation" r:id="rId8" imgW="2654280" imgH="634680" progId="Equation.DSMT4">
                  <p:embed/>
                </p:oleObj>
              </mc:Choice>
              <mc:Fallback>
                <p:oleObj name="Equation" r:id="rId8" imgW="2654280" imgH="6346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4211" y="3230537"/>
                        <a:ext cx="5481637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085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Roottorin ominaisuuksia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721072" y="1229444"/>
            <a:ext cx="5768752" cy="8382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Kaikille vektorikentille </a:t>
            </a:r>
            <a:r>
              <a:rPr lang="fi-FI" altLang="fi-FI" sz="1800" b="1" i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: Roottorin divergenssi on nolla (skalaari) 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231662"/>
              </p:ext>
            </p:extLst>
          </p:nvPr>
        </p:nvGraphicFramePr>
        <p:xfrm>
          <a:off x="3192463" y="1949524"/>
          <a:ext cx="17605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2" name="Equation" r:id="rId6" imgW="660240" imgH="253800" progId="Equation.DSMT4">
                  <p:embed/>
                </p:oleObj>
              </mc:Choice>
              <mc:Fallback>
                <p:oleObj name="Equation" r:id="rId6" imgW="660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2463" y="1949524"/>
                        <a:ext cx="176053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21072" y="3134444"/>
            <a:ext cx="576875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314450" indent="-4572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57350" indent="-4572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00250" indent="-4572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5745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1465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7185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2905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 typeface="Wingdings" pitchFamily="2" charset="2"/>
              <a:buAutoNum type="arabicPeriod" startAt="2"/>
            </a:pPr>
            <a:r>
              <a:rPr lang="fi-FI" altLang="fi-FI" sz="1800">
                <a:latin typeface="Arial" panose="020B0604020202020204" pitchFamily="34" charset="0"/>
                <a:cs typeface="Arial" panose="020B0604020202020204" pitchFamily="34" charset="0"/>
              </a:rPr>
              <a:t>Kaikille skalaarifunktioille </a:t>
            </a:r>
            <a:r>
              <a:rPr lang="fi-FI" altLang="fi-FI" sz="1800" i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>
                <a:latin typeface="Arial" panose="020B0604020202020204" pitchFamily="34" charset="0"/>
                <a:cs typeface="Arial" panose="020B0604020202020204" pitchFamily="34" charset="0"/>
              </a:rPr>
              <a:t>: Gradientin roottori on nolla (vektori) </a:t>
            </a:r>
          </a:p>
        </p:txBody>
      </p:sp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940986"/>
              </p:ext>
            </p:extLst>
          </p:nvPr>
        </p:nvGraphicFramePr>
        <p:xfrm>
          <a:off x="3177456" y="3677716"/>
          <a:ext cx="176847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3" name="Equation" r:id="rId8" imgW="571320" imgH="253800" progId="Equation.DSMT4">
                  <p:embed/>
                </p:oleObj>
              </mc:Choice>
              <mc:Fallback>
                <p:oleObj name="Equation" r:id="rId8" imgW="571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7456" y="3677716"/>
                        <a:ext cx="176847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347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  <p:bldP spid="1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 Vektorikentän roottori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2114</TotalTime>
  <Words>135</Words>
  <Application>Microsoft Office PowerPoint</Application>
  <PresentationFormat>Custom</PresentationFormat>
  <Paragraphs>42</Paragraphs>
  <Slides>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yleispohja</vt:lpstr>
      <vt:lpstr>MathType 6.0 Equation</vt:lpstr>
      <vt:lpstr>SATE2180 Kenttäteorian perusteet Vektorikentän roottori Sähkötekniikka/MV </vt:lpstr>
      <vt:lpstr>Vektorikentän A roottori</vt:lpstr>
      <vt:lpstr>Roottori yleisessä muodossa</vt:lpstr>
      <vt:lpstr>Roottori karteesisessa koordinaatistossa</vt:lpstr>
      <vt:lpstr>Roottori sylinterikoordinaatistossa</vt:lpstr>
      <vt:lpstr>Roottori pallokoordinaatistossa</vt:lpstr>
      <vt:lpstr>Roottorin ominaisuuksia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 Vesapuisto</cp:lastModifiedBy>
  <cp:revision>324</cp:revision>
  <cp:lastPrinted>2018-08-22T09:38:22Z</cp:lastPrinted>
  <dcterms:created xsi:type="dcterms:W3CDTF">2018-08-21T07:35:50Z</dcterms:created>
  <dcterms:modified xsi:type="dcterms:W3CDTF">2018-10-05T09:17:04Z</dcterms:modified>
</cp:coreProperties>
</file>