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3" r:id="rId2"/>
    <p:sldId id="261" r:id="rId3"/>
    <p:sldId id="413" r:id="rId4"/>
    <p:sldId id="414" r:id="rId5"/>
    <p:sldId id="415" r:id="rId6"/>
    <p:sldId id="416" r:id="rId7"/>
    <p:sldId id="417" r:id="rId8"/>
    <p:sldId id="302" r:id="rId9"/>
  </p:sldIdLst>
  <p:sldSz cx="7939088" cy="5483225"/>
  <p:notesSz cx="6669088" cy="9872663"/>
  <p:defaultTextStyle>
    <a:defPPr>
      <a:defRPr lang="en-US"/>
    </a:defPPr>
    <a:lvl1pPr marL="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2989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5978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38966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1955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64944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77933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90921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0391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E29"/>
    <a:srgbClr val="FAA519"/>
    <a:srgbClr val="0000FF"/>
    <a:srgbClr val="F9C112"/>
    <a:srgbClr val="7A7C7F"/>
    <a:srgbClr val="595959"/>
    <a:srgbClr val="FFD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51" autoAdjust="0"/>
  </p:normalViewPr>
  <p:slideViewPr>
    <p:cSldViewPr>
      <p:cViewPr varScale="1">
        <p:scale>
          <a:sx n="141" d="100"/>
          <a:sy n="141" d="100"/>
        </p:scale>
        <p:origin x="-156" y="-102"/>
      </p:cViewPr>
      <p:guideLst>
        <p:guide orient="horz" pos="1727"/>
        <p:guide pos="25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01" d="100"/>
          <a:sy n="101" d="100"/>
        </p:scale>
        <p:origin x="-3576" y="-90"/>
      </p:cViewPr>
      <p:guideLst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FF68E-8742-437C-A93A-788FD588D124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3A837-0B4A-4E88-AB34-E750EED85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58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336A6-E37D-445A-ADA5-60070BD0B738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739775"/>
            <a:ext cx="536098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B183C-B623-4577-84E5-259D4799A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97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432" y="1703355"/>
            <a:ext cx="6748225" cy="11753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863" y="3107161"/>
            <a:ext cx="5557362" cy="14012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2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8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1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64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7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90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0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Vektorikentän roottori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87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Vektorikentän roottori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41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55839" y="219585"/>
            <a:ext cx="1786295" cy="46785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955" y="219585"/>
            <a:ext cx="5226566" cy="46785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Vektorikentän roottori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52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Vektorikentän roottori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05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133" y="3523481"/>
            <a:ext cx="6748225" cy="1089029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133" y="2324025"/>
            <a:ext cx="6748225" cy="1199455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29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389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195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6494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779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9092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039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Vektorikentän roottori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56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954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5703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Vektorikentän roottori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53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27380"/>
            <a:ext cx="3507809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955" y="1738893"/>
            <a:ext cx="3507809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32949" y="1227380"/>
            <a:ext cx="3509187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32949" y="1738893"/>
            <a:ext cx="3509187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Vektorikentän roottori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94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Vektorikentän roottori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6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Vektorikentän roottori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24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57" y="218313"/>
            <a:ext cx="2611905" cy="92910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3963" y="218315"/>
            <a:ext cx="4438171" cy="467978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957" y="1147418"/>
            <a:ext cx="2611905" cy="375067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Vektorikentän roottori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1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117" y="3838258"/>
            <a:ext cx="4763453" cy="45312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6117" y="489936"/>
            <a:ext cx="4763453" cy="3289935"/>
          </a:xfrm>
        </p:spPr>
        <p:txBody>
          <a:bodyPr/>
          <a:lstStyle>
            <a:lvl1pPr marL="0" indent="0">
              <a:buNone/>
              <a:defRPr sz="2900"/>
            </a:lvl1pPr>
            <a:lvl2pPr marL="412989" indent="0">
              <a:buNone/>
              <a:defRPr sz="2500"/>
            </a:lvl2pPr>
            <a:lvl3pPr marL="825978" indent="0">
              <a:buNone/>
              <a:defRPr sz="2200"/>
            </a:lvl3pPr>
            <a:lvl4pPr marL="1238966" indent="0">
              <a:buNone/>
              <a:defRPr sz="1800"/>
            </a:lvl4pPr>
            <a:lvl5pPr marL="1651955" indent="0">
              <a:buNone/>
              <a:defRPr sz="1800"/>
            </a:lvl5pPr>
            <a:lvl6pPr marL="2064944" indent="0">
              <a:buNone/>
              <a:defRPr sz="1800"/>
            </a:lvl6pPr>
            <a:lvl7pPr marL="2477933" indent="0">
              <a:buNone/>
              <a:defRPr sz="1800"/>
            </a:lvl7pPr>
            <a:lvl8pPr marL="2890921" indent="0">
              <a:buNone/>
              <a:defRPr sz="1800"/>
            </a:lvl8pPr>
            <a:lvl9pPr marL="3303910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6117" y="4291386"/>
            <a:ext cx="4763453" cy="64351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Vektorikentän roottori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19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6955" y="219584"/>
            <a:ext cx="7145179" cy="913871"/>
          </a:xfrm>
          <a:prstGeom prst="rect">
            <a:avLst/>
          </a:prstGeom>
        </p:spPr>
        <p:txBody>
          <a:bodyPr vert="horz" lIns="82598" tIns="41299" rIns="82598" bIns="4129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79420"/>
            <a:ext cx="7145179" cy="3618675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9144" y="5117876"/>
            <a:ext cx="980302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5.10.2018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7256" y="5117876"/>
            <a:ext cx="3960440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Vaasan yliopisto | Sähkötekniikka | SATE2180 Vektorikentän roottori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97736" y="5117876"/>
            <a:ext cx="1852454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2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825978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9742" indent="-309742" algn="l" defTabSz="8259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71107" indent="-258118" algn="l" defTabSz="825978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32472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45461" indent="-206494" algn="l" defTabSz="825978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58449" indent="-206494" algn="l" defTabSz="825978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438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4427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97416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10404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989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5978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8966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1955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4944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7933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90921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0391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7820" y="5349768"/>
            <a:ext cx="7953139" cy="144016"/>
          </a:xfrm>
          <a:prstGeom prst="rect">
            <a:avLst/>
          </a:prstGeom>
          <a:solidFill>
            <a:srgbClr val="F9C1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8198" y="509364"/>
            <a:ext cx="7953138" cy="768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C:\Users\JTAPAN\Desktop\MUUT PROJEKTIT\UVA PREZI &amp; PP\LOGO_Ensisijainen FIN-ENG\Solid_White\Ensisijainen logo_fi-eng_solid_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37" y="509364"/>
            <a:ext cx="3016003" cy="768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9"/>
          <p:cNvSpPr>
            <a:spLocks noGrp="1" noChangeArrowheads="1"/>
          </p:cNvSpPr>
          <p:nvPr>
            <p:ph type="ctrTitle"/>
          </p:nvPr>
        </p:nvSpPr>
        <p:spPr>
          <a:xfrm>
            <a:off x="441145" y="1661492"/>
            <a:ext cx="7056785" cy="3429000"/>
          </a:xfrm>
        </p:spPr>
        <p:txBody>
          <a:bodyPr/>
          <a:lstStyle/>
          <a:p>
            <a:r>
              <a:rPr lang="fi-FI" sz="2400" dirty="0" smtClean="0"/>
              <a:t>SATE2180</a:t>
            </a:r>
            <a:r>
              <a:rPr lang="fi-FI" dirty="0"/>
              <a:t/>
            </a:r>
            <a:br>
              <a:rPr lang="fi-FI" dirty="0"/>
            </a:br>
            <a:r>
              <a:rPr lang="fi-FI" sz="3200" dirty="0" smtClean="0"/>
              <a:t>Kenttäteorian perusteet</a:t>
            </a:r>
            <a:r>
              <a:rPr lang="fi-FI" dirty="0"/>
              <a:t/>
            </a:r>
            <a:br>
              <a:rPr lang="fi-FI" dirty="0"/>
            </a:br>
            <a:r>
              <a:rPr lang="fi-FI" sz="2400" dirty="0" smtClean="0"/>
              <a:t>Vektorikentän roottori</a:t>
            </a:r>
            <a:r>
              <a:rPr lang="fi-FI" sz="2400" dirty="0"/>
              <a:t/>
            </a:r>
            <a:br>
              <a:rPr lang="fi-FI" sz="2400" dirty="0"/>
            </a:br>
            <a:r>
              <a:rPr lang="fi-FI" sz="2400" dirty="0" smtClean="0"/>
              <a:t>Sähkötekniikka/MV</a:t>
            </a:r>
            <a:r>
              <a:rPr lang="fi-FI" sz="2400" dirty="0"/>
              <a:t/>
            </a:r>
            <a:br>
              <a:rPr lang="fi-FI" sz="2400" dirty="0"/>
            </a:b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31587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Vektorikentän roottori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Vektorikentän </a:t>
            </a:r>
            <a:r>
              <a:rPr lang="fi-FI" altLang="fi-FI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roottori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657176" y="1355948"/>
            <a:ext cx="4251300" cy="609600"/>
          </a:xfrm>
          <a:prstGeom prst="rect">
            <a:avLst/>
          </a:prstGeom>
          <a:noFill/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ittaa vektorifunktion pyörteisyyttä </a:t>
            </a:r>
            <a:endParaRPr lang="fi-FI" alt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726908" y="2003205"/>
            <a:ext cx="4019644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1. vektorifunktion muuttuminen omaa suuntaansa vastaan kohtisuorassa suunnassa</a:t>
            </a: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729184" y="4004220"/>
            <a:ext cx="3733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2. suunnan kaartuminen</a:t>
            </a:r>
          </a:p>
        </p:txBody>
      </p: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3941688" y="1660748"/>
            <a:ext cx="2971800" cy="1754188"/>
            <a:chOff x="3504" y="1872"/>
            <a:chExt cx="1872" cy="1105"/>
          </a:xfrm>
        </p:grpSpPr>
        <p:sp>
          <p:nvSpPr>
            <p:cNvPr id="36" name="Arc 6"/>
            <p:cNvSpPr>
              <a:spLocks/>
            </p:cNvSpPr>
            <p:nvPr/>
          </p:nvSpPr>
          <p:spPr bwMode="auto">
            <a:xfrm flipV="1">
              <a:off x="3504" y="1872"/>
              <a:ext cx="767" cy="819"/>
            </a:xfrm>
            <a:custGeom>
              <a:avLst/>
              <a:gdLst>
                <a:gd name="T0" fmla="*/ 0 w 21600"/>
                <a:gd name="T1" fmla="*/ 0 h 19875"/>
                <a:gd name="T2" fmla="*/ 1 w 21600"/>
                <a:gd name="T3" fmla="*/ 1 h 19875"/>
                <a:gd name="T4" fmla="*/ 0 w 21600"/>
                <a:gd name="T5" fmla="*/ 1 h 1987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9875" fill="none" extrusionOk="0">
                  <a:moveTo>
                    <a:pt x="8458" y="-1"/>
                  </a:moveTo>
                  <a:cubicBezTo>
                    <a:pt x="16427" y="3391"/>
                    <a:pt x="21600" y="11214"/>
                    <a:pt x="21600" y="19875"/>
                  </a:cubicBezTo>
                </a:path>
                <a:path w="21600" h="19875" stroke="0" extrusionOk="0">
                  <a:moveTo>
                    <a:pt x="8458" y="-1"/>
                  </a:moveTo>
                  <a:cubicBezTo>
                    <a:pt x="16427" y="3391"/>
                    <a:pt x="21600" y="11214"/>
                    <a:pt x="21600" y="19875"/>
                  </a:cubicBezTo>
                  <a:lnTo>
                    <a:pt x="0" y="19875"/>
                  </a:lnTo>
                  <a:lnTo>
                    <a:pt x="8458" y="-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7"/>
            <p:cNvSpPr>
              <a:spLocks noChangeShapeType="1"/>
            </p:cNvSpPr>
            <p:nvPr/>
          </p:nvSpPr>
          <p:spPr bwMode="auto">
            <a:xfrm>
              <a:off x="4519" y="1872"/>
              <a:ext cx="0" cy="8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8"/>
            <p:cNvSpPr>
              <a:spLocks noChangeShapeType="1"/>
            </p:cNvSpPr>
            <p:nvPr/>
          </p:nvSpPr>
          <p:spPr bwMode="auto">
            <a:xfrm>
              <a:off x="4305" y="1872"/>
              <a:ext cx="19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9"/>
            <p:cNvSpPr>
              <a:spLocks noChangeShapeType="1"/>
            </p:cNvSpPr>
            <p:nvPr/>
          </p:nvSpPr>
          <p:spPr bwMode="auto">
            <a:xfrm>
              <a:off x="4293" y="1989"/>
              <a:ext cx="20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0"/>
            <p:cNvSpPr>
              <a:spLocks noChangeShapeType="1"/>
            </p:cNvSpPr>
            <p:nvPr/>
          </p:nvSpPr>
          <p:spPr bwMode="auto">
            <a:xfrm>
              <a:off x="4271" y="2106"/>
              <a:ext cx="2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1"/>
            <p:cNvSpPr>
              <a:spLocks noChangeShapeType="1"/>
            </p:cNvSpPr>
            <p:nvPr/>
          </p:nvSpPr>
          <p:spPr bwMode="auto">
            <a:xfrm>
              <a:off x="4237" y="2223"/>
              <a:ext cx="25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2"/>
            <p:cNvSpPr>
              <a:spLocks noChangeShapeType="1"/>
            </p:cNvSpPr>
            <p:nvPr/>
          </p:nvSpPr>
          <p:spPr bwMode="auto">
            <a:xfrm>
              <a:off x="4192" y="2340"/>
              <a:ext cx="3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3"/>
            <p:cNvSpPr>
              <a:spLocks noChangeShapeType="1"/>
            </p:cNvSpPr>
            <p:nvPr/>
          </p:nvSpPr>
          <p:spPr bwMode="auto">
            <a:xfrm>
              <a:off x="4113" y="2457"/>
              <a:ext cx="3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4"/>
            <p:cNvSpPr>
              <a:spLocks noChangeShapeType="1"/>
            </p:cNvSpPr>
            <p:nvPr/>
          </p:nvSpPr>
          <p:spPr bwMode="auto">
            <a:xfrm>
              <a:off x="4011" y="2574"/>
              <a:ext cx="4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5"/>
            <p:cNvSpPr>
              <a:spLocks noChangeShapeType="1"/>
            </p:cNvSpPr>
            <p:nvPr/>
          </p:nvSpPr>
          <p:spPr bwMode="auto">
            <a:xfrm>
              <a:off x="3865" y="2691"/>
              <a:ext cx="6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6"/>
            <p:cNvSpPr>
              <a:spLocks noChangeShapeType="1"/>
            </p:cNvSpPr>
            <p:nvPr/>
          </p:nvSpPr>
          <p:spPr bwMode="auto">
            <a:xfrm>
              <a:off x="4305" y="1931"/>
              <a:ext cx="19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7"/>
            <p:cNvSpPr>
              <a:spLocks noChangeShapeType="1"/>
            </p:cNvSpPr>
            <p:nvPr/>
          </p:nvSpPr>
          <p:spPr bwMode="auto">
            <a:xfrm>
              <a:off x="4282" y="2048"/>
              <a:ext cx="21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18"/>
            <p:cNvSpPr>
              <a:spLocks noChangeShapeType="1"/>
            </p:cNvSpPr>
            <p:nvPr/>
          </p:nvSpPr>
          <p:spPr bwMode="auto">
            <a:xfrm>
              <a:off x="4260" y="2165"/>
              <a:ext cx="2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19"/>
            <p:cNvSpPr>
              <a:spLocks noChangeShapeType="1"/>
            </p:cNvSpPr>
            <p:nvPr/>
          </p:nvSpPr>
          <p:spPr bwMode="auto">
            <a:xfrm>
              <a:off x="4214" y="2282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20"/>
            <p:cNvSpPr>
              <a:spLocks noChangeShapeType="1"/>
            </p:cNvSpPr>
            <p:nvPr/>
          </p:nvSpPr>
          <p:spPr bwMode="auto">
            <a:xfrm>
              <a:off x="4158" y="2399"/>
              <a:ext cx="3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21"/>
            <p:cNvSpPr>
              <a:spLocks noChangeShapeType="1"/>
            </p:cNvSpPr>
            <p:nvPr/>
          </p:nvSpPr>
          <p:spPr bwMode="auto">
            <a:xfrm>
              <a:off x="4068" y="2516"/>
              <a:ext cx="4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22"/>
            <p:cNvSpPr>
              <a:spLocks noChangeShapeType="1"/>
            </p:cNvSpPr>
            <p:nvPr/>
          </p:nvSpPr>
          <p:spPr bwMode="auto">
            <a:xfrm>
              <a:off x="3955" y="2633"/>
              <a:ext cx="54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23"/>
            <p:cNvSpPr>
              <a:spLocks noChangeShapeType="1"/>
            </p:cNvSpPr>
            <p:nvPr/>
          </p:nvSpPr>
          <p:spPr bwMode="auto">
            <a:xfrm flipH="1">
              <a:off x="3549" y="2756"/>
              <a:ext cx="9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24"/>
            <p:cNvSpPr>
              <a:spLocks noChangeShapeType="1"/>
            </p:cNvSpPr>
            <p:nvPr/>
          </p:nvSpPr>
          <p:spPr bwMode="auto">
            <a:xfrm flipV="1">
              <a:off x="4744" y="1931"/>
              <a:ext cx="63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25"/>
            <p:cNvSpPr>
              <a:spLocks noChangeShapeType="1"/>
            </p:cNvSpPr>
            <p:nvPr/>
          </p:nvSpPr>
          <p:spPr bwMode="auto">
            <a:xfrm flipV="1">
              <a:off x="4744" y="2165"/>
              <a:ext cx="63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6"/>
            <p:cNvSpPr>
              <a:spLocks noChangeShapeType="1"/>
            </p:cNvSpPr>
            <p:nvPr/>
          </p:nvSpPr>
          <p:spPr bwMode="auto">
            <a:xfrm flipV="1">
              <a:off x="4733" y="2405"/>
              <a:ext cx="632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27"/>
            <p:cNvSpPr>
              <a:spLocks noChangeShapeType="1"/>
            </p:cNvSpPr>
            <p:nvPr/>
          </p:nvSpPr>
          <p:spPr bwMode="auto">
            <a:xfrm flipV="1">
              <a:off x="4744" y="2633"/>
              <a:ext cx="632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Text Box 28"/>
            <p:cNvSpPr txBox="1">
              <a:spLocks noChangeArrowheads="1"/>
            </p:cNvSpPr>
            <p:nvPr/>
          </p:nvSpPr>
          <p:spPr bwMode="auto">
            <a:xfrm>
              <a:off x="4102" y="2736"/>
              <a:ext cx="406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|</a:t>
              </a:r>
              <a:r>
                <a:rPr lang="en-GB" altLang="fi-FI" sz="2400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GB" altLang="fi-FI" sz="2400" dirty="0">
                  <a:solidFill>
                    <a:srgbClr val="000000"/>
                  </a:solidFill>
                </a:rPr>
                <a:t>|</a:t>
              </a:r>
            </a:p>
          </p:txBody>
        </p:sp>
        <p:sp>
          <p:nvSpPr>
            <p:cNvPr id="59" name="Text Box 29"/>
            <p:cNvSpPr txBox="1">
              <a:spLocks noChangeArrowheads="1"/>
            </p:cNvSpPr>
            <p:nvPr/>
          </p:nvSpPr>
          <p:spPr bwMode="auto">
            <a:xfrm>
              <a:off x="4891" y="2730"/>
              <a:ext cx="406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</p:grpSp>
      <p:grpSp>
        <p:nvGrpSpPr>
          <p:cNvPr id="60" name="Group 35"/>
          <p:cNvGrpSpPr>
            <a:grpSpLocks/>
          </p:cNvGrpSpPr>
          <p:nvPr/>
        </p:nvGrpSpPr>
        <p:grpSpPr bwMode="auto">
          <a:xfrm>
            <a:off x="4244528" y="3808759"/>
            <a:ext cx="2514600" cy="1381125"/>
            <a:chOff x="1200" y="3162"/>
            <a:chExt cx="1584" cy="870"/>
          </a:xfrm>
        </p:grpSpPr>
        <p:sp>
          <p:nvSpPr>
            <p:cNvPr id="61" name="Arc 30"/>
            <p:cNvSpPr>
              <a:spLocks/>
            </p:cNvSpPr>
            <p:nvPr/>
          </p:nvSpPr>
          <p:spPr bwMode="auto">
            <a:xfrm rot="-5400000">
              <a:off x="1749" y="2613"/>
              <a:ext cx="485" cy="1584"/>
            </a:xfrm>
            <a:custGeom>
              <a:avLst/>
              <a:gdLst>
                <a:gd name="T0" fmla="*/ 0 w 21600"/>
                <a:gd name="T1" fmla="*/ 0 h 42240"/>
                <a:gd name="T2" fmla="*/ 0 w 21600"/>
                <a:gd name="T3" fmla="*/ 2 h 42240"/>
                <a:gd name="T4" fmla="*/ 0 w 21600"/>
                <a:gd name="T5" fmla="*/ 1 h 422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240" fill="none" extrusionOk="0">
                  <a:moveTo>
                    <a:pt x="6016" y="-1"/>
                  </a:moveTo>
                  <a:cubicBezTo>
                    <a:pt x="15248" y="2676"/>
                    <a:pt x="21600" y="11132"/>
                    <a:pt x="21600" y="20745"/>
                  </a:cubicBezTo>
                  <a:cubicBezTo>
                    <a:pt x="21600" y="31850"/>
                    <a:pt x="13178" y="41146"/>
                    <a:pt x="2127" y="42240"/>
                  </a:cubicBezTo>
                </a:path>
                <a:path w="21600" h="42240" stroke="0" extrusionOk="0">
                  <a:moveTo>
                    <a:pt x="6016" y="-1"/>
                  </a:moveTo>
                  <a:cubicBezTo>
                    <a:pt x="15248" y="2676"/>
                    <a:pt x="21600" y="11132"/>
                    <a:pt x="21600" y="20745"/>
                  </a:cubicBezTo>
                  <a:cubicBezTo>
                    <a:pt x="21600" y="31850"/>
                    <a:pt x="13178" y="41146"/>
                    <a:pt x="2127" y="42240"/>
                  </a:cubicBezTo>
                  <a:lnTo>
                    <a:pt x="0" y="20745"/>
                  </a:lnTo>
                  <a:lnTo>
                    <a:pt x="6016" y="-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Arc 31"/>
            <p:cNvSpPr>
              <a:spLocks/>
            </p:cNvSpPr>
            <p:nvPr/>
          </p:nvSpPr>
          <p:spPr bwMode="auto">
            <a:xfrm rot="-5400000">
              <a:off x="1847" y="2972"/>
              <a:ext cx="300" cy="1141"/>
            </a:xfrm>
            <a:custGeom>
              <a:avLst/>
              <a:gdLst>
                <a:gd name="T0" fmla="*/ 0 w 21600"/>
                <a:gd name="T1" fmla="*/ 0 h 42240"/>
                <a:gd name="T2" fmla="*/ 0 w 21600"/>
                <a:gd name="T3" fmla="*/ 1 h 42240"/>
                <a:gd name="T4" fmla="*/ 0 w 21600"/>
                <a:gd name="T5" fmla="*/ 0 h 422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240" fill="none" extrusionOk="0">
                  <a:moveTo>
                    <a:pt x="6016" y="-1"/>
                  </a:moveTo>
                  <a:cubicBezTo>
                    <a:pt x="15248" y="2676"/>
                    <a:pt x="21600" y="11132"/>
                    <a:pt x="21600" y="20745"/>
                  </a:cubicBezTo>
                  <a:cubicBezTo>
                    <a:pt x="21600" y="31850"/>
                    <a:pt x="13178" y="41146"/>
                    <a:pt x="2127" y="42240"/>
                  </a:cubicBezTo>
                </a:path>
                <a:path w="21600" h="42240" stroke="0" extrusionOk="0">
                  <a:moveTo>
                    <a:pt x="6016" y="-1"/>
                  </a:moveTo>
                  <a:cubicBezTo>
                    <a:pt x="15248" y="2676"/>
                    <a:pt x="21600" y="11132"/>
                    <a:pt x="21600" y="20745"/>
                  </a:cubicBezTo>
                  <a:cubicBezTo>
                    <a:pt x="21600" y="31850"/>
                    <a:pt x="13178" y="41146"/>
                    <a:pt x="2127" y="42240"/>
                  </a:cubicBezTo>
                  <a:lnTo>
                    <a:pt x="0" y="20745"/>
                  </a:lnTo>
                  <a:lnTo>
                    <a:pt x="6016" y="-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Arc 32"/>
            <p:cNvSpPr>
              <a:spLocks/>
            </p:cNvSpPr>
            <p:nvPr/>
          </p:nvSpPr>
          <p:spPr bwMode="auto">
            <a:xfrm rot="-5400000">
              <a:off x="1913" y="3295"/>
              <a:ext cx="177" cy="773"/>
            </a:xfrm>
            <a:custGeom>
              <a:avLst/>
              <a:gdLst>
                <a:gd name="T0" fmla="*/ 0 w 21600"/>
                <a:gd name="T1" fmla="*/ 0 h 42240"/>
                <a:gd name="T2" fmla="*/ 0 w 21600"/>
                <a:gd name="T3" fmla="*/ 0 h 42240"/>
                <a:gd name="T4" fmla="*/ 0 w 21600"/>
                <a:gd name="T5" fmla="*/ 0 h 422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240" fill="none" extrusionOk="0">
                  <a:moveTo>
                    <a:pt x="6016" y="-1"/>
                  </a:moveTo>
                  <a:cubicBezTo>
                    <a:pt x="15248" y="2676"/>
                    <a:pt x="21600" y="11132"/>
                    <a:pt x="21600" y="20745"/>
                  </a:cubicBezTo>
                  <a:cubicBezTo>
                    <a:pt x="21600" y="31850"/>
                    <a:pt x="13178" y="41146"/>
                    <a:pt x="2127" y="42240"/>
                  </a:cubicBezTo>
                </a:path>
                <a:path w="21600" h="42240" stroke="0" extrusionOk="0">
                  <a:moveTo>
                    <a:pt x="6016" y="-1"/>
                  </a:moveTo>
                  <a:cubicBezTo>
                    <a:pt x="15248" y="2676"/>
                    <a:pt x="21600" y="11132"/>
                    <a:pt x="21600" y="20745"/>
                  </a:cubicBezTo>
                  <a:cubicBezTo>
                    <a:pt x="21600" y="31850"/>
                    <a:pt x="13178" y="41146"/>
                    <a:pt x="2127" y="42240"/>
                  </a:cubicBezTo>
                  <a:lnTo>
                    <a:pt x="0" y="20745"/>
                  </a:lnTo>
                  <a:lnTo>
                    <a:pt x="6016" y="-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Text Box 33"/>
            <p:cNvSpPr txBox="1">
              <a:spLocks noChangeArrowheads="1"/>
            </p:cNvSpPr>
            <p:nvPr/>
          </p:nvSpPr>
          <p:spPr bwMode="auto">
            <a:xfrm>
              <a:off x="1832" y="3747"/>
              <a:ext cx="339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b="1" i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GB" altLang="fi-FI" sz="24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306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 autoUpdateAnimBg="0"/>
      <p:bldP spid="33" grpId="0" autoUpdateAnimBg="0"/>
      <p:bldP spid="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Vektorikentän roottori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Roottori yleisessä muodossa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502406"/>
              </p:ext>
            </p:extLst>
          </p:nvPr>
        </p:nvGraphicFramePr>
        <p:xfrm>
          <a:off x="1235075" y="1733550"/>
          <a:ext cx="4562475" cy="199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7" name="Equation" r:id="rId6" imgW="2209680" imgH="965160" progId="Equation.DSMT4">
                  <p:embed/>
                </p:oleObj>
              </mc:Choice>
              <mc:Fallback>
                <p:oleObj name="Equation" r:id="rId6" imgW="2209680" imgH="9651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075" y="1733550"/>
                        <a:ext cx="4562475" cy="199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195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Vektorikentän roottori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Roottori </a:t>
            </a:r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karteesisessa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koordinaatistossa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706763"/>
              </p:ext>
            </p:extLst>
          </p:nvPr>
        </p:nvGraphicFramePr>
        <p:xfrm>
          <a:off x="1305248" y="1687513"/>
          <a:ext cx="2044700" cy="1363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72" name="Equation" r:id="rId6" imgW="990360" imgH="660240" progId="Equation.DSMT4">
                  <p:embed/>
                </p:oleObj>
              </mc:Choice>
              <mc:Fallback>
                <p:oleObj name="Equation" r:id="rId6" imgW="990360" imgH="6602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5248" y="1687513"/>
                        <a:ext cx="2044700" cy="1363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040760"/>
              </p:ext>
            </p:extLst>
          </p:nvPr>
        </p:nvGraphicFramePr>
        <p:xfrm>
          <a:off x="1881312" y="3461692"/>
          <a:ext cx="4773613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73" name="Equation" r:id="rId8" imgW="2311200" imgH="330120" progId="Equation.DSMT4">
                  <p:embed/>
                </p:oleObj>
              </mc:Choice>
              <mc:Fallback>
                <p:oleObj name="Equation" r:id="rId8" imgW="2311200" imgH="3301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312" y="3461692"/>
                        <a:ext cx="4773613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596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Vektorikentän roottori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Roottori sylinterikoordinaatistossa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88907"/>
              </p:ext>
            </p:extLst>
          </p:nvPr>
        </p:nvGraphicFramePr>
        <p:xfrm>
          <a:off x="801192" y="1301452"/>
          <a:ext cx="2359025" cy="1363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3" name="Equation" r:id="rId6" imgW="1143000" imgH="660240" progId="Equation.DSMT4">
                  <p:embed/>
                </p:oleObj>
              </mc:Choice>
              <mc:Fallback>
                <p:oleObj name="Equation" r:id="rId6" imgW="1143000" imgH="6602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192" y="1301452"/>
                        <a:ext cx="2359025" cy="1363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901833"/>
              </p:ext>
            </p:extLst>
          </p:nvPr>
        </p:nvGraphicFramePr>
        <p:xfrm>
          <a:off x="1089224" y="3245668"/>
          <a:ext cx="5478463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4" name="Equation" r:id="rId8" imgW="2654280" imgH="330120" progId="Equation.DSMT4">
                  <p:embed/>
                </p:oleObj>
              </mc:Choice>
              <mc:Fallback>
                <p:oleObj name="Equation" r:id="rId8" imgW="2654280" imgH="3301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224" y="3245668"/>
                        <a:ext cx="5478463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606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Vektorikentän roottori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Roottori pallokoordinaatistossa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378600"/>
              </p:ext>
            </p:extLst>
          </p:nvPr>
        </p:nvGraphicFramePr>
        <p:xfrm>
          <a:off x="657176" y="1301452"/>
          <a:ext cx="3225800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2" name="Equation" r:id="rId6" imgW="1562040" imgH="660240" progId="Equation.DSMT4">
                  <p:embed/>
                </p:oleObj>
              </mc:Choice>
              <mc:Fallback>
                <p:oleObj name="Equation" r:id="rId6" imgW="1562040" imgH="6602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176" y="1301452"/>
                        <a:ext cx="3225800" cy="136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7837"/>
              </p:ext>
            </p:extLst>
          </p:nvPr>
        </p:nvGraphicFramePr>
        <p:xfrm>
          <a:off x="1224211" y="3230537"/>
          <a:ext cx="5481637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3" name="Equation" r:id="rId8" imgW="2654280" imgH="634680" progId="Equation.DSMT4">
                  <p:embed/>
                </p:oleObj>
              </mc:Choice>
              <mc:Fallback>
                <p:oleObj name="Equation" r:id="rId8" imgW="2654280" imgH="6346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4211" y="3230537"/>
                        <a:ext cx="5481637" cy="131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085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Vektorikentän roottori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Roottorin ominaisuuksia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21072" y="1229444"/>
            <a:ext cx="5768752" cy="838200"/>
          </a:xfrm>
          <a:prstGeom prst="rect">
            <a:avLst/>
          </a:prstGeom>
          <a:noFill/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fi-FI" altLang="fi-FI" sz="1800" smtClean="0">
                <a:latin typeface="Arial" panose="020B0604020202020204" pitchFamily="34" charset="0"/>
                <a:cs typeface="Arial" panose="020B0604020202020204" pitchFamily="34" charset="0"/>
              </a:rPr>
              <a:t>Kaikille vektorikentille </a:t>
            </a:r>
            <a:r>
              <a:rPr lang="fi-FI" altLang="fi-FI" sz="1800" b="1" i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sz="1800" smtClean="0">
                <a:latin typeface="Arial" panose="020B0604020202020204" pitchFamily="34" charset="0"/>
                <a:cs typeface="Arial" panose="020B0604020202020204" pitchFamily="34" charset="0"/>
              </a:rPr>
              <a:t>: Roottorin divergenssi on nolla (skalaari) </a:t>
            </a:r>
            <a:endParaRPr lang="fi-FI" alt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231662"/>
              </p:ext>
            </p:extLst>
          </p:nvPr>
        </p:nvGraphicFramePr>
        <p:xfrm>
          <a:off x="3192463" y="1949524"/>
          <a:ext cx="176053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2" name="Equation" r:id="rId6" imgW="660240" imgH="253800" progId="Equation.DSMT4">
                  <p:embed/>
                </p:oleObj>
              </mc:Choice>
              <mc:Fallback>
                <p:oleObj name="Equation" r:id="rId6" imgW="660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2463" y="1949524"/>
                        <a:ext cx="1760537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21072" y="3134444"/>
            <a:ext cx="576875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314450" indent="-4572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57350" indent="-4572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00250" indent="-4572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5745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1465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7185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2905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 typeface="Wingdings" pitchFamily="2" charset="2"/>
              <a:buAutoNum type="arabicPeriod" startAt="2"/>
            </a:pPr>
            <a:r>
              <a:rPr lang="fi-FI" altLang="fi-FI" sz="1800">
                <a:latin typeface="Arial" panose="020B0604020202020204" pitchFamily="34" charset="0"/>
                <a:cs typeface="Arial" panose="020B0604020202020204" pitchFamily="34" charset="0"/>
              </a:rPr>
              <a:t>Kaikille skalaarifunktioille </a:t>
            </a:r>
            <a:r>
              <a:rPr lang="fi-FI" altLang="fi-FI" sz="1800" i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i-FI" altLang="fi-FI" sz="1800">
                <a:latin typeface="Arial" panose="020B0604020202020204" pitchFamily="34" charset="0"/>
                <a:cs typeface="Arial" panose="020B0604020202020204" pitchFamily="34" charset="0"/>
              </a:rPr>
              <a:t>: Gradientin roottori on nolla (vektori) </a:t>
            </a:r>
          </a:p>
        </p:txBody>
      </p:sp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940986"/>
              </p:ext>
            </p:extLst>
          </p:nvPr>
        </p:nvGraphicFramePr>
        <p:xfrm>
          <a:off x="3177456" y="3677716"/>
          <a:ext cx="176847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3" name="Equation" r:id="rId8" imgW="571320" imgH="253800" progId="Equation.DSMT4">
                  <p:embed/>
                </p:oleObj>
              </mc:Choice>
              <mc:Fallback>
                <p:oleObj name="Equation" r:id="rId8" imgW="571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7456" y="3677716"/>
                        <a:ext cx="1768475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347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utoUpdateAnimBg="0"/>
      <p:bldP spid="1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JTAPAN\Desktop\MUUT PROJEKTIT\UVA PREZI &amp; PP\Ensisijainen logo_fi-eng_RGB_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704" y="2124444"/>
            <a:ext cx="4844091" cy="123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320480" cy="291931"/>
          </a:xfrm>
        </p:spPr>
        <p:txBody>
          <a:bodyPr/>
          <a:lstStyle/>
          <a:p>
            <a:r>
              <a:rPr lang="fi-FI" smtClean="0"/>
              <a:t>Vaasan yliopisto | Sähkötekniikka | SATE2180 Vektorikentän roottori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1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yleispohja">
  <a:themeElements>
    <a:clrScheme name="UVA THEME 1">
      <a:dk1>
        <a:srgbClr val="000000"/>
      </a:dk1>
      <a:lt1>
        <a:srgbClr val="FFFFFF"/>
      </a:lt1>
      <a:dk2>
        <a:srgbClr val="F6A500"/>
      </a:dk2>
      <a:lt2>
        <a:srgbClr val="FFD900"/>
      </a:lt2>
      <a:accent1>
        <a:srgbClr val="7A7C7F"/>
      </a:accent1>
      <a:accent2>
        <a:srgbClr val="C1431D"/>
      </a:accent2>
      <a:accent3>
        <a:srgbClr val="69A341"/>
      </a:accent3>
      <a:accent4>
        <a:srgbClr val="8F1F76"/>
      </a:accent4>
      <a:accent5>
        <a:srgbClr val="008EC5"/>
      </a:accent5>
      <a:accent6>
        <a:srgbClr val="FCC000"/>
      </a:accent6>
      <a:hlink>
        <a:srgbClr val="0000FF"/>
      </a:hlink>
      <a:folHlink>
        <a:srgbClr val="800080"/>
      </a:folHlink>
    </a:clrScheme>
    <a:fontScheme name="UVA FONTS 1">
      <a:majorFont>
        <a:latin typeface="Lucida San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yleispohja</Template>
  <TotalTime>2114</TotalTime>
  <Words>135</Words>
  <Application>Microsoft Office PowerPoint</Application>
  <PresentationFormat>Custom</PresentationFormat>
  <Paragraphs>42</Paragraphs>
  <Slides>8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yleispohja</vt:lpstr>
      <vt:lpstr>MathType 6.0 Equation</vt:lpstr>
      <vt:lpstr>SATE2180 Kenttäteorian perusteet Vektorikentän roottori Sähkötekniikka/MV </vt:lpstr>
      <vt:lpstr>Vektorikentän A roottori</vt:lpstr>
      <vt:lpstr>Roottori yleisessä muodossa</vt:lpstr>
      <vt:lpstr>Roottori karteesisessa koordinaatistossa</vt:lpstr>
      <vt:lpstr>Roottori sylinterikoordinaatistossa</vt:lpstr>
      <vt:lpstr>Roottori pallokoordinaatistossa</vt:lpstr>
      <vt:lpstr>Roottorin ominaisuuksia</vt:lpstr>
      <vt:lpstr>PowerPoint Presentation</vt:lpstr>
    </vt:vector>
  </TitlesOfParts>
  <Company>University of Vaasa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Esittäjän nimi Esityksen nimi  20.11.2012 Paikka laitoksen nimelle Tiedekunta</dc:title>
  <dc:creator>Maarit</dc:creator>
  <cp:lastModifiedBy>Maarit Vesapuisto</cp:lastModifiedBy>
  <cp:revision>324</cp:revision>
  <cp:lastPrinted>2018-08-22T09:38:22Z</cp:lastPrinted>
  <dcterms:created xsi:type="dcterms:W3CDTF">2018-08-21T07:35:50Z</dcterms:created>
  <dcterms:modified xsi:type="dcterms:W3CDTF">2018-10-05T09:17:04Z</dcterms:modified>
</cp:coreProperties>
</file>