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13" r:id="rId2"/>
    <p:sldId id="261" r:id="rId3"/>
    <p:sldId id="418" r:id="rId4"/>
    <p:sldId id="419" r:id="rId5"/>
    <p:sldId id="420" r:id="rId6"/>
    <p:sldId id="421" r:id="rId7"/>
    <p:sldId id="422" r:id="rId8"/>
    <p:sldId id="423" r:id="rId9"/>
    <p:sldId id="302" r:id="rId10"/>
  </p:sldIdLst>
  <p:sldSz cx="7939088" cy="5483225"/>
  <p:notesSz cx="6669088" cy="9872663"/>
  <p:defaultTextStyle>
    <a:defPPr>
      <a:defRPr lang="en-US"/>
    </a:defPPr>
    <a:lvl1pPr marL="0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2989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5978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38966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1955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64944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77933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90921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03910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6E29"/>
    <a:srgbClr val="FAA519"/>
    <a:srgbClr val="0000FF"/>
    <a:srgbClr val="F9C112"/>
    <a:srgbClr val="7A7C7F"/>
    <a:srgbClr val="595959"/>
    <a:srgbClr val="FFD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51" autoAdjust="0"/>
  </p:normalViewPr>
  <p:slideViewPr>
    <p:cSldViewPr>
      <p:cViewPr varScale="1">
        <p:scale>
          <a:sx n="141" d="100"/>
          <a:sy n="141" d="100"/>
        </p:scale>
        <p:origin x="-156" y="-102"/>
      </p:cViewPr>
      <p:guideLst>
        <p:guide orient="horz" pos="1727"/>
        <p:guide pos="25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01" d="100"/>
          <a:sy n="101" d="100"/>
        </p:scale>
        <p:origin x="-3576" y="-90"/>
      </p:cViewPr>
      <p:guideLst>
        <p:guide orient="horz" pos="3110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1FF68E-8742-437C-A93A-788FD588D124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3A837-0B4A-4E88-AB34-E750EED85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558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4336A6-E37D-445A-ADA5-60070BD0B738}" type="datetimeFigureOut">
              <a:rPr lang="en-US" smtClean="0"/>
              <a:pPr/>
              <a:t>10/11/2018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739775"/>
            <a:ext cx="536098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BB183C-B623-4577-84E5-259D4799AE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97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5432" y="1703355"/>
            <a:ext cx="6748225" cy="11753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0863" y="3107161"/>
            <a:ext cx="5557362" cy="140126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29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5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38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1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64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77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909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03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11.10.2018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Magneettikentässä vaikuttavat voimat ja väänömomentti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8875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11.10.2018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Magneettikentässä vaikuttavat voimat ja väänömomentti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741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55839" y="219585"/>
            <a:ext cx="1786295" cy="46785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955" y="219585"/>
            <a:ext cx="5226566" cy="46785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11.10.2018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Magneettikentässä vaikuttavat voimat ja väänömomentti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552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11.10.2018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Magneettikentässä vaikuttavat voimat ja väänömomentti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605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133" y="3523481"/>
            <a:ext cx="6748225" cy="1089029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7133" y="2324025"/>
            <a:ext cx="6748225" cy="1199455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29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597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3896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5195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6494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7793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9092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0391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11.10.2018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Magneettikentässä vaikuttavat voimat ja väänömomentti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56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6954" y="1279420"/>
            <a:ext cx="3506431" cy="361867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5703" y="1279420"/>
            <a:ext cx="3506431" cy="361867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11.10.2018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Magneettikentässä vaikuttavat voimat ja väänömomentti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53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955" y="1227380"/>
            <a:ext cx="3507809" cy="511514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989" indent="0">
              <a:buNone/>
              <a:defRPr sz="1800" b="1"/>
            </a:lvl2pPr>
            <a:lvl3pPr marL="825978" indent="0">
              <a:buNone/>
              <a:defRPr sz="1600" b="1"/>
            </a:lvl3pPr>
            <a:lvl4pPr marL="1238966" indent="0">
              <a:buNone/>
              <a:defRPr sz="1400" b="1"/>
            </a:lvl4pPr>
            <a:lvl5pPr marL="1651955" indent="0">
              <a:buNone/>
              <a:defRPr sz="1400" b="1"/>
            </a:lvl5pPr>
            <a:lvl6pPr marL="2064944" indent="0">
              <a:buNone/>
              <a:defRPr sz="1400" b="1"/>
            </a:lvl6pPr>
            <a:lvl7pPr marL="2477933" indent="0">
              <a:buNone/>
              <a:defRPr sz="1400" b="1"/>
            </a:lvl7pPr>
            <a:lvl8pPr marL="2890921" indent="0">
              <a:buNone/>
              <a:defRPr sz="1400" b="1"/>
            </a:lvl8pPr>
            <a:lvl9pPr marL="3303910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955" y="1738893"/>
            <a:ext cx="3507809" cy="315920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32949" y="1227380"/>
            <a:ext cx="3509187" cy="511514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989" indent="0">
              <a:buNone/>
              <a:defRPr sz="1800" b="1"/>
            </a:lvl2pPr>
            <a:lvl3pPr marL="825978" indent="0">
              <a:buNone/>
              <a:defRPr sz="1600" b="1"/>
            </a:lvl3pPr>
            <a:lvl4pPr marL="1238966" indent="0">
              <a:buNone/>
              <a:defRPr sz="1400" b="1"/>
            </a:lvl4pPr>
            <a:lvl5pPr marL="1651955" indent="0">
              <a:buNone/>
              <a:defRPr sz="1400" b="1"/>
            </a:lvl5pPr>
            <a:lvl6pPr marL="2064944" indent="0">
              <a:buNone/>
              <a:defRPr sz="1400" b="1"/>
            </a:lvl6pPr>
            <a:lvl7pPr marL="2477933" indent="0">
              <a:buNone/>
              <a:defRPr sz="1400" b="1"/>
            </a:lvl7pPr>
            <a:lvl8pPr marL="2890921" indent="0">
              <a:buNone/>
              <a:defRPr sz="1400" b="1"/>
            </a:lvl8pPr>
            <a:lvl9pPr marL="3303910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32949" y="1738893"/>
            <a:ext cx="3509187" cy="315920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11.10.2018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Magneettikentässä vaikuttavat voimat ja väänömomentti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394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11.10.2018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Magneettikentässä vaikuttavat voimat ja väänömomentti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06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11.10.2018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Magneettikentässä vaikuttavat voimat ja väänömomentti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24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957" y="218313"/>
            <a:ext cx="2611905" cy="929103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3963" y="218315"/>
            <a:ext cx="4438171" cy="467978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6957" y="1147418"/>
            <a:ext cx="2611905" cy="3750678"/>
          </a:xfrm>
        </p:spPr>
        <p:txBody>
          <a:bodyPr/>
          <a:lstStyle>
            <a:lvl1pPr marL="0" indent="0">
              <a:buNone/>
              <a:defRPr sz="1300"/>
            </a:lvl1pPr>
            <a:lvl2pPr marL="412989" indent="0">
              <a:buNone/>
              <a:defRPr sz="1100"/>
            </a:lvl2pPr>
            <a:lvl3pPr marL="825978" indent="0">
              <a:buNone/>
              <a:defRPr sz="900"/>
            </a:lvl3pPr>
            <a:lvl4pPr marL="1238966" indent="0">
              <a:buNone/>
              <a:defRPr sz="800"/>
            </a:lvl4pPr>
            <a:lvl5pPr marL="1651955" indent="0">
              <a:buNone/>
              <a:defRPr sz="800"/>
            </a:lvl5pPr>
            <a:lvl6pPr marL="2064944" indent="0">
              <a:buNone/>
              <a:defRPr sz="800"/>
            </a:lvl6pPr>
            <a:lvl7pPr marL="2477933" indent="0">
              <a:buNone/>
              <a:defRPr sz="800"/>
            </a:lvl7pPr>
            <a:lvl8pPr marL="2890921" indent="0">
              <a:buNone/>
              <a:defRPr sz="800"/>
            </a:lvl8pPr>
            <a:lvl9pPr marL="330391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11.10.2018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Magneettikentässä vaikuttavat voimat ja väänömomentti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718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6117" y="3838258"/>
            <a:ext cx="4763453" cy="45312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6117" y="489936"/>
            <a:ext cx="4763453" cy="3289935"/>
          </a:xfrm>
        </p:spPr>
        <p:txBody>
          <a:bodyPr/>
          <a:lstStyle>
            <a:lvl1pPr marL="0" indent="0">
              <a:buNone/>
              <a:defRPr sz="2900"/>
            </a:lvl1pPr>
            <a:lvl2pPr marL="412989" indent="0">
              <a:buNone/>
              <a:defRPr sz="2500"/>
            </a:lvl2pPr>
            <a:lvl3pPr marL="825978" indent="0">
              <a:buNone/>
              <a:defRPr sz="2200"/>
            </a:lvl3pPr>
            <a:lvl4pPr marL="1238966" indent="0">
              <a:buNone/>
              <a:defRPr sz="1800"/>
            </a:lvl4pPr>
            <a:lvl5pPr marL="1651955" indent="0">
              <a:buNone/>
              <a:defRPr sz="1800"/>
            </a:lvl5pPr>
            <a:lvl6pPr marL="2064944" indent="0">
              <a:buNone/>
              <a:defRPr sz="1800"/>
            </a:lvl6pPr>
            <a:lvl7pPr marL="2477933" indent="0">
              <a:buNone/>
              <a:defRPr sz="1800"/>
            </a:lvl7pPr>
            <a:lvl8pPr marL="2890921" indent="0">
              <a:buNone/>
              <a:defRPr sz="1800"/>
            </a:lvl8pPr>
            <a:lvl9pPr marL="3303910" indent="0">
              <a:buNone/>
              <a:defRPr sz="18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56117" y="4291386"/>
            <a:ext cx="4763453" cy="643518"/>
          </a:xfrm>
        </p:spPr>
        <p:txBody>
          <a:bodyPr/>
          <a:lstStyle>
            <a:lvl1pPr marL="0" indent="0">
              <a:buNone/>
              <a:defRPr sz="1300"/>
            </a:lvl1pPr>
            <a:lvl2pPr marL="412989" indent="0">
              <a:buNone/>
              <a:defRPr sz="1100"/>
            </a:lvl2pPr>
            <a:lvl3pPr marL="825978" indent="0">
              <a:buNone/>
              <a:defRPr sz="900"/>
            </a:lvl3pPr>
            <a:lvl4pPr marL="1238966" indent="0">
              <a:buNone/>
              <a:defRPr sz="800"/>
            </a:lvl4pPr>
            <a:lvl5pPr marL="1651955" indent="0">
              <a:buNone/>
              <a:defRPr sz="800"/>
            </a:lvl5pPr>
            <a:lvl6pPr marL="2064944" indent="0">
              <a:buNone/>
              <a:defRPr sz="800"/>
            </a:lvl6pPr>
            <a:lvl7pPr marL="2477933" indent="0">
              <a:buNone/>
              <a:defRPr sz="800"/>
            </a:lvl7pPr>
            <a:lvl8pPr marL="2890921" indent="0">
              <a:buNone/>
              <a:defRPr sz="800"/>
            </a:lvl8pPr>
            <a:lvl9pPr marL="330391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11.10.2018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Magneettikentässä vaikuttavat voimat ja väänömomentti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19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6955" y="219584"/>
            <a:ext cx="7145179" cy="913871"/>
          </a:xfrm>
          <a:prstGeom prst="rect">
            <a:avLst/>
          </a:prstGeom>
        </p:spPr>
        <p:txBody>
          <a:bodyPr vert="horz" lIns="82598" tIns="41299" rIns="82598" bIns="4129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955" y="1279420"/>
            <a:ext cx="7145179" cy="3618675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9144" y="5117876"/>
            <a:ext cx="980302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11.10.2018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77256" y="5117876"/>
            <a:ext cx="3960440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Vaasan yliopisto | Sähkötekniikka | SATE2180 Magneettikentässä vaikuttavat voimat ja väänömomentti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97736" y="5117876"/>
            <a:ext cx="1852454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6BDE3F6-2DE8-49E8-899E-07578C74E9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623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825978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9742" indent="-309742" algn="l" defTabSz="8259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71107" indent="-258118" algn="l" defTabSz="825978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032472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445461" indent="-206494" algn="l" defTabSz="825978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58449" indent="-206494" algn="l" defTabSz="825978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71438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84427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97416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10404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2989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5978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8966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1955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64944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77933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90921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03910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microsoft.com/office/2007/relationships/hdphoto" Target="../media/hdphoto1.wdp"/><Relationship Id="rId4" Type="http://schemas.openxmlformats.org/officeDocument/2006/relationships/image" Target="../media/image4.png"/><Relationship Id="rId9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.bin"/><Relationship Id="rId5" Type="http://schemas.microsoft.com/office/2007/relationships/hdphoto" Target="../media/hdphoto1.wdp"/><Relationship Id="rId4" Type="http://schemas.openxmlformats.org/officeDocument/2006/relationships/image" Target="../media/image4.png"/><Relationship Id="rId9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8.bin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9.bin"/><Relationship Id="rId5" Type="http://schemas.microsoft.com/office/2007/relationships/hdphoto" Target="../media/hdphoto1.wdp"/><Relationship Id="rId4" Type="http://schemas.openxmlformats.org/officeDocument/2006/relationships/image" Target="../media/image4.png"/><Relationship Id="rId9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-7820" y="5349768"/>
            <a:ext cx="7953139" cy="144016"/>
          </a:xfrm>
          <a:prstGeom prst="rect">
            <a:avLst/>
          </a:prstGeom>
          <a:solidFill>
            <a:srgbClr val="F9C1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8198" y="509364"/>
            <a:ext cx="7953138" cy="7681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3" descr="C:\Users\JTAPAN\Desktop\MUUT PROJEKTIT\UVA PREZI &amp; PP\LOGO_Ensisijainen FIN-ENG\Solid_White\Ensisijainen logo_fi-eng_solid_whit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437" y="509364"/>
            <a:ext cx="3016003" cy="768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9"/>
          <p:cNvSpPr>
            <a:spLocks noGrp="1" noChangeArrowheads="1"/>
          </p:cNvSpPr>
          <p:nvPr>
            <p:ph type="ctrTitle"/>
          </p:nvPr>
        </p:nvSpPr>
        <p:spPr>
          <a:xfrm>
            <a:off x="441145" y="1661492"/>
            <a:ext cx="7056785" cy="3429000"/>
          </a:xfrm>
        </p:spPr>
        <p:txBody>
          <a:bodyPr/>
          <a:lstStyle/>
          <a:p>
            <a:r>
              <a:rPr lang="fi-FI" sz="2400" dirty="0" smtClean="0"/>
              <a:t>SATE2180</a:t>
            </a:r>
            <a:r>
              <a:rPr lang="fi-FI" dirty="0"/>
              <a:t/>
            </a:r>
            <a:br>
              <a:rPr lang="fi-FI" dirty="0"/>
            </a:br>
            <a:r>
              <a:rPr lang="fi-FI" sz="3200" dirty="0" smtClean="0"/>
              <a:t>Kenttäteorian perusteet</a:t>
            </a:r>
            <a:r>
              <a:rPr lang="fi-FI" dirty="0"/>
              <a:t/>
            </a:r>
            <a:br>
              <a:rPr lang="fi-FI" dirty="0"/>
            </a:br>
            <a:r>
              <a:rPr lang="fi-FI" sz="2400" dirty="0" smtClean="0"/>
              <a:t>Magneettikentässä vaikuttavat </a:t>
            </a:r>
            <a:br>
              <a:rPr lang="fi-FI" sz="2400" dirty="0" smtClean="0"/>
            </a:br>
            <a:r>
              <a:rPr lang="fi-FI" sz="2400" dirty="0" smtClean="0"/>
              <a:t>voimat ja vääntömomentit</a:t>
            </a:r>
            <a:r>
              <a:rPr lang="fi-FI" sz="2400" dirty="0"/>
              <a:t/>
            </a:r>
            <a:br>
              <a:rPr lang="fi-FI" sz="2400" dirty="0"/>
            </a:br>
            <a:r>
              <a:rPr lang="fi-FI" sz="2400" dirty="0" smtClean="0"/>
              <a:t>Sähkötekniikka/MV</a:t>
            </a:r>
            <a:r>
              <a:rPr lang="fi-FI" sz="2400" dirty="0"/>
              <a:t/>
            </a:r>
            <a:br>
              <a:rPr lang="fi-FI" sz="2400" dirty="0"/>
            </a:b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315872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Magneettikentässä vaikuttavat voimat ja väänömomentti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/>
          </a:bodyPr>
          <a:lstStyle/>
          <a:p>
            <a:r>
              <a:rPr lang="fi-FI" alt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Lorenzin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voimalaki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Rectangle 3"/>
          <p:cNvSpPr txBox="1">
            <a:spLocks noChangeArrowheads="1"/>
          </p:cNvSpPr>
          <p:nvPr/>
        </p:nvSpPr>
        <p:spPr>
          <a:xfrm>
            <a:off x="657176" y="1355948"/>
            <a:ext cx="5688632" cy="609600"/>
          </a:xfrm>
          <a:prstGeom prst="rect">
            <a:avLst/>
          </a:prstGeom>
          <a:noFill/>
        </p:spPr>
        <p:txBody>
          <a:bodyPr vert="horz" lIns="82598" tIns="41299" rIns="82598" bIns="41299" rtlCol="0">
            <a:normAutofit lnSpcReduction="10000"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Määrittää sähköiseen liikkuvaan varaukseen kohdistuvan sähköisen ja magneettisen voiman</a:t>
            </a:r>
            <a:endParaRPr lang="fi-FI" altLang="fi-F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Rectangle 3"/>
          <p:cNvSpPr txBox="1">
            <a:spLocks noChangeArrowheads="1"/>
          </p:cNvSpPr>
          <p:nvPr/>
        </p:nvSpPr>
        <p:spPr>
          <a:xfrm>
            <a:off x="657176" y="2780084"/>
            <a:ext cx="5688632" cy="609600"/>
          </a:xfrm>
          <a:prstGeom prst="rect">
            <a:avLst/>
          </a:prstGeom>
          <a:noFill/>
        </p:spPr>
        <p:txBody>
          <a:bodyPr vert="horz" lIns="82598" tIns="41299" rIns="82598" bIns="41299" rtlCol="0">
            <a:normAutofit lnSpcReduction="10000"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Kun kyseessä on jatkuva sähkövirta, saadaan pelkäksi magneettiseksi voimalaiksi: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9274524"/>
              </p:ext>
            </p:extLst>
          </p:nvPr>
        </p:nvGraphicFramePr>
        <p:xfrm>
          <a:off x="1957388" y="2120900"/>
          <a:ext cx="2117725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90" name="Equation" r:id="rId6" imgW="799920" imgH="177480" progId="Equation.DSMT4">
                  <p:embed/>
                </p:oleObj>
              </mc:Choice>
              <mc:Fallback>
                <p:oleObj name="Equation" r:id="rId6" imgW="799920" imgH="177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7388" y="2120900"/>
                        <a:ext cx="2117725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6702117"/>
              </p:ext>
            </p:extLst>
          </p:nvPr>
        </p:nvGraphicFramePr>
        <p:xfrm>
          <a:off x="2399829" y="3677716"/>
          <a:ext cx="1209675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91" name="Equation" r:id="rId8" imgW="457200" imgH="139680" progId="Equation.DSMT4">
                  <p:embed/>
                </p:oleObj>
              </mc:Choice>
              <mc:Fallback>
                <p:oleObj name="Equation" r:id="rId8" imgW="457200" imgH="1396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9829" y="3677716"/>
                        <a:ext cx="1209675" cy="366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3067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uild="p" autoUpdateAnimBg="0"/>
      <p:bldP spid="6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Magneettikentässä vaikuttavat voimat ja väänömomentti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Magneettisen voiman riippuvuus virran suunnasta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7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8782863"/>
              </p:ext>
            </p:extLst>
          </p:nvPr>
        </p:nvGraphicFramePr>
        <p:xfrm>
          <a:off x="513160" y="3749724"/>
          <a:ext cx="1544638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91" name="Equation" r:id="rId6" imgW="583920" imgH="177480" progId="Equation.DSMT4">
                  <p:embed/>
                </p:oleObj>
              </mc:Choice>
              <mc:Fallback>
                <p:oleObj name="Equation" r:id="rId6" imgW="5839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160" y="3749724"/>
                        <a:ext cx="1544638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0" name="Group 136"/>
          <p:cNvGrpSpPr>
            <a:grpSpLocks/>
          </p:cNvGrpSpPr>
          <p:nvPr/>
        </p:nvGrpSpPr>
        <p:grpSpPr bwMode="auto">
          <a:xfrm>
            <a:off x="153121" y="1229444"/>
            <a:ext cx="2232248" cy="2018159"/>
            <a:chOff x="480" y="1008"/>
            <a:chExt cx="1490" cy="1362"/>
          </a:xfrm>
        </p:grpSpPr>
        <p:sp>
          <p:nvSpPr>
            <p:cNvPr id="121" name="Oval 21"/>
            <p:cNvSpPr>
              <a:spLocks noChangeArrowheads="1"/>
            </p:cNvSpPr>
            <p:nvPr/>
          </p:nvSpPr>
          <p:spPr bwMode="auto">
            <a:xfrm>
              <a:off x="678" y="1563"/>
              <a:ext cx="940" cy="50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22" name="Line 22"/>
            <p:cNvSpPr>
              <a:spLocks noChangeShapeType="1"/>
            </p:cNvSpPr>
            <p:nvPr/>
          </p:nvSpPr>
          <p:spPr bwMode="auto">
            <a:xfrm flipV="1">
              <a:off x="1148" y="1113"/>
              <a:ext cx="0" cy="12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Text Box 23"/>
            <p:cNvSpPr txBox="1">
              <a:spLocks noChangeArrowheads="1"/>
            </p:cNvSpPr>
            <p:nvPr/>
          </p:nvSpPr>
          <p:spPr bwMode="auto">
            <a:xfrm>
              <a:off x="1150" y="1513"/>
              <a:ext cx="209" cy="1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b="1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</a:p>
          </p:txBody>
        </p:sp>
        <p:sp>
          <p:nvSpPr>
            <p:cNvPr id="124" name="Line 25"/>
            <p:cNvSpPr>
              <a:spLocks noChangeShapeType="1"/>
            </p:cNvSpPr>
            <p:nvPr/>
          </p:nvSpPr>
          <p:spPr bwMode="auto">
            <a:xfrm rot="5400000" flipV="1">
              <a:off x="1170" y="1209"/>
              <a:ext cx="0" cy="12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Line 26"/>
            <p:cNvSpPr>
              <a:spLocks noChangeShapeType="1"/>
            </p:cNvSpPr>
            <p:nvPr/>
          </p:nvSpPr>
          <p:spPr bwMode="auto">
            <a:xfrm rot="-5400000">
              <a:off x="892" y="1423"/>
              <a:ext cx="503" cy="78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Line 27"/>
            <p:cNvSpPr>
              <a:spLocks noChangeShapeType="1"/>
            </p:cNvSpPr>
            <p:nvPr/>
          </p:nvSpPr>
          <p:spPr bwMode="auto">
            <a:xfrm flipH="1">
              <a:off x="1232" y="1647"/>
              <a:ext cx="167" cy="10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Line 28"/>
            <p:cNvSpPr>
              <a:spLocks noChangeShapeType="1"/>
            </p:cNvSpPr>
            <p:nvPr/>
          </p:nvSpPr>
          <p:spPr bwMode="auto">
            <a:xfrm rot="5400000" flipH="1" flipV="1">
              <a:off x="1300" y="1674"/>
              <a:ext cx="0" cy="282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Text Box 29"/>
            <p:cNvSpPr txBox="1">
              <a:spLocks noChangeArrowheads="1"/>
            </p:cNvSpPr>
            <p:nvPr/>
          </p:nvSpPr>
          <p:spPr bwMode="auto">
            <a:xfrm>
              <a:off x="1221" y="1815"/>
              <a:ext cx="220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b="1" i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129" name="Text Box 31"/>
            <p:cNvSpPr txBox="1">
              <a:spLocks noChangeArrowheads="1"/>
            </p:cNvSpPr>
            <p:nvPr/>
          </p:nvSpPr>
          <p:spPr bwMode="auto">
            <a:xfrm>
              <a:off x="1420" y="1348"/>
              <a:ext cx="230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16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  <p:sp>
          <p:nvSpPr>
            <p:cNvPr id="130" name="Text Box 32"/>
            <p:cNvSpPr txBox="1">
              <a:spLocks noChangeArrowheads="1"/>
            </p:cNvSpPr>
            <p:nvPr/>
          </p:nvSpPr>
          <p:spPr bwMode="auto">
            <a:xfrm>
              <a:off x="1751" y="1689"/>
              <a:ext cx="219" cy="1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16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131" name="Line 33"/>
            <p:cNvSpPr>
              <a:spLocks noChangeShapeType="1"/>
            </p:cNvSpPr>
            <p:nvPr/>
          </p:nvSpPr>
          <p:spPr bwMode="auto">
            <a:xfrm>
              <a:off x="940" y="2244"/>
              <a:ext cx="0" cy="84"/>
            </a:xfrm>
            <a:prstGeom prst="line">
              <a:avLst/>
            </a:prstGeom>
            <a:noFill/>
            <a:ln w="19050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Line 34"/>
            <p:cNvSpPr>
              <a:spLocks noChangeShapeType="1"/>
            </p:cNvSpPr>
            <p:nvPr/>
          </p:nvSpPr>
          <p:spPr bwMode="auto">
            <a:xfrm>
              <a:off x="981" y="2192"/>
              <a:ext cx="0" cy="178"/>
            </a:xfrm>
            <a:prstGeom prst="line">
              <a:avLst/>
            </a:prstGeom>
            <a:noFill/>
            <a:ln w="19050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63"/>
            <p:cNvSpPr>
              <a:spLocks/>
            </p:cNvSpPr>
            <p:nvPr/>
          </p:nvSpPr>
          <p:spPr bwMode="auto">
            <a:xfrm>
              <a:off x="658" y="2003"/>
              <a:ext cx="282" cy="294"/>
            </a:xfrm>
            <a:custGeom>
              <a:avLst/>
              <a:gdLst>
                <a:gd name="T0" fmla="*/ 2945 w 27"/>
                <a:gd name="T1" fmla="*/ 2879 h 29"/>
                <a:gd name="T2" fmla="*/ 1525 w 27"/>
                <a:gd name="T3" fmla="*/ 2879 h 29"/>
                <a:gd name="T4" fmla="*/ 877 w 27"/>
                <a:gd name="T5" fmla="*/ 2261 h 29"/>
                <a:gd name="T6" fmla="*/ 104 w 27"/>
                <a:gd name="T7" fmla="*/ 1135 h 29"/>
                <a:gd name="T8" fmla="*/ 439 w 27"/>
                <a:gd name="T9" fmla="*/ 304 h 29"/>
                <a:gd name="T10" fmla="*/ 982 w 27"/>
                <a:gd name="T11" fmla="*/ 101 h 29"/>
                <a:gd name="T12" fmla="*/ 1964 w 27"/>
                <a:gd name="T13" fmla="*/ 0 h 2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7" h="29">
                  <a:moveTo>
                    <a:pt x="27" y="28"/>
                  </a:moveTo>
                  <a:cubicBezTo>
                    <a:pt x="22" y="28"/>
                    <a:pt x="17" y="29"/>
                    <a:pt x="14" y="28"/>
                  </a:cubicBezTo>
                  <a:cubicBezTo>
                    <a:pt x="11" y="27"/>
                    <a:pt x="10" y="25"/>
                    <a:pt x="8" y="22"/>
                  </a:cubicBezTo>
                  <a:cubicBezTo>
                    <a:pt x="6" y="19"/>
                    <a:pt x="2" y="14"/>
                    <a:pt x="1" y="11"/>
                  </a:cubicBezTo>
                  <a:cubicBezTo>
                    <a:pt x="0" y="8"/>
                    <a:pt x="3" y="5"/>
                    <a:pt x="4" y="3"/>
                  </a:cubicBezTo>
                  <a:cubicBezTo>
                    <a:pt x="5" y="1"/>
                    <a:pt x="7" y="2"/>
                    <a:pt x="9" y="1"/>
                  </a:cubicBezTo>
                  <a:cubicBezTo>
                    <a:pt x="11" y="0"/>
                    <a:pt x="17" y="0"/>
                    <a:pt x="18" y="0"/>
                  </a:cubicBezTo>
                </a:path>
              </a:pathLst>
            </a:custGeom>
            <a:noFill/>
            <a:ln w="19050" cap="rnd" cmpd="sng">
              <a:solidFill>
                <a:srgbClr val="660066"/>
              </a:solidFill>
              <a:prstDash val="sysDot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64"/>
            <p:cNvSpPr>
              <a:spLocks/>
            </p:cNvSpPr>
            <p:nvPr/>
          </p:nvSpPr>
          <p:spPr bwMode="auto">
            <a:xfrm>
              <a:off x="981" y="1595"/>
              <a:ext cx="784" cy="691"/>
            </a:xfrm>
            <a:custGeom>
              <a:avLst/>
              <a:gdLst>
                <a:gd name="T0" fmla="*/ 0 w 75"/>
                <a:gd name="T1" fmla="*/ 7235 h 66"/>
                <a:gd name="T2" fmla="*/ 1641 w 75"/>
                <a:gd name="T3" fmla="*/ 7235 h 66"/>
                <a:gd name="T4" fmla="*/ 3167 w 75"/>
                <a:gd name="T5" fmla="*/ 7015 h 66"/>
                <a:gd name="T6" fmla="*/ 5248 w 75"/>
                <a:gd name="T7" fmla="*/ 6250 h 66"/>
                <a:gd name="T8" fmla="*/ 7213 w 75"/>
                <a:gd name="T9" fmla="*/ 4711 h 66"/>
                <a:gd name="T10" fmla="*/ 7652 w 75"/>
                <a:gd name="T11" fmla="*/ 2628 h 66"/>
                <a:gd name="T12" fmla="*/ 8091 w 75"/>
                <a:gd name="T13" fmla="*/ 1424 h 66"/>
                <a:gd name="T14" fmla="*/ 7213 w 75"/>
                <a:gd name="T15" fmla="*/ 220 h 66"/>
                <a:gd name="T16" fmla="*/ 4809 w 75"/>
                <a:gd name="T17" fmla="*/ 220 h 6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" h="66">
                  <a:moveTo>
                    <a:pt x="0" y="66"/>
                  </a:moveTo>
                  <a:cubicBezTo>
                    <a:pt x="5" y="66"/>
                    <a:pt x="10" y="66"/>
                    <a:pt x="15" y="66"/>
                  </a:cubicBezTo>
                  <a:cubicBezTo>
                    <a:pt x="20" y="66"/>
                    <a:pt x="24" y="65"/>
                    <a:pt x="29" y="64"/>
                  </a:cubicBezTo>
                  <a:cubicBezTo>
                    <a:pt x="34" y="63"/>
                    <a:pt x="42" y="60"/>
                    <a:pt x="48" y="57"/>
                  </a:cubicBezTo>
                  <a:cubicBezTo>
                    <a:pt x="54" y="54"/>
                    <a:pt x="62" y="48"/>
                    <a:pt x="66" y="43"/>
                  </a:cubicBezTo>
                  <a:cubicBezTo>
                    <a:pt x="70" y="38"/>
                    <a:pt x="69" y="29"/>
                    <a:pt x="70" y="24"/>
                  </a:cubicBezTo>
                  <a:cubicBezTo>
                    <a:pt x="71" y="19"/>
                    <a:pt x="75" y="17"/>
                    <a:pt x="74" y="13"/>
                  </a:cubicBezTo>
                  <a:cubicBezTo>
                    <a:pt x="73" y="9"/>
                    <a:pt x="71" y="4"/>
                    <a:pt x="66" y="2"/>
                  </a:cubicBezTo>
                  <a:cubicBezTo>
                    <a:pt x="61" y="0"/>
                    <a:pt x="52" y="1"/>
                    <a:pt x="44" y="2"/>
                  </a:cubicBezTo>
                </a:path>
              </a:pathLst>
            </a:custGeom>
            <a:noFill/>
            <a:ln w="19050" cap="rnd" cmpd="sng">
              <a:solidFill>
                <a:srgbClr val="660066"/>
              </a:solidFill>
              <a:prstDash val="sysDot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AutoShape 69" descr="60%"/>
            <p:cNvSpPr>
              <a:spLocks noChangeArrowheads="1"/>
            </p:cNvSpPr>
            <p:nvPr/>
          </p:nvSpPr>
          <p:spPr bwMode="auto">
            <a:xfrm>
              <a:off x="480" y="1008"/>
              <a:ext cx="1389" cy="231"/>
            </a:xfrm>
            <a:prstGeom prst="notchedRightArrow">
              <a:avLst>
                <a:gd name="adj1" fmla="val 50000"/>
                <a:gd name="adj2" fmla="val 150325"/>
              </a:avLst>
            </a:prstGeom>
            <a:pattFill prst="pct60">
              <a:fgClr>
                <a:srgbClr val="FFFFFF"/>
              </a:fgClr>
              <a:bgClr>
                <a:srgbClr val="0000FF"/>
              </a:bgClr>
            </a:pattFill>
            <a:ln w="9525" cap="rnd">
              <a:solidFill>
                <a:srgbClr val="0000FF"/>
              </a:solidFill>
              <a:prstDash val="sysDot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36" name="Text Box 70"/>
            <p:cNvSpPr txBox="1">
              <a:spLocks noChangeArrowheads="1"/>
            </p:cNvSpPr>
            <p:nvPr/>
          </p:nvSpPr>
          <p:spPr bwMode="auto">
            <a:xfrm>
              <a:off x="1488" y="1008"/>
              <a:ext cx="240" cy="1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b="1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137" name="Line 133"/>
            <p:cNvSpPr>
              <a:spLocks noChangeShapeType="1"/>
            </p:cNvSpPr>
            <p:nvPr/>
          </p:nvSpPr>
          <p:spPr bwMode="auto">
            <a:xfrm rot="-5400000">
              <a:off x="878" y="1461"/>
              <a:ext cx="475" cy="74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8" name="Group 137"/>
          <p:cNvGrpSpPr>
            <a:grpSpLocks/>
          </p:cNvGrpSpPr>
          <p:nvPr/>
        </p:nvGrpSpPr>
        <p:grpSpPr bwMode="auto">
          <a:xfrm>
            <a:off x="1161232" y="1600086"/>
            <a:ext cx="376037" cy="853494"/>
            <a:chOff x="1148" y="1249"/>
            <a:chExt cx="251" cy="576"/>
          </a:xfrm>
        </p:grpSpPr>
        <p:sp>
          <p:nvSpPr>
            <p:cNvPr id="139" name="Line 24"/>
            <p:cNvSpPr>
              <a:spLocks noChangeShapeType="1"/>
            </p:cNvSpPr>
            <p:nvPr/>
          </p:nvSpPr>
          <p:spPr bwMode="auto">
            <a:xfrm flipV="1">
              <a:off x="1148" y="1249"/>
              <a:ext cx="0" cy="576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Text Box 30"/>
            <p:cNvSpPr txBox="1">
              <a:spLocks noChangeArrowheads="1"/>
            </p:cNvSpPr>
            <p:nvPr/>
          </p:nvSpPr>
          <p:spPr bwMode="auto">
            <a:xfrm>
              <a:off x="1159" y="1354"/>
              <a:ext cx="240" cy="1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b="1" i="1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</a:t>
              </a:r>
            </a:p>
          </p:txBody>
        </p:sp>
      </p:grpSp>
      <p:grpSp>
        <p:nvGrpSpPr>
          <p:cNvPr id="141" name="Group 138"/>
          <p:cNvGrpSpPr>
            <a:grpSpLocks/>
          </p:cNvGrpSpPr>
          <p:nvPr/>
        </p:nvGrpSpPr>
        <p:grpSpPr bwMode="auto">
          <a:xfrm>
            <a:off x="2313360" y="1229444"/>
            <a:ext cx="2304255" cy="2088232"/>
            <a:chOff x="2112" y="1017"/>
            <a:chExt cx="1514" cy="1416"/>
          </a:xfrm>
        </p:grpSpPr>
        <p:sp>
          <p:nvSpPr>
            <p:cNvPr id="142" name="Oval 35"/>
            <p:cNvSpPr>
              <a:spLocks noChangeArrowheads="1"/>
            </p:cNvSpPr>
            <p:nvPr/>
          </p:nvSpPr>
          <p:spPr bwMode="auto">
            <a:xfrm>
              <a:off x="2355" y="1563"/>
              <a:ext cx="940" cy="50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43" name="Line 36"/>
            <p:cNvSpPr>
              <a:spLocks noChangeShapeType="1"/>
            </p:cNvSpPr>
            <p:nvPr/>
          </p:nvSpPr>
          <p:spPr bwMode="auto">
            <a:xfrm flipV="1">
              <a:off x="2825" y="1113"/>
              <a:ext cx="0" cy="12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Text Box 37"/>
            <p:cNvSpPr txBox="1">
              <a:spLocks noChangeArrowheads="1"/>
            </p:cNvSpPr>
            <p:nvPr/>
          </p:nvSpPr>
          <p:spPr bwMode="auto">
            <a:xfrm>
              <a:off x="2654" y="1522"/>
              <a:ext cx="146" cy="1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b="1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</a:p>
          </p:txBody>
        </p:sp>
        <p:sp>
          <p:nvSpPr>
            <p:cNvPr id="145" name="Line 39"/>
            <p:cNvSpPr>
              <a:spLocks noChangeShapeType="1"/>
            </p:cNvSpPr>
            <p:nvPr/>
          </p:nvSpPr>
          <p:spPr bwMode="auto">
            <a:xfrm rot="5400000" flipV="1">
              <a:off x="2847" y="1209"/>
              <a:ext cx="0" cy="12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Line 40"/>
            <p:cNvSpPr>
              <a:spLocks noChangeShapeType="1"/>
            </p:cNvSpPr>
            <p:nvPr/>
          </p:nvSpPr>
          <p:spPr bwMode="auto">
            <a:xfrm rot="-5400000">
              <a:off x="2568" y="1423"/>
              <a:ext cx="503" cy="7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Line 41"/>
            <p:cNvSpPr>
              <a:spLocks noChangeShapeType="1"/>
            </p:cNvSpPr>
            <p:nvPr/>
          </p:nvSpPr>
          <p:spPr bwMode="auto">
            <a:xfrm>
              <a:off x="2585" y="1658"/>
              <a:ext cx="125" cy="8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Text Box 43"/>
            <p:cNvSpPr txBox="1">
              <a:spLocks noChangeArrowheads="1"/>
            </p:cNvSpPr>
            <p:nvPr/>
          </p:nvSpPr>
          <p:spPr bwMode="auto">
            <a:xfrm>
              <a:off x="3011" y="1767"/>
              <a:ext cx="146" cy="1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b="1" i="1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endParaRPr lang="en-GB" altLang="fi-FI" sz="20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9" name="Text Box 45"/>
            <p:cNvSpPr txBox="1">
              <a:spLocks noChangeArrowheads="1"/>
            </p:cNvSpPr>
            <p:nvPr/>
          </p:nvSpPr>
          <p:spPr bwMode="auto">
            <a:xfrm>
              <a:off x="3097" y="1417"/>
              <a:ext cx="115" cy="1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GB" altLang="fi-FI" sz="2400"/>
            </a:p>
          </p:txBody>
        </p:sp>
        <p:sp>
          <p:nvSpPr>
            <p:cNvPr id="150" name="Text Box 46"/>
            <p:cNvSpPr txBox="1">
              <a:spLocks noChangeArrowheads="1"/>
            </p:cNvSpPr>
            <p:nvPr/>
          </p:nvSpPr>
          <p:spPr bwMode="auto">
            <a:xfrm>
              <a:off x="3452" y="1691"/>
              <a:ext cx="174" cy="1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16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151" name="Line 47"/>
            <p:cNvSpPr>
              <a:spLocks noChangeShapeType="1"/>
            </p:cNvSpPr>
            <p:nvPr/>
          </p:nvSpPr>
          <p:spPr bwMode="auto">
            <a:xfrm>
              <a:off x="2606" y="2244"/>
              <a:ext cx="0" cy="84"/>
            </a:xfrm>
            <a:prstGeom prst="line">
              <a:avLst/>
            </a:prstGeom>
            <a:noFill/>
            <a:ln w="19050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Line 48"/>
            <p:cNvSpPr>
              <a:spLocks noChangeShapeType="1"/>
            </p:cNvSpPr>
            <p:nvPr/>
          </p:nvSpPr>
          <p:spPr bwMode="auto">
            <a:xfrm>
              <a:off x="2648" y="2192"/>
              <a:ext cx="0" cy="178"/>
            </a:xfrm>
            <a:prstGeom prst="line">
              <a:avLst/>
            </a:prstGeom>
            <a:noFill/>
            <a:ln w="19050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Line 62"/>
            <p:cNvSpPr>
              <a:spLocks noChangeShapeType="1"/>
            </p:cNvSpPr>
            <p:nvPr/>
          </p:nvSpPr>
          <p:spPr bwMode="auto">
            <a:xfrm rot="5400000" flipH="1">
              <a:off x="2558" y="1413"/>
              <a:ext cx="503" cy="78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" name="Freeform 65"/>
            <p:cNvSpPr>
              <a:spLocks/>
            </p:cNvSpPr>
            <p:nvPr/>
          </p:nvSpPr>
          <p:spPr bwMode="auto">
            <a:xfrm>
              <a:off x="2241" y="1616"/>
              <a:ext cx="501" cy="670"/>
            </a:xfrm>
            <a:custGeom>
              <a:avLst/>
              <a:gdLst>
                <a:gd name="T0" fmla="*/ 4248 w 48"/>
                <a:gd name="T1" fmla="*/ 7014 h 64"/>
                <a:gd name="T2" fmla="*/ 4791 w 48"/>
                <a:gd name="T3" fmla="*/ 6909 h 64"/>
                <a:gd name="T4" fmla="*/ 5125 w 48"/>
                <a:gd name="T5" fmla="*/ 6250 h 64"/>
                <a:gd name="T6" fmla="*/ 4363 w 48"/>
                <a:gd name="T7" fmla="*/ 5266 h 64"/>
                <a:gd name="T8" fmla="*/ 3267 w 48"/>
                <a:gd name="T9" fmla="*/ 5151 h 64"/>
                <a:gd name="T10" fmla="*/ 1086 w 48"/>
                <a:gd name="T11" fmla="*/ 5266 h 64"/>
                <a:gd name="T12" fmla="*/ 543 w 48"/>
                <a:gd name="T13" fmla="*/ 4491 h 64"/>
                <a:gd name="T14" fmla="*/ 104 w 48"/>
                <a:gd name="T15" fmla="*/ 2523 h 64"/>
                <a:gd name="T16" fmla="*/ 219 w 48"/>
                <a:gd name="T17" fmla="*/ 764 h 64"/>
                <a:gd name="T18" fmla="*/ 762 w 48"/>
                <a:gd name="T19" fmla="*/ 105 h 64"/>
                <a:gd name="T20" fmla="*/ 3048 w 48"/>
                <a:gd name="T21" fmla="*/ 105 h 6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8" h="64">
                  <a:moveTo>
                    <a:pt x="39" y="64"/>
                  </a:moveTo>
                  <a:cubicBezTo>
                    <a:pt x="41" y="64"/>
                    <a:pt x="43" y="64"/>
                    <a:pt x="44" y="63"/>
                  </a:cubicBezTo>
                  <a:cubicBezTo>
                    <a:pt x="45" y="62"/>
                    <a:pt x="48" y="59"/>
                    <a:pt x="47" y="57"/>
                  </a:cubicBezTo>
                  <a:cubicBezTo>
                    <a:pt x="46" y="55"/>
                    <a:pt x="43" y="50"/>
                    <a:pt x="40" y="48"/>
                  </a:cubicBezTo>
                  <a:cubicBezTo>
                    <a:pt x="37" y="46"/>
                    <a:pt x="35" y="47"/>
                    <a:pt x="30" y="47"/>
                  </a:cubicBezTo>
                  <a:cubicBezTo>
                    <a:pt x="25" y="47"/>
                    <a:pt x="14" y="49"/>
                    <a:pt x="10" y="48"/>
                  </a:cubicBezTo>
                  <a:cubicBezTo>
                    <a:pt x="6" y="47"/>
                    <a:pt x="6" y="45"/>
                    <a:pt x="5" y="41"/>
                  </a:cubicBezTo>
                  <a:cubicBezTo>
                    <a:pt x="4" y="37"/>
                    <a:pt x="2" y="29"/>
                    <a:pt x="1" y="23"/>
                  </a:cubicBezTo>
                  <a:cubicBezTo>
                    <a:pt x="0" y="17"/>
                    <a:pt x="1" y="11"/>
                    <a:pt x="2" y="7"/>
                  </a:cubicBezTo>
                  <a:cubicBezTo>
                    <a:pt x="3" y="3"/>
                    <a:pt x="3" y="2"/>
                    <a:pt x="7" y="1"/>
                  </a:cubicBezTo>
                  <a:cubicBezTo>
                    <a:pt x="11" y="0"/>
                    <a:pt x="19" y="0"/>
                    <a:pt x="28" y="1"/>
                  </a:cubicBezTo>
                </a:path>
              </a:pathLst>
            </a:custGeom>
            <a:noFill/>
            <a:ln w="19050" cap="rnd" cmpd="sng">
              <a:solidFill>
                <a:srgbClr val="660066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" name="Freeform 66"/>
            <p:cNvSpPr>
              <a:spLocks/>
            </p:cNvSpPr>
            <p:nvPr/>
          </p:nvSpPr>
          <p:spPr bwMode="auto">
            <a:xfrm>
              <a:off x="2522" y="2014"/>
              <a:ext cx="617" cy="419"/>
            </a:xfrm>
            <a:custGeom>
              <a:avLst/>
              <a:gdLst>
                <a:gd name="T0" fmla="*/ 878 w 59"/>
                <a:gd name="T1" fmla="*/ 2849 h 40"/>
                <a:gd name="T2" fmla="*/ 220 w 59"/>
                <a:gd name="T3" fmla="*/ 3069 h 40"/>
                <a:gd name="T4" fmla="*/ 0 w 59"/>
                <a:gd name="T5" fmla="*/ 3509 h 40"/>
                <a:gd name="T6" fmla="*/ 439 w 59"/>
                <a:gd name="T7" fmla="*/ 4169 h 40"/>
                <a:gd name="T8" fmla="*/ 1642 w 59"/>
                <a:gd name="T9" fmla="*/ 4389 h 40"/>
                <a:gd name="T10" fmla="*/ 3284 w 59"/>
                <a:gd name="T11" fmla="*/ 4169 h 40"/>
                <a:gd name="T12" fmla="*/ 5030 w 59"/>
                <a:gd name="T13" fmla="*/ 3509 h 40"/>
                <a:gd name="T14" fmla="*/ 5909 w 59"/>
                <a:gd name="T15" fmla="*/ 2409 h 40"/>
                <a:gd name="T16" fmla="*/ 6348 w 59"/>
                <a:gd name="T17" fmla="*/ 1205 h 40"/>
                <a:gd name="T18" fmla="*/ 6348 w 59"/>
                <a:gd name="T19" fmla="*/ 0 h 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9" h="40">
                  <a:moveTo>
                    <a:pt x="8" y="26"/>
                  </a:moveTo>
                  <a:cubicBezTo>
                    <a:pt x="5" y="26"/>
                    <a:pt x="3" y="27"/>
                    <a:pt x="2" y="28"/>
                  </a:cubicBezTo>
                  <a:cubicBezTo>
                    <a:pt x="1" y="29"/>
                    <a:pt x="0" y="30"/>
                    <a:pt x="0" y="32"/>
                  </a:cubicBezTo>
                  <a:cubicBezTo>
                    <a:pt x="0" y="34"/>
                    <a:pt x="2" y="37"/>
                    <a:pt x="4" y="38"/>
                  </a:cubicBezTo>
                  <a:cubicBezTo>
                    <a:pt x="6" y="39"/>
                    <a:pt x="11" y="40"/>
                    <a:pt x="15" y="40"/>
                  </a:cubicBezTo>
                  <a:cubicBezTo>
                    <a:pt x="19" y="40"/>
                    <a:pt x="25" y="39"/>
                    <a:pt x="30" y="38"/>
                  </a:cubicBezTo>
                  <a:cubicBezTo>
                    <a:pt x="35" y="37"/>
                    <a:pt x="42" y="35"/>
                    <a:pt x="46" y="32"/>
                  </a:cubicBezTo>
                  <a:cubicBezTo>
                    <a:pt x="50" y="29"/>
                    <a:pt x="52" y="25"/>
                    <a:pt x="54" y="22"/>
                  </a:cubicBezTo>
                  <a:cubicBezTo>
                    <a:pt x="56" y="19"/>
                    <a:pt x="57" y="15"/>
                    <a:pt x="58" y="11"/>
                  </a:cubicBezTo>
                  <a:cubicBezTo>
                    <a:pt x="59" y="7"/>
                    <a:pt x="58" y="3"/>
                    <a:pt x="58" y="0"/>
                  </a:cubicBezTo>
                </a:path>
              </a:pathLst>
            </a:custGeom>
            <a:noFill/>
            <a:ln w="19050" cap="rnd" cmpd="sng">
              <a:solidFill>
                <a:srgbClr val="660066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6" name="AutoShape 114" descr="60%"/>
            <p:cNvSpPr>
              <a:spLocks noChangeArrowheads="1"/>
            </p:cNvSpPr>
            <p:nvPr/>
          </p:nvSpPr>
          <p:spPr bwMode="auto">
            <a:xfrm>
              <a:off x="2112" y="1017"/>
              <a:ext cx="1389" cy="231"/>
            </a:xfrm>
            <a:prstGeom prst="notchedRightArrow">
              <a:avLst>
                <a:gd name="adj1" fmla="val 50000"/>
                <a:gd name="adj2" fmla="val 150325"/>
              </a:avLst>
            </a:prstGeom>
            <a:pattFill prst="pct60">
              <a:fgClr>
                <a:srgbClr val="FFFFFF"/>
              </a:fgClr>
              <a:bgClr>
                <a:srgbClr val="0000FF"/>
              </a:bgClr>
            </a:pattFill>
            <a:ln w="9525" cap="rnd">
              <a:solidFill>
                <a:srgbClr val="0000FF"/>
              </a:solidFill>
              <a:prstDash val="sysDot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57" name="Text Box 115"/>
            <p:cNvSpPr txBox="1">
              <a:spLocks noChangeArrowheads="1"/>
            </p:cNvSpPr>
            <p:nvPr/>
          </p:nvSpPr>
          <p:spPr bwMode="auto">
            <a:xfrm>
              <a:off x="3120" y="1017"/>
              <a:ext cx="240" cy="1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b="1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158" name="Line 124"/>
            <p:cNvSpPr>
              <a:spLocks noChangeShapeType="1"/>
            </p:cNvSpPr>
            <p:nvPr/>
          </p:nvSpPr>
          <p:spPr bwMode="auto">
            <a:xfrm rot="5400000" flipH="1" flipV="1">
              <a:off x="2973" y="1677"/>
              <a:ext cx="0" cy="282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" name="Text Box 128"/>
            <p:cNvSpPr txBox="1">
              <a:spLocks noChangeArrowheads="1"/>
            </p:cNvSpPr>
            <p:nvPr/>
          </p:nvSpPr>
          <p:spPr bwMode="auto">
            <a:xfrm>
              <a:off x="3113" y="1359"/>
              <a:ext cx="230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16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</p:grpSp>
      <p:grpSp>
        <p:nvGrpSpPr>
          <p:cNvPr id="160" name="Group 139"/>
          <p:cNvGrpSpPr>
            <a:grpSpLocks/>
          </p:cNvGrpSpPr>
          <p:nvPr/>
        </p:nvGrpSpPr>
        <p:grpSpPr bwMode="auto">
          <a:xfrm>
            <a:off x="3393480" y="1733500"/>
            <a:ext cx="286129" cy="688704"/>
            <a:chOff x="2825" y="1354"/>
            <a:chExt cx="188" cy="467"/>
          </a:xfrm>
        </p:grpSpPr>
        <p:sp>
          <p:nvSpPr>
            <p:cNvPr id="161" name="Line 38"/>
            <p:cNvSpPr>
              <a:spLocks noChangeShapeType="1"/>
            </p:cNvSpPr>
            <p:nvPr/>
          </p:nvSpPr>
          <p:spPr bwMode="auto">
            <a:xfrm flipV="1">
              <a:off x="2825" y="1486"/>
              <a:ext cx="1" cy="335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Text Box 44"/>
            <p:cNvSpPr txBox="1">
              <a:spLocks noChangeArrowheads="1"/>
            </p:cNvSpPr>
            <p:nvPr/>
          </p:nvSpPr>
          <p:spPr bwMode="auto">
            <a:xfrm>
              <a:off x="2836" y="1354"/>
              <a:ext cx="177" cy="1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b="1" i="1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</a:t>
              </a:r>
            </a:p>
          </p:txBody>
        </p:sp>
      </p:grpSp>
      <p:sp>
        <p:nvSpPr>
          <p:cNvPr id="163" name="Text Box 57"/>
          <p:cNvSpPr txBox="1">
            <a:spLocks noChangeArrowheads="1"/>
          </p:cNvSpPr>
          <p:nvPr/>
        </p:nvSpPr>
        <p:spPr bwMode="auto">
          <a:xfrm>
            <a:off x="5711403" y="1703189"/>
            <a:ext cx="714027" cy="257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fi-FI" sz="2000" b="1" i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GB" altLang="fi-FI" sz="20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=0</a:t>
            </a:r>
          </a:p>
        </p:txBody>
      </p:sp>
      <p:grpSp>
        <p:nvGrpSpPr>
          <p:cNvPr id="164" name="Group 141"/>
          <p:cNvGrpSpPr>
            <a:grpSpLocks/>
          </p:cNvGrpSpPr>
          <p:nvPr/>
        </p:nvGrpSpPr>
        <p:grpSpPr bwMode="auto">
          <a:xfrm>
            <a:off x="4617616" y="1252339"/>
            <a:ext cx="2275681" cy="2065337"/>
            <a:chOff x="4131" y="1017"/>
            <a:chExt cx="1533" cy="1437"/>
          </a:xfrm>
        </p:grpSpPr>
        <p:sp>
          <p:nvSpPr>
            <p:cNvPr id="165" name="Oval 49"/>
            <p:cNvSpPr>
              <a:spLocks noChangeArrowheads="1"/>
            </p:cNvSpPr>
            <p:nvPr/>
          </p:nvSpPr>
          <p:spPr bwMode="auto">
            <a:xfrm>
              <a:off x="4350" y="1563"/>
              <a:ext cx="940" cy="50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66" name="Line 50"/>
            <p:cNvSpPr>
              <a:spLocks noChangeShapeType="1"/>
            </p:cNvSpPr>
            <p:nvPr/>
          </p:nvSpPr>
          <p:spPr bwMode="auto">
            <a:xfrm flipV="1">
              <a:off x="4820" y="1113"/>
              <a:ext cx="0" cy="12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" name="Text Box 51"/>
            <p:cNvSpPr txBox="1">
              <a:spLocks noChangeArrowheads="1"/>
            </p:cNvSpPr>
            <p:nvPr/>
          </p:nvSpPr>
          <p:spPr bwMode="auto">
            <a:xfrm>
              <a:off x="4507" y="1586"/>
              <a:ext cx="152" cy="1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b="1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</a:p>
          </p:txBody>
        </p:sp>
        <p:sp>
          <p:nvSpPr>
            <p:cNvPr id="168" name="Line 52"/>
            <p:cNvSpPr>
              <a:spLocks noChangeShapeType="1"/>
            </p:cNvSpPr>
            <p:nvPr/>
          </p:nvSpPr>
          <p:spPr bwMode="auto">
            <a:xfrm rot="5400000" flipV="1">
              <a:off x="4841" y="1209"/>
              <a:ext cx="0" cy="12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" name="Line 53"/>
            <p:cNvSpPr>
              <a:spLocks noChangeShapeType="1"/>
            </p:cNvSpPr>
            <p:nvPr/>
          </p:nvSpPr>
          <p:spPr bwMode="auto">
            <a:xfrm rot="-5400000">
              <a:off x="4563" y="1423"/>
              <a:ext cx="503" cy="7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" name="Line 54"/>
            <p:cNvSpPr>
              <a:spLocks noChangeShapeType="1"/>
            </p:cNvSpPr>
            <p:nvPr/>
          </p:nvSpPr>
          <p:spPr bwMode="auto">
            <a:xfrm>
              <a:off x="4434" y="1815"/>
              <a:ext cx="167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" name="Text Box 56"/>
            <p:cNvSpPr txBox="1">
              <a:spLocks noChangeArrowheads="1"/>
            </p:cNvSpPr>
            <p:nvPr/>
          </p:nvSpPr>
          <p:spPr bwMode="auto">
            <a:xfrm>
              <a:off x="4893" y="1815"/>
              <a:ext cx="147" cy="1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b="1" i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172" name="Text Box 58"/>
            <p:cNvSpPr txBox="1">
              <a:spLocks noChangeArrowheads="1"/>
            </p:cNvSpPr>
            <p:nvPr/>
          </p:nvSpPr>
          <p:spPr bwMode="auto">
            <a:xfrm>
              <a:off x="5092" y="1417"/>
              <a:ext cx="115" cy="1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GB" altLang="fi-FI" sz="2400"/>
            </a:p>
          </p:txBody>
        </p:sp>
        <p:sp>
          <p:nvSpPr>
            <p:cNvPr id="173" name="Text Box 59"/>
            <p:cNvSpPr txBox="1">
              <a:spLocks noChangeArrowheads="1"/>
            </p:cNvSpPr>
            <p:nvPr/>
          </p:nvSpPr>
          <p:spPr bwMode="auto">
            <a:xfrm>
              <a:off x="5465" y="1731"/>
              <a:ext cx="199" cy="1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16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174" name="Line 60"/>
            <p:cNvSpPr>
              <a:spLocks noChangeShapeType="1"/>
            </p:cNvSpPr>
            <p:nvPr/>
          </p:nvSpPr>
          <p:spPr bwMode="auto">
            <a:xfrm>
              <a:off x="4609" y="2242"/>
              <a:ext cx="0" cy="84"/>
            </a:xfrm>
            <a:prstGeom prst="line">
              <a:avLst/>
            </a:prstGeom>
            <a:noFill/>
            <a:ln w="19050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" name="Line 61"/>
            <p:cNvSpPr>
              <a:spLocks noChangeShapeType="1"/>
            </p:cNvSpPr>
            <p:nvPr/>
          </p:nvSpPr>
          <p:spPr bwMode="auto">
            <a:xfrm>
              <a:off x="4643" y="2192"/>
              <a:ext cx="0" cy="178"/>
            </a:xfrm>
            <a:prstGeom prst="line">
              <a:avLst/>
            </a:prstGeom>
            <a:noFill/>
            <a:ln w="19050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Freeform 67"/>
            <p:cNvSpPr>
              <a:spLocks/>
            </p:cNvSpPr>
            <p:nvPr/>
          </p:nvSpPr>
          <p:spPr bwMode="auto">
            <a:xfrm>
              <a:off x="4246" y="1815"/>
              <a:ext cx="501" cy="482"/>
            </a:xfrm>
            <a:custGeom>
              <a:avLst/>
              <a:gdLst>
                <a:gd name="T0" fmla="*/ 4144 w 48"/>
                <a:gd name="T1" fmla="*/ 4946 h 46"/>
                <a:gd name="T2" fmla="*/ 4791 w 48"/>
                <a:gd name="T3" fmla="*/ 4946 h 46"/>
                <a:gd name="T4" fmla="*/ 5229 w 48"/>
                <a:gd name="T5" fmla="*/ 4286 h 46"/>
                <a:gd name="T6" fmla="*/ 4572 w 48"/>
                <a:gd name="T7" fmla="*/ 3070 h 46"/>
                <a:gd name="T8" fmla="*/ 3486 w 48"/>
                <a:gd name="T9" fmla="*/ 3185 h 46"/>
                <a:gd name="T10" fmla="*/ 1962 w 48"/>
                <a:gd name="T11" fmla="*/ 3846 h 46"/>
                <a:gd name="T12" fmla="*/ 324 w 48"/>
                <a:gd name="T13" fmla="*/ 3846 h 46"/>
                <a:gd name="T14" fmla="*/ 104 w 48"/>
                <a:gd name="T15" fmla="*/ 2420 h 46"/>
                <a:gd name="T16" fmla="*/ 438 w 48"/>
                <a:gd name="T17" fmla="*/ 1100 h 46"/>
                <a:gd name="T18" fmla="*/ 543 w 48"/>
                <a:gd name="T19" fmla="*/ 660 h 46"/>
                <a:gd name="T20" fmla="*/ 1086 w 48"/>
                <a:gd name="T21" fmla="*/ 0 h 4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8" h="46">
                  <a:moveTo>
                    <a:pt x="38" y="45"/>
                  </a:moveTo>
                  <a:cubicBezTo>
                    <a:pt x="40" y="45"/>
                    <a:pt x="42" y="46"/>
                    <a:pt x="44" y="45"/>
                  </a:cubicBezTo>
                  <a:cubicBezTo>
                    <a:pt x="46" y="44"/>
                    <a:pt x="48" y="42"/>
                    <a:pt x="48" y="39"/>
                  </a:cubicBezTo>
                  <a:cubicBezTo>
                    <a:pt x="48" y="36"/>
                    <a:pt x="44" y="30"/>
                    <a:pt x="42" y="28"/>
                  </a:cubicBezTo>
                  <a:cubicBezTo>
                    <a:pt x="40" y="26"/>
                    <a:pt x="36" y="28"/>
                    <a:pt x="32" y="29"/>
                  </a:cubicBezTo>
                  <a:cubicBezTo>
                    <a:pt x="28" y="30"/>
                    <a:pt x="23" y="34"/>
                    <a:pt x="18" y="35"/>
                  </a:cubicBezTo>
                  <a:cubicBezTo>
                    <a:pt x="13" y="36"/>
                    <a:pt x="6" y="37"/>
                    <a:pt x="3" y="35"/>
                  </a:cubicBezTo>
                  <a:cubicBezTo>
                    <a:pt x="0" y="33"/>
                    <a:pt x="1" y="26"/>
                    <a:pt x="1" y="22"/>
                  </a:cubicBezTo>
                  <a:cubicBezTo>
                    <a:pt x="1" y="18"/>
                    <a:pt x="3" y="13"/>
                    <a:pt x="4" y="10"/>
                  </a:cubicBezTo>
                  <a:cubicBezTo>
                    <a:pt x="5" y="7"/>
                    <a:pt x="4" y="8"/>
                    <a:pt x="5" y="6"/>
                  </a:cubicBezTo>
                  <a:cubicBezTo>
                    <a:pt x="6" y="4"/>
                    <a:pt x="8" y="2"/>
                    <a:pt x="10" y="0"/>
                  </a:cubicBezTo>
                </a:path>
              </a:pathLst>
            </a:custGeom>
            <a:noFill/>
            <a:ln w="19050" cap="rnd" cmpd="sng">
              <a:solidFill>
                <a:srgbClr val="660066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Freeform 68"/>
            <p:cNvSpPr>
              <a:spLocks/>
            </p:cNvSpPr>
            <p:nvPr/>
          </p:nvSpPr>
          <p:spPr bwMode="auto">
            <a:xfrm>
              <a:off x="4517" y="1815"/>
              <a:ext cx="815" cy="639"/>
            </a:xfrm>
            <a:custGeom>
              <a:avLst/>
              <a:gdLst>
                <a:gd name="T0" fmla="*/ 878 w 78"/>
                <a:gd name="T1" fmla="*/ 4934 h 61"/>
                <a:gd name="T2" fmla="*/ 439 w 78"/>
                <a:gd name="T3" fmla="*/ 5049 h 61"/>
                <a:gd name="T4" fmla="*/ 104 w 78"/>
                <a:gd name="T5" fmla="*/ 5594 h 61"/>
                <a:gd name="T6" fmla="*/ 878 w 78"/>
                <a:gd name="T7" fmla="*/ 6474 h 61"/>
                <a:gd name="T8" fmla="*/ 2288 w 78"/>
                <a:gd name="T9" fmla="*/ 6694 h 61"/>
                <a:gd name="T10" fmla="*/ 3270 w 78"/>
                <a:gd name="T11" fmla="*/ 6474 h 61"/>
                <a:gd name="T12" fmla="*/ 4806 w 78"/>
                <a:gd name="T13" fmla="*/ 6149 h 61"/>
                <a:gd name="T14" fmla="*/ 6551 w 78"/>
                <a:gd name="T15" fmla="*/ 5374 h 61"/>
                <a:gd name="T16" fmla="*/ 7638 w 78"/>
                <a:gd name="T17" fmla="*/ 4064 h 61"/>
                <a:gd name="T18" fmla="*/ 8077 w 78"/>
                <a:gd name="T19" fmla="*/ 3069 h 61"/>
                <a:gd name="T20" fmla="*/ 8296 w 78"/>
                <a:gd name="T21" fmla="*/ 2305 h 61"/>
                <a:gd name="T22" fmla="*/ 8516 w 78"/>
                <a:gd name="T23" fmla="*/ 1425 h 61"/>
                <a:gd name="T24" fmla="*/ 8411 w 78"/>
                <a:gd name="T25" fmla="*/ 325 h 61"/>
                <a:gd name="T26" fmla="*/ 8077 w 78"/>
                <a:gd name="T27" fmla="*/ 0 h 6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78" h="61">
                  <a:moveTo>
                    <a:pt x="8" y="45"/>
                  </a:moveTo>
                  <a:cubicBezTo>
                    <a:pt x="6" y="45"/>
                    <a:pt x="5" y="45"/>
                    <a:pt x="4" y="46"/>
                  </a:cubicBezTo>
                  <a:cubicBezTo>
                    <a:pt x="3" y="47"/>
                    <a:pt x="0" y="49"/>
                    <a:pt x="1" y="51"/>
                  </a:cubicBezTo>
                  <a:cubicBezTo>
                    <a:pt x="2" y="53"/>
                    <a:pt x="5" y="57"/>
                    <a:pt x="8" y="59"/>
                  </a:cubicBezTo>
                  <a:cubicBezTo>
                    <a:pt x="11" y="61"/>
                    <a:pt x="17" y="61"/>
                    <a:pt x="21" y="61"/>
                  </a:cubicBezTo>
                  <a:cubicBezTo>
                    <a:pt x="25" y="61"/>
                    <a:pt x="26" y="60"/>
                    <a:pt x="30" y="59"/>
                  </a:cubicBezTo>
                  <a:cubicBezTo>
                    <a:pt x="34" y="58"/>
                    <a:pt x="39" y="58"/>
                    <a:pt x="44" y="56"/>
                  </a:cubicBezTo>
                  <a:cubicBezTo>
                    <a:pt x="49" y="54"/>
                    <a:pt x="56" y="52"/>
                    <a:pt x="60" y="49"/>
                  </a:cubicBezTo>
                  <a:cubicBezTo>
                    <a:pt x="64" y="46"/>
                    <a:pt x="68" y="41"/>
                    <a:pt x="70" y="37"/>
                  </a:cubicBezTo>
                  <a:cubicBezTo>
                    <a:pt x="72" y="33"/>
                    <a:pt x="73" y="31"/>
                    <a:pt x="74" y="28"/>
                  </a:cubicBezTo>
                  <a:cubicBezTo>
                    <a:pt x="75" y="25"/>
                    <a:pt x="75" y="23"/>
                    <a:pt x="76" y="21"/>
                  </a:cubicBezTo>
                  <a:cubicBezTo>
                    <a:pt x="77" y="19"/>
                    <a:pt x="78" y="16"/>
                    <a:pt x="78" y="13"/>
                  </a:cubicBezTo>
                  <a:cubicBezTo>
                    <a:pt x="78" y="10"/>
                    <a:pt x="78" y="5"/>
                    <a:pt x="77" y="3"/>
                  </a:cubicBezTo>
                  <a:cubicBezTo>
                    <a:pt x="76" y="1"/>
                    <a:pt x="75" y="0"/>
                    <a:pt x="74" y="0"/>
                  </a:cubicBezTo>
                </a:path>
              </a:pathLst>
            </a:custGeom>
            <a:noFill/>
            <a:ln w="19050" cap="rnd" cmpd="sng">
              <a:solidFill>
                <a:srgbClr val="660066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AutoShape 116" descr="60%"/>
            <p:cNvSpPr>
              <a:spLocks noChangeArrowheads="1"/>
            </p:cNvSpPr>
            <p:nvPr/>
          </p:nvSpPr>
          <p:spPr bwMode="auto">
            <a:xfrm>
              <a:off x="4131" y="1017"/>
              <a:ext cx="1389" cy="231"/>
            </a:xfrm>
            <a:prstGeom prst="notchedRightArrow">
              <a:avLst>
                <a:gd name="adj1" fmla="val 50000"/>
                <a:gd name="adj2" fmla="val 150325"/>
              </a:avLst>
            </a:prstGeom>
            <a:pattFill prst="pct60">
              <a:fgClr>
                <a:srgbClr val="FFFFFF"/>
              </a:fgClr>
              <a:bgClr>
                <a:srgbClr val="0000FF"/>
              </a:bgClr>
            </a:pattFill>
            <a:ln w="9525" cap="rnd">
              <a:solidFill>
                <a:srgbClr val="0000FF"/>
              </a:solidFill>
              <a:prstDash val="sysDot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79" name="Text Box 117"/>
            <p:cNvSpPr txBox="1">
              <a:spLocks noChangeArrowheads="1"/>
            </p:cNvSpPr>
            <p:nvPr/>
          </p:nvSpPr>
          <p:spPr bwMode="auto">
            <a:xfrm>
              <a:off x="5139" y="1017"/>
              <a:ext cx="240" cy="1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b="1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180" name="Text Box 129"/>
            <p:cNvSpPr txBox="1">
              <a:spLocks noChangeArrowheads="1"/>
            </p:cNvSpPr>
            <p:nvPr/>
          </p:nvSpPr>
          <p:spPr bwMode="auto">
            <a:xfrm>
              <a:off x="5178" y="1420"/>
              <a:ext cx="230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16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  <p:sp>
          <p:nvSpPr>
            <p:cNvPr id="181" name="Line 134"/>
            <p:cNvSpPr>
              <a:spLocks noChangeShapeType="1"/>
            </p:cNvSpPr>
            <p:nvPr/>
          </p:nvSpPr>
          <p:spPr bwMode="auto">
            <a:xfrm rot="5400000" flipV="1">
              <a:off x="4817" y="1268"/>
              <a:ext cx="0" cy="109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" name="Line 125"/>
            <p:cNvSpPr>
              <a:spLocks noChangeShapeType="1"/>
            </p:cNvSpPr>
            <p:nvPr/>
          </p:nvSpPr>
          <p:spPr bwMode="auto">
            <a:xfrm rot="5400000" flipH="1" flipV="1">
              <a:off x="4975" y="1675"/>
              <a:ext cx="0" cy="282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3" name="Group 142"/>
          <p:cNvGrpSpPr>
            <a:grpSpLocks/>
          </p:cNvGrpSpPr>
          <p:nvPr/>
        </p:nvGrpSpPr>
        <p:grpSpPr bwMode="auto">
          <a:xfrm>
            <a:off x="2492362" y="3313880"/>
            <a:ext cx="1922462" cy="1784378"/>
            <a:chOff x="2207" y="2580"/>
            <a:chExt cx="1473" cy="1441"/>
          </a:xfrm>
        </p:grpSpPr>
        <p:sp>
          <p:nvSpPr>
            <p:cNvPr id="184" name="Oval 76"/>
            <p:cNvSpPr>
              <a:spLocks noChangeArrowheads="1"/>
            </p:cNvSpPr>
            <p:nvPr/>
          </p:nvSpPr>
          <p:spPr bwMode="auto">
            <a:xfrm>
              <a:off x="2338" y="3115"/>
              <a:ext cx="1072" cy="51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85" name="Line 77"/>
            <p:cNvSpPr>
              <a:spLocks noChangeShapeType="1"/>
            </p:cNvSpPr>
            <p:nvPr/>
          </p:nvSpPr>
          <p:spPr bwMode="auto">
            <a:xfrm flipV="1">
              <a:off x="2874" y="2652"/>
              <a:ext cx="0" cy="1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" name="Text Box 78"/>
            <p:cNvSpPr txBox="1">
              <a:spLocks noChangeArrowheads="1"/>
            </p:cNvSpPr>
            <p:nvPr/>
          </p:nvSpPr>
          <p:spPr bwMode="auto">
            <a:xfrm>
              <a:off x="2469" y="3106"/>
              <a:ext cx="131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b="1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</a:p>
          </p:txBody>
        </p:sp>
        <p:sp>
          <p:nvSpPr>
            <p:cNvPr id="187" name="Line 80"/>
            <p:cNvSpPr>
              <a:spLocks noChangeShapeType="1"/>
            </p:cNvSpPr>
            <p:nvPr/>
          </p:nvSpPr>
          <p:spPr bwMode="auto">
            <a:xfrm rot="5400000" flipV="1">
              <a:off x="2898" y="2683"/>
              <a:ext cx="0" cy="138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" name="Line 81"/>
            <p:cNvSpPr>
              <a:spLocks noChangeShapeType="1"/>
            </p:cNvSpPr>
            <p:nvPr/>
          </p:nvSpPr>
          <p:spPr bwMode="auto">
            <a:xfrm rot="-5400000">
              <a:off x="2609" y="2927"/>
              <a:ext cx="518" cy="89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" name="Line 82"/>
            <p:cNvSpPr>
              <a:spLocks noChangeShapeType="1"/>
            </p:cNvSpPr>
            <p:nvPr/>
          </p:nvSpPr>
          <p:spPr bwMode="auto">
            <a:xfrm flipV="1">
              <a:off x="2469" y="3407"/>
              <a:ext cx="226" cy="4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" name="Text Box 84"/>
            <p:cNvSpPr txBox="1">
              <a:spLocks noChangeArrowheads="1"/>
            </p:cNvSpPr>
            <p:nvPr/>
          </p:nvSpPr>
          <p:spPr bwMode="auto">
            <a:xfrm>
              <a:off x="2897" y="3339"/>
              <a:ext cx="16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b="1" i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191" name="Text Box 87"/>
            <p:cNvSpPr txBox="1">
              <a:spLocks noChangeArrowheads="1"/>
            </p:cNvSpPr>
            <p:nvPr/>
          </p:nvSpPr>
          <p:spPr bwMode="auto">
            <a:xfrm>
              <a:off x="3549" y="3256"/>
              <a:ext cx="131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16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192" name="Line 88"/>
            <p:cNvSpPr>
              <a:spLocks noChangeShapeType="1"/>
            </p:cNvSpPr>
            <p:nvPr/>
          </p:nvSpPr>
          <p:spPr bwMode="auto">
            <a:xfrm>
              <a:off x="2600" y="3816"/>
              <a:ext cx="0" cy="87"/>
            </a:xfrm>
            <a:prstGeom prst="line">
              <a:avLst/>
            </a:prstGeom>
            <a:noFill/>
            <a:ln w="19050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" name="Line 89"/>
            <p:cNvSpPr>
              <a:spLocks noChangeShapeType="1"/>
            </p:cNvSpPr>
            <p:nvPr/>
          </p:nvSpPr>
          <p:spPr bwMode="auto">
            <a:xfrm>
              <a:off x="2648" y="3762"/>
              <a:ext cx="0" cy="184"/>
            </a:xfrm>
            <a:prstGeom prst="line">
              <a:avLst/>
            </a:prstGeom>
            <a:noFill/>
            <a:ln w="19050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" name="Line 104"/>
            <p:cNvSpPr>
              <a:spLocks noChangeShapeType="1"/>
            </p:cNvSpPr>
            <p:nvPr/>
          </p:nvSpPr>
          <p:spPr bwMode="auto">
            <a:xfrm flipV="1">
              <a:off x="2314" y="3256"/>
              <a:ext cx="1155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" name="Freeform 105"/>
            <p:cNvSpPr>
              <a:spLocks/>
            </p:cNvSpPr>
            <p:nvPr/>
          </p:nvSpPr>
          <p:spPr bwMode="auto">
            <a:xfrm>
              <a:off x="2493" y="3277"/>
              <a:ext cx="1048" cy="744"/>
            </a:xfrm>
            <a:custGeom>
              <a:avLst/>
              <a:gdLst>
                <a:gd name="T0" fmla="*/ 1274 w 88"/>
                <a:gd name="T1" fmla="*/ 6275 h 69"/>
                <a:gd name="T2" fmla="*/ 429 w 88"/>
                <a:gd name="T3" fmla="*/ 6513 h 69"/>
                <a:gd name="T4" fmla="*/ 143 w 88"/>
                <a:gd name="T5" fmla="*/ 7321 h 69"/>
                <a:gd name="T6" fmla="*/ 988 w 88"/>
                <a:gd name="T7" fmla="*/ 7904 h 69"/>
                <a:gd name="T8" fmla="*/ 3549 w 88"/>
                <a:gd name="T9" fmla="*/ 7785 h 69"/>
                <a:gd name="T10" fmla="*/ 6240 w 88"/>
                <a:gd name="T11" fmla="*/ 7440 h 69"/>
                <a:gd name="T12" fmla="*/ 9218 w 88"/>
                <a:gd name="T13" fmla="*/ 6513 h 69"/>
                <a:gd name="T14" fmla="*/ 12052 w 88"/>
                <a:gd name="T15" fmla="*/ 4647 h 69"/>
                <a:gd name="T16" fmla="*/ 12195 w 88"/>
                <a:gd name="T17" fmla="*/ 1391 h 69"/>
                <a:gd name="T18" fmla="*/ 10492 w 88"/>
                <a:gd name="T19" fmla="*/ 0 h 6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8" h="69">
                  <a:moveTo>
                    <a:pt x="9" y="54"/>
                  </a:moveTo>
                  <a:cubicBezTo>
                    <a:pt x="6" y="54"/>
                    <a:pt x="4" y="55"/>
                    <a:pt x="3" y="56"/>
                  </a:cubicBezTo>
                  <a:cubicBezTo>
                    <a:pt x="2" y="57"/>
                    <a:pt x="0" y="61"/>
                    <a:pt x="1" y="63"/>
                  </a:cubicBezTo>
                  <a:cubicBezTo>
                    <a:pt x="2" y="65"/>
                    <a:pt x="3" y="67"/>
                    <a:pt x="7" y="68"/>
                  </a:cubicBezTo>
                  <a:cubicBezTo>
                    <a:pt x="11" y="69"/>
                    <a:pt x="19" y="68"/>
                    <a:pt x="25" y="67"/>
                  </a:cubicBezTo>
                  <a:cubicBezTo>
                    <a:pt x="31" y="66"/>
                    <a:pt x="37" y="66"/>
                    <a:pt x="44" y="64"/>
                  </a:cubicBezTo>
                  <a:cubicBezTo>
                    <a:pt x="51" y="62"/>
                    <a:pt x="58" y="60"/>
                    <a:pt x="65" y="56"/>
                  </a:cubicBezTo>
                  <a:cubicBezTo>
                    <a:pt x="72" y="52"/>
                    <a:pt x="82" y="47"/>
                    <a:pt x="85" y="40"/>
                  </a:cubicBezTo>
                  <a:cubicBezTo>
                    <a:pt x="88" y="33"/>
                    <a:pt x="88" y="19"/>
                    <a:pt x="86" y="12"/>
                  </a:cubicBezTo>
                  <a:cubicBezTo>
                    <a:pt x="84" y="5"/>
                    <a:pt x="79" y="2"/>
                    <a:pt x="74" y="0"/>
                  </a:cubicBezTo>
                </a:path>
              </a:pathLst>
            </a:custGeom>
            <a:noFill/>
            <a:ln w="19050" cap="rnd" cmpd="sng">
              <a:solidFill>
                <a:srgbClr val="660066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" name="Freeform 106"/>
            <p:cNvSpPr>
              <a:spLocks/>
            </p:cNvSpPr>
            <p:nvPr/>
          </p:nvSpPr>
          <p:spPr bwMode="auto">
            <a:xfrm>
              <a:off x="2243" y="3471"/>
              <a:ext cx="524" cy="388"/>
            </a:xfrm>
            <a:custGeom>
              <a:avLst/>
              <a:gdLst>
                <a:gd name="T0" fmla="*/ 4823 w 44"/>
                <a:gd name="T1" fmla="*/ 4182 h 36"/>
                <a:gd name="T2" fmla="*/ 5526 w 44"/>
                <a:gd name="T3" fmla="*/ 3718 h 36"/>
                <a:gd name="T4" fmla="*/ 6097 w 44"/>
                <a:gd name="T5" fmla="*/ 2899 h 36"/>
                <a:gd name="T6" fmla="*/ 4394 w 44"/>
                <a:gd name="T7" fmla="*/ 2209 h 36"/>
                <a:gd name="T8" fmla="*/ 572 w 44"/>
                <a:gd name="T9" fmla="*/ 2436 h 36"/>
                <a:gd name="T10" fmla="*/ 715 w 44"/>
                <a:gd name="T11" fmla="*/ 1164 h 36"/>
                <a:gd name="T12" fmla="*/ 1703 w 44"/>
                <a:gd name="T13" fmla="*/ 0 h 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4" h="36">
                  <a:moveTo>
                    <a:pt x="34" y="36"/>
                  </a:moveTo>
                  <a:cubicBezTo>
                    <a:pt x="36" y="35"/>
                    <a:pt x="38" y="34"/>
                    <a:pt x="39" y="32"/>
                  </a:cubicBezTo>
                  <a:cubicBezTo>
                    <a:pt x="40" y="30"/>
                    <a:pt x="44" y="27"/>
                    <a:pt x="43" y="25"/>
                  </a:cubicBezTo>
                  <a:cubicBezTo>
                    <a:pt x="42" y="23"/>
                    <a:pt x="37" y="20"/>
                    <a:pt x="31" y="19"/>
                  </a:cubicBezTo>
                  <a:cubicBezTo>
                    <a:pt x="25" y="18"/>
                    <a:pt x="8" y="22"/>
                    <a:pt x="4" y="21"/>
                  </a:cubicBezTo>
                  <a:cubicBezTo>
                    <a:pt x="0" y="20"/>
                    <a:pt x="4" y="13"/>
                    <a:pt x="5" y="10"/>
                  </a:cubicBezTo>
                  <a:cubicBezTo>
                    <a:pt x="6" y="7"/>
                    <a:pt x="9" y="3"/>
                    <a:pt x="12" y="0"/>
                  </a:cubicBezTo>
                </a:path>
              </a:pathLst>
            </a:custGeom>
            <a:noFill/>
            <a:ln w="19050" cap="rnd" cmpd="sng">
              <a:solidFill>
                <a:srgbClr val="660066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" name="AutoShape 118" descr="60%"/>
            <p:cNvSpPr>
              <a:spLocks noChangeArrowheads="1"/>
            </p:cNvSpPr>
            <p:nvPr/>
          </p:nvSpPr>
          <p:spPr bwMode="auto">
            <a:xfrm>
              <a:off x="2208" y="2592"/>
              <a:ext cx="1389" cy="231"/>
            </a:xfrm>
            <a:prstGeom prst="notchedRightArrow">
              <a:avLst>
                <a:gd name="adj1" fmla="val 50000"/>
                <a:gd name="adj2" fmla="val 150325"/>
              </a:avLst>
            </a:prstGeom>
            <a:pattFill prst="pct60">
              <a:fgClr>
                <a:srgbClr val="FFFFFF"/>
              </a:fgClr>
              <a:bgClr>
                <a:srgbClr val="0000FF"/>
              </a:bgClr>
            </a:pattFill>
            <a:ln w="9525" cap="rnd">
              <a:solidFill>
                <a:srgbClr val="0000FF"/>
              </a:solidFill>
              <a:prstDash val="sysDot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98" name="Text Box 119"/>
            <p:cNvSpPr txBox="1">
              <a:spLocks noChangeArrowheads="1"/>
            </p:cNvSpPr>
            <p:nvPr/>
          </p:nvSpPr>
          <p:spPr bwMode="auto">
            <a:xfrm>
              <a:off x="3216" y="2580"/>
              <a:ext cx="240" cy="1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b="1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199" name="Line 127"/>
            <p:cNvSpPr>
              <a:spLocks noChangeShapeType="1"/>
            </p:cNvSpPr>
            <p:nvPr/>
          </p:nvSpPr>
          <p:spPr bwMode="auto">
            <a:xfrm rot="5400000" flipH="1" flipV="1">
              <a:off x="3016" y="3233"/>
              <a:ext cx="0" cy="282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" name="Text Box 130"/>
            <p:cNvSpPr txBox="1">
              <a:spLocks noChangeArrowheads="1"/>
            </p:cNvSpPr>
            <p:nvPr/>
          </p:nvSpPr>
          <p:spPr bwMode="auto">
            <a:xfrm>
              <a:off x="3228" y="2874"/>
              <a:ext cx="230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16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</p:grpSp>
      <p:grpSp>
        <p:nvGrpSpPr>
          <p:cNvPr id="201" name="Group 143"/>
          <p:cNvGrpSpPr>
            <a:grpSpLocks/>
          </p:cNvGrpSpPr>
          <p:nvPr/>
        </p:nvGrpSpPr>
        <p:grpSpPr bwMode="auto">
          <a:xfrm>
            <a:off x="3360472" y="4277302"/>
            <a:ext cx="404592" cy="574567"/>
            <a:chOff x="2874" y="3374"/>
            <a:chExt cx="310" cy="464"/>
          </a:xfrm>
        </p:grpSpPr>
        <p:sp>
          <p:nvSpPr>
            <p:cNvPr id="202" name="Line 79"/>
            <p:cNvSpPr>
              <a:spLocks noChangeShapeType="1"/>
            </p:cNvSpPr>
            <p:nvPr/>
          </p:nvSpPr>
          <p:spPr bwMode="auto">
            <a:xfrm>
              <a:off x="2874" y="3374"/>
              <a:ext cx="0" cy="345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3" name="Text Box 85"/>
            <p:cNvSpPr txBox="1">
              <a:spLocks noChangeArrowheads="1"/>
            </p:cNvSpPr>
            <p:nvPr/>
          </p:nvSpPr>
          <p:spPr bwMode="auto">
            <a:xfrm>
              <a:off x="2874" y="3655"/>
              <a:ext cx="310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b="1" i="1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</a:t>
              </a:r>
            </a:p>
          </p:txBody>
        </p:sp>
      </p:grpSp>
      <p:grpSp>
        <p:nvGrpSpPr>
          <p:cNvPr id="204" name="Group 144"/>
          <p:cNvGrpSpPr>
            <a:grpSpLocks/>
          </p:cNvGrpSpPr>
          <p:nvPr/>
        </p:nvGrpSpPr>
        <p:grpSpPr bwMode="auto">
          <a:xfrm>
            <a:off x="4624396" y="3245958"/>
            <a:ext cx="2121197" cy="1852300"/>
            <a:chOff x="4139" y="2534"/>
            <a:chExt cx="1554" cy="1498"/>
          </a:xfrm>
        </p:grpSpPr>
        <p:sp>
          <p:nvSpPr>
            <p:cNvPr id="205" name="Oval 90"/>
            <p:cNvSpPr>
              <a:spLocks noChangeArrowheads="1"/>
            </p:cNvSpPr>
            <p:nvPr/>
          </p:nvSpPr>
          <p:spPr bwMode="auto">
            <a:xfrm>
              <a:off x="4270" y="3115"/>
              <a:ext cx="1072" cy="51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206" name="Line 91"/>
            <p:cNvSpPr>
              <a:spLocks noChangeShapeType="1"/>
            </p:cNvSpPr>
            <p:nvPr/>
          </p:nvSpPr>
          <p:spPr bwMode="auto">
            <a:xfrm flipV="1">
              <a:off x="4806" y="2652"/>
              <a:ext cx="0" cy="1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" name="Text Box 92"/>
            <p:cNvSpPr txBox="1">
              <a:spLocks noChangeArrowheads="1"/>
            </p:cNvSpPr>
            <p:nvPr/>
          </p:nvSpPr>
          <p:spPr bwMode="auto">
            <a:xfrm>
              <a:off x="4345" y="3283"/>
              <a:ext cx="131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b="1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</a:p>
          </p:txBody>
        </p:sp>
        <p:sp>
          <p:nvSpPr>
            <p:cNvPr id="208" name="Line 94"/>
            <p:cNvSpPr>
              <a:spLocks noChangeShapeType="1"/>
            </p:cNvSpPr>
            <p:nvPr/>
          </p:nvSpPr>
          <p:spPr bwMode="auto">
            <a:xfrm rot="5400000" flipV="1">
              <a:off x="4830" y="2683"/>
              <a:ext cx="0" cy="138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" name="Line 95"/>
            <p:cNvSpPr>
              <a:spLocks noChangeShapeType="1"/>
            </p:cNvSpPr>
            <p:nvPr/>
          </p:nvSpPr>
          <p:spPr bwMode="auto">
            <a:xfrm rot="-5400000">
              <a:off x="4541" y="2927"/>
              <a:ext cx="518" cy="89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0" name="Line 96"/>
            <p:cNvSpPr>
              <a:spLocks noChangeShapeType="1"/>
            </p:cNvSpPr>
            <p:nvPr/>
          </p:nvSpPr>
          <p:spPr bwMode="auto">
            <a:xfrm flipV="1">
              <a:off x="4520" y="3428"/>
              <a:ext cx="191" cy="10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1" name="Text Box 98"/>
            <p:cNvSpPr txBox="1">
              <a:spLocks noChangeArrowheads="1"/>
            </p:cNvSpPr>
            <p:nvPr/>
          </p:nvSpPr>
          <p:spPr bwMode="auto">
            <a:xfrm>
              <a:off x="4820" y="3374"/>
              <a:ext cx="16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b="1" i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212" name="Text Box 101"/>
            <p:cNvSpPr txBox="1">
              <a:spLocks noChangeArrowheads="1"/>
            </p:cNvSpPr>
            <p:nvPr/>
          </p:nvSpPr>
          <p:spPr bwMode="auto">
            <a:xfrm>
              <a:off x="5506" y="3238"/>
              <a:ext cx="187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16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213" name="Line 102"/>
            <p:cNvSpPr>
              <a:spLocks noChangeShapeType="1"/>
            </p:cNvSpPr>
            <p:nvPr/>
          </p:nvSpPr>
          <p:spPr bwMode="auto">
            <a:xfrm>
              <a:off x="4556" y="3816"/>
              <a:ext cx="0" cy="87"/>
            </a:xfrm>
            <a:prstGeom prst="line">
              <a:avLst/>
            </a:prstGeom>
            <a:noFill/>
            <a:ln w="19050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4" name="Line 103"/>
            <p:cNvSpPr>
              <a:spLocks noChangeShapeType="1"/>
            </p:cNvSpPr>
            <p:nvPr/>
          </p:nvSpPr>
          <p:spPr bwMode="auto">
            <a:xfrm>
              <a:off x="4604" y="3762"/>
              <a:ext cx="0" cy="184"/>
            </a:xfrm>
            <a:prstGeom prst="line">
              <a:avLst/>
            </a:prstGeom>
            <a:noFill/>
            <a:ln w="19050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" name="Freeform 107"/>
            <p:cNvSpPr>
              <a:spLocks/>
            </p:cNvSpPr>
            <p:nvPr/>
          </p:nvSpPr>
          <p:spPr bwMode="auto">
            <a:xfrm>
              <a:off x="4437" y="3568"/>
              <a:ext cx="286" cy="291"/>
            </a:xfrm>
            <a:custGeom>
              <a:avLst/>
              <a:gdLst>
                <a:gd name="T0" fmla="*/ 1990 w 24"/>
                <a:gd name="T1" fmla="*/ 3136 h 27"/>
                <a:gd name="T2" fmla="*/ 2979 w 24"/>
                <a:gd name="T3" fmla="*/ 2673 h 27"/>
                <a:gd name="T4" fmla="*/ 2979 w 24"/>
                <a:gd name="T5" fmla="*/ 1627 h 27"/>
                <a:gd name="T6" fmla="*/ 429 w 24"/>
                <a:gd name="T7" fmla="*/ 927 h 27"/>
                <a:gd name="T8" fmla="*/ 286 w 24"/>
                <a:gd name="T9" fmla="*/ 0 h 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4" h="27">
                  <a:moveTo>
                    <a:pt x="14" y="27"/>
                  </a:moveTo>
                  <a:cubicBezTo>
                    <a:pt x="17" y="26"/>
                    <a:pt x="20" y="25"/>
                    <a:pt x="21" y="23"/>
                  </a:cubicBezTo>
                  <a:cubicBezTo>
                    <a:pt x="22" y="21"/>
                    <a:pt x="24" y="16"/>
                    <a:pt x="21" y="14"/>
                  </a:cubicBezTo>
                  <a:cubicBezTo>
                    <a:pt x="18" y="12"/>
                    <a:pt x="6" y="10"/>
                    <a:pt x="3" y="8"/>
                  </a:cubicBezTo>
                  <a:cubicBezTo>
                    <a:pt x="0" y="6"/>
                    <a:pt x="2" y="1"/>
                    <a:pt x="2" y="0"/>
                  </a:cubicBezTo>
                </a:path>
              </a:pathLst>
            </a:custGeom>
            <a:noFill/>
            <a:ln w="19050" cap="rnd" cmpd="sng">
              <a:solidFill>
                <a:srgbClr val="660066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" name="Freeform 108"/>
            <p:cNvSpPr>
              <a:spLocks/>
            </p:cNvSpPr>
            <p:nvPr/>
          </p:nvSpPr>
          <p:spPr bwMode="auto">
            <a:xfrm>
              <a:off x="4401" y="3148"/>
              <a:ext cx="1013" cy="884"/>
            </a:xfrm>
            <a:custGeom>
              <a:avLst/>
              <a:gdLst>
                <a:gd name="T0" fmla="*/ 1847 w 85"/>
                <a:gd name="T1" fmla="*/ 7676 h 82"/>
                <a:gd name="T2" fmla="*/ 1561 w 85"/>
                <a:gd name="T3" fmla="*/ 7676 h 82"/>
                <a:gd name="T4" fmla="*/ 429 w 85"/>
                <a:gd name="T5" fmla="*/ 8247 h 82"/>
                <a:gd name="T6" fmla="*/ 572 w 85"/>
                <a:gd name="T7" fmla="*/ 9066 h 82"/>
                <a:gd name="T8" fmla="*/ 3694 w 85"/>
                <a:gd name="T9" fmla="*/ 9530 h 82"/>
                <a:gd name="T10" fmla="*/ 8092 w 85"/>
                <a:gd name="T11" fmla="*/ 9066 h 82"/>
                <a:gd name="T12" fmla="*/ 10940 w 85"/>
                <a:gd name="T13" fmla="*/ 7784 h 82"/>
                <a:gd name="T14" fmla="*/ 11930 w 85"/>
                <a:gd name="T15" fmla="*/ 5110 h 82"/>
                <a:gd name="T16" fmla="*/ 11644 w 85"/>
                <a:gd name="T17" fmla="*/ 1854 h 82"/>
                <a:gd name="T18" fmla="*/ 10368 w 85"/>
                <a:gd name="T19" fmla="*/ 237 h 82"/>
                <a:gd name="T20" fmla="*/ 8950 w 85"/>
                <a:gd name="T21" fmla="*/ 345 h 8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85" h="82">
                  <a:moveTo>
                    <a:pt x="13" y="66"/>
                  </a:moveTo>
                  <a:cubicBezTo>
                    <a:pt x="13" y="65"/>
                    <a:pt x="13" y="65"/>
                    <a:pt x="11" y="66"/>
                  </a:cubicBezTo>
                  <a:cubicBezTo>
                    <a:pt x="9" y="67"/>
                    <a:pt x="4" y="69"/>
                    <a:pt x="3" y="71"/>
                  </a:cubicBezTo>
                  <a:cubicBezTo>
                    <a:pt x="2" y="73"/>
                    <a:pt x="0" y="76"/>
                    <a:pt x="4" y="78"/>
                  </a:cubicBezTo>
                  <a:cubicBezTo>
                    <a:pt x="8" y="80"/>
                    <a:pt x="17" y="82"/>
                    <a:pt x="26" y="82"/>
                  </a:cubicBezTo>
                  <a:cubicBezTo>
                    <a:pt x="35" y="82"/>
                    <a:pt x="49" y="80"/>
                    <a:pt x="57" y="78"/>
                  </a:cubicBezTo>
                  <a:cubicBezTo>
                    <a:pt x="65" y="76"/>
                    <a:pt x="73" y="73"/>
                    <a:pt x="77" y="67"/>
                  </a:cubicBezTo>
                  <a:cubicBezTo>
                    <a:pt x="81" y="61"/>
                    <a:pt x="83" y="52"/>
                    <a:pt x="84" y="44"/>
                  </a:cubicBezTo>
                  <a:cubicBezTo>
                    <a:pt x="85" y="36"/>
                    <a:pt x="84" y="23"/>
                    <a:pt x="82" y="16"/>
                  </a:cubicBezTo>
                  <a:cubicBezTo>
                    <a:pt x="80" y="9"/>
                    <a:pt x="76" y="4"/>
                    <a:pt x="73" y="2"/>
                  </a:cubicBezTo>
                  <a:cubicBezTo>
                    <a:pt x="70" y="0"/>
                    <a:pt x="66" y="1"/>
                    <a:pt x="63" y="3"/>
                  </a:cubicBezTo>
                </a:path>
              </a:pathLst>
            </a:custGeom>
            <a:noFill/>
            <a:ln w="19050" cap="rnd" cmpd="sng">
              <a:solidFill>
                <a:srgbClr val="660066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" name="AutoShape 122" descr="60%"/>
            <p:cNvSpPr>
              <a:spLocks noChangeArrowheads="1"/>
            </p:cNvSpPr>
            <p:nvPr/>
          </p:nvSpPr>
          <p:spPr bwMode="auto">
            <a:xfrm>
              <a:off x="4176" y="2592"/>
              <a:ext cx="1389" cy="231"/>
            </a:xfrm>
            <a:prstGeom prst="notchedRightArrow">
              <a:avLst>
                <a:gd name="adj1" fmla="val 50000"/>
                <a:gd name="adj2" fmla="val 150325"/>
              </a:avLst>
            </a:prstGeom>
            <a:pattFill prst="pct60">
              <a:fgClr>
                <a:srgbClr val="FFFFFF"/>
              </a:fgClr>
              <a:bgClr>
                <a:srgbClr val="0000FF"/>
              </a:bgClr>
            </a:pattFill>
            <a:ln w="9525" cap="rnd">
              <a:solidFill>
                <a:srgbClr val="0000FF"/>
              </a:solidFill>
              <a:prstDash val="sysDot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218" name="Text Box 123"/>
            <p:cNvSpPr txBox="1">
              <a:spLocks noChangeArrowheads="1"/>
            </p:cNvSpPr>
            <p:nvPr/>
          </p:nvSpPr>
          <p:spPr bwMode="auto">
            <a:xfrm>
              <a:off x="5184" y="2534"/>
              <a:ext cx="240" cy="1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b="1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219" name="Line 126"/>
            <p:cNvSpPr>
              <a:spLocks noChangeShapeType="1"/>
            </p:cNvSpPr>
            <p:nvPr/>
          </p:nvSpPr>
          <p:spPr bwMode="auto">
            <a:xfrm rot="5400000" flipH="1" flipV="1">
              <a:off x="4951" y="3233"/>
              <a:ext cx="0" cy="282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0" name="Text Box 131"/>
            <p:cNvSpPr txBox="1">
              <a:spLocks noChangeArrowheads="1"/>
            </p:cNvSpPr>
            <p:nvPr/>
          </p:nvSpPr>
          <p:spPr bwMode="auto">
            <a:xfrm>
              <a:off x="5193" y="2916"/>
              <a:ext cx="230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16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  <p:sp>
          <p:nvSpPr>
            <p:cNvPr id="221" name="Line 135"/>
            <p:cNvSpPr>
              <a:spLocks noChangeShapeType="1"/>
            </p:cNvSpPr>
            <p:nvPr/>
          </p:nvSpPr>
          <p:spPr bwMode="auto">
            <a:xfrm rot="-5400000">
              <a:off x="4535" y="2953"/>
              <a:ext cx="498" cy="86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2" name="Group 145"/>
          <p:cNvGrpSpPr>
            <a:grpSpLocks/>
          </p:cNvGrpSpPr>
          <p:nvPr/>
        </p:nvGrpSpPr>
        <p:grpSpPr bwMode="auto">
          <a:xfrm>
            <a:off x="5543423" y="4272134"/>
            <a:ext cx="374008" cy="733253"/>
            <a:chOff x="4806" y="3385"/>
            <a:chExt cx="274" cy="593"/>
          </a:xfrm>
        </p:grpSpPr>
        <p:sp>
          <p:nvSpPr>
            <p:cNvPr id="223" name="Line 93"/>
            <p:cNvSpPr>
              <a:spLocks noChangeShapeType="1"/>
            </p:cNvSpPr>
            <p:nvPr/>
          </p:nvSpPr>
          <p:spPr bwMode="auto">
            <a:xfrm>
              <a:off x="4806" y="3385"/>
              <a:ext cx="0" cy="593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4" name="Text Box 99"/>
            <p:cNvSpPr txBox="1">
              <a:spLocks noChangeArrowheads="1"/>
            </p:cNvSpPr>
            <p:nvPr/>
          </p:nvSpPr>
          <p:spPr bwMode="auto">
            <a:xfrm>
              <a:off x="4842" y="3665"/>
              <a:ext cx="23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b="1" i="1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90429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Magneettikentässä vaikuttavat voimat ja väänömomentti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Työ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027"/>
          <p:cNvSpPr txBox="1">
            <a:spLocks noChangeArrowheads="1"/>
          </p:cNvSpPr>
          <p:nvPr/>
        </p:nvSpPr>
        <p:spPr>
          <a:xfrm>
            <a:off x="513160" y="1085428"/>
            <a:ext cx="6048672" cy="838200"/>
          </a:xfrm>
          <a:prstGeom prst="rect">
            <a:avLst/>
          </a:prstGeom>
          <a:noFill/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Magneettikenttä aiheuttaa virralliseen johtimeen </a:t>
            </a:r>
            <a:r>
              <a:rPr lang="fi-FI" altLang="fi-FI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Lorenzin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lain mukaisen voiman </a:t>
            </a:r>
            <a:r>
              <a:rPr lang="fi-FI" altLang="fi-FI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i-FI" altLang="fi-F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Object 10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0430774"/>
              </p:ext>
            </p:extLst>
          </p:nvPr>
        </p:nvGraphicFramePr>
        <p:xfrm>
          <a:off x="2385368" y="4109764"/>
          <a:ext cx="1506538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10" name="Equation" r:id="rId6" imgW="660240" imgH="330120" progId="Equation.DSMT4">
                  <p:embed/>
                </p:oleObj>
              </mc:Choice>
              <mc:Fallback>
                <p:oleObj name="Equation" r:id="rId6" imgW="66024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5368" y="4109764"/>
                        <a:ext cx="1506538" cy="750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029"/>
          <p:cNvSpPr>
            <a:spLocks noChangeArrowheads="1"/>
          </p:cNvSpPr>
          <p:nvPr/>
        </p:nvSpPr>
        <p:spPr bwMode="auto">
          <a:xfrm>
            <a:off x="513160" y="2185566"/>
            <a:ext cx="5976664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Jotta virrallinen johdin pysyy paikallaan, on siihen vaikutettava em. voimalle vastakkainen voima </a:t>
            </a:r>
            <a:r>
              <a:rPr lang="fi-FI" altLang="fi-FI" sz="1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fi-FI" altLang="fi-FI" sz="18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5" name="Rectangle 1030"/>
          <p:cNvSpPr>
            <a:spLocks noChangeArrowheads="1"/>
          </p:cNvSpPr>
          <p:nvPr/>
        </p:nvSpPr>
        <p:spPr bwMode="auto">
          <a:xfrm>
            <a:off x="513160" y="3257128"/>
            <a:ext cx="5976664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Työ, joka joudutaan tekemään liikutettaessa virrallista johdinta magneettikentässä:</a:t>
            </a:r>
          </a:p>
        </p:txBody>
      </p:sp>
    </p:spTree>
    <p:extLst>
      <p:ext uri="{BB962C8B-B14F-4D97-AF65-F5344CB8AC3E}">
        <p14:creationId xmlns:p14="http://schemas.microsoft.com/office/powerpoint/2010/main" val="3740012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 autoUpdateAnimBg="0"/>
      <p:bldP spid="14" grpId="0" autoUpdateAnimBg="0"/>
      <p:bldP spid="1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Magneettikentässä vaikuttavat voimat ja väänömomentti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/>
          </a:bodyPr>
          <a:lstStyle/>
          <a:p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ääntömomentti </a:t>
            </a:r>
            <a:r>
              <a:rPr lang="fi-FI" altLang="fi-FI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fi-FI" alt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Nm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5"/>
          <p:cNvGrpSpPr>
            <a:grpSpLocks noChangeAspect="1"/>
          </p:cNvGrpSpPr>
          <p:nvPr/>
        </p:nvGrpSpPr>
        <p:grpSpPr bwMode="auto">
          <a:xfrm>
            <a:off x="4402138" y="2454275"/>
            <a:ext cx="2819400" cy="2752725"/>
            <a:chOff x="2773" y="1546"/>
            <a:chExt cx="1776" cy="1734"/>
          </a:xfrm>
        </p:grpSpPr>
        <p:sp>
          <p:nvSpPr>
            <p:cNvPr id="3" name="AutoShape 4"/>
            <p:cNvSpPr>
              <a:spLocks noChangeAspect="1" noChangeArrowheads="1" noTextEdit="1"/>
            </p:cNvSpPr>
            <p:nvPr/>
          </p:nvSpPr>
          <p:spPr bwMode="auto">
            <a:xfrm>
              <a:off x="2773" y="1546"/>
              <a:ext cx="1776" cy="17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3343" y="1650"/>
              <a:ext cx="91" cy="1011"/>
              <a:chOff x="3343" y="1650"/>
              <a:chExt cx="91" cy="1011"/>
            </a:xfrm>
          </p:grpSpPr>
          <p:sp>
            <p:nvSpPr>
              <p:cNvPr id="79" name="Line 6"/>
              <p:cNvSpPr>
                <a:spLocks noChangeShapeType="1"/>
              </p:cNvSpPr>
              <p:nvPr/>
            </p:nvSpPr>
            <p:spPr bwMode="auto">
              <a:xfrm flipV="1">
                <a:off x="3382" y="1702"/>
                <a:ext cx="0" cy="959"/>
              </a:xfrm>
              <a:prstGeom prst="line">
                <a:avLst/>
              </a:prstGeom>
              <a:noFill/>
              <a:ln w="206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" name="Freeform 7"/>
              <p:cNvSpPr>
                <a:spLocks/>
              </p:cNvSpPr>
              <p:nvPr/>
            </p:nvSpPr>
            <p:spPr bwMode="auto">
              <a:xfrm>
                <a:off x="3343" y="1650"/>
                <a:ext cx="91" cy="129"/>
              </a:xfrm>
              <a:custGeom>
                <a:avLst/>
                <a:gdLst>
                  <a:gd name="T0" fmla="*/ 91 w 91"/>
                  <a:gd name="T1" fmla="*/ 129 h 129"/>
                  <a:gd name="T2" fmla="*/ 52 w 91"/>
                  <a:gd name="T3" fmla="*/ 0 h 129"/>
                  <a:gd name="T4" fmla="*/ 0 w 91"/>
                  <a:gd name="T5" fmla="*/ 129 h 129"/>
                  <a:gd name="T6" fmla="*/ 52 w 91"/>
                  <a:gd name="T7" fmla="*/ 90 h 129"/>
                  <a:gd name="T8" fmla="*/ 91 w 91"/>
                  <a:gd name="T9" fmla="*/ 129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1" h="129">
                    <a:moveTo>
                      <a:pt x="91" y="129"/>
                    </a:moveTo>
                    <a:lnTo>
                      <a:pt x="52" y="0"/>
                    </a:lnTo>
                    <a:lnTo>
                      <a:pt x="0" y="129"/>
                    </a:lnTo>
                    <a:lnTo>
                      <a:pt x="52" y="90"/>
                    </a:lnTo>
                    <a:lnTo>
                      <a:pt x="91" y="12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3823" y="2453"/>
              <a:ext cx="143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3862" y="2479"/>
              <a:ext cx="66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r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grpSp>
          <p:nvGrpSpPr>
            <p:cNvPr id="17" name="Group 13"/>
            <p:cNvGrpSpPr>
              <a:grpSpLocks/>
            </p:cNvGrpSpPr>
            <p:nvPr/>
          </p:nvGrpSpPr>
          <p:grpSpPr bwMode="auto">
            <a:xfrm>
              <a:off x="4056" y="1987"/>
              <a:ext cx="91" cy="415"/>
              <a:chOff x="4056" y="1987"/>
              <a:chExt cx="91" cy="415"/>
            </a:xfrm>
          </p:grpSpPr>
          <p:sp>
            <p:nvSpPr>
              <p:cNvPr id="77" name="Line 11"/>
              <p:cNvSpPr>
                <a:spLocks noChangeShapeType="1"/>
              </p:cNvSpPr>
              <p:nvPr/>
            </p:nvSpPr>
            <p:spPr bwMode="auto">
              <a:xfrm flipV="1">
                <a:off x="4095" y="2013"/>
                <a:ext cx="0" cy="389"/>
              </a:xfrm>
              <a:prstGeom prst="line">
                <a:avLst/>
              </a:prstGeom>
              <a:noFill/>
              <a:ln w="41275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Freeform 12"/>
              <p:cNvSpPr>
                <a:spLocks/>
              </p:cNvSpPr>
              <p:nvPr/>
            </p:nvSpPr>
            <p:spPr bwMode="auto">
              <a:xfrm>
                <a:off x="4056" y="1987"/>
                <a:ext cx="91" cy="91"/>
              </a:xfrm>
              <a:custGeom>
                <a:avLst/>
                <a:gdLst>
                  <a:gd name="T0" fmla="*/ 91 w 91"/>
                  <a:gd name="T1" fmla="*/ 91 h 91"/>
                  <a:gd name="T2" fmla="*/ 39 w 91"/>
                  <a:gd name="T3" fmla="*/ 0 h 91"/>
                  <a:gd name="T4" fmla="*/ 0 w 91"/>
                  <a:gd name="T5" fmla="*/ 91 h 91"/>
                  <a:gd name="T6" fmla="*/ 39 w 91"/>
                  <a:gd name="T7" fmla="*/ 65 h 91"/>
                  <a:gd name="T8" fmla="*/ 91 w 91"/>
                  <a:gd name="T9" fmla="*/ 91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1" h="91">
                    <a:moveTo>
                      <a:pt x="91" y="91"/>
                    </a:moveTo>
                    <a:lnTo>
                      <a:pt x="39" y="0"/>
                    </a:lnTo>
                    <a:lnTo>
                      <a:pt x="0" y="91"/>
                    </a:lnTo>
                    <a:lnTo>
                      <a:pt x="39" y="65"/>
                    </a:lnTo>
                    <a:lnTo>
                      <a:pt x="91" y="9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8" name="Group 16"/>
            <p:cNvGrpSpPr>
              <a:grpSpLocks/>
            </p:cNvGrpSpPr>
            <p:nvPr/>
          </p:nvGrpSpPr>
          <p:grpSpPr bwMode="auto">
            <a:xfrm>
              <a:off x="3382" y="2622"/>
              <a:ext cx="1024" cy="91"/>
              <a:chOff x="3382" y="2622"/>
              <a:chExt cx="1024" cy="91"/>
            </a:xfrm>
          </p:grpSpPr>
          <p:sp>
            <p:nvSpPr>
              <p:cNvPr id="75" name="Line 14"/>
              <p:cNvSpPr>
                <a:spLocks noChangeShapeType="1"/>
              </p:cNvSpPr>
              <p:nvPr/>
            </p:nvSpPr>
            <p:spPr bwMode="auto">
              <a:xfrm>
                <a:off x="3382" y="2661"/>
                <a:ext cx="946" cy="0"/>
              </a:xfrm>
              <a:prstGeom prst="line">
                <a:avLst/>
              </a:prstGeom>
              <a:noFill/>
              <a:ln w="206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Freeform 15"/>
              <p:cNvSpPr>
                <a:spLocks/>
              </p:cNvSpPr>
              <p:nvPr/>
            </p:nvSpPr>
            <p:spPr bwMode="auto">
              <a:xfrm>
                <a:off x="4264" y="2622"/>
                <a:ext cx="142" cy="91"/>
              </a:xfrm>
              <a:custGeom>
                <a:avLst/>
                <a:gdLst>
                  <a:gd name="T0" fmla="*/ 0 w 142"/>
                  <a:gd name="T1" fmla="*/ 91 h 91"/>
                  <a:gd name="T2" fmla="*/ 142 w 142"/>
                  <a:gd name="T3" fmla="*/ 39 h 91"/>
                  <a:gd name="T4" fmla="*/ 0 w 142"/>
                  <a:gd name="T5" fmla="*/ 0 h 91"/>
                  <a:gd name="T6" fmla="*/ 39 w 142"/>
                  <a:gd name="T7" fmla="*/ 39 h 91"/>
                  <a:gd name="T8" fmla="*/ 0 w 142"/>
                  <a:gd name="T9" fmla="*/ 91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2" h="91">
                    <a:moveTo>
                      <a:pt x="0" y="91"/>
                    </a:moveTo>
                    <a:lnTo>
                      <a:pt x="142" y="39"/>
                    </a:lnTo>
                    <a:lnTo>
                      <a:pt x="0" y="0"/>
                    </a:lnTo>
                    <a:lnTo>
                      <a:pt x="39" y="39"/>
                    </a:lnTo>
                    <a:lnTo>
                      <a:pt x="0" y="9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9" name="Group 19"/>
            <p:cNvGrpSpPr>
              <a:grpSpLocks/>
            </p:cNvGrpSpPr>
            <p:nvPr/>
          </p:nvGrpSpPr>
          <p:grpSpPr bwMode="auto">
            <a:xfrm>
              <a:off x="2799" y="2661"/>
              <a:ext cx="583" cy="493"/>
              <a:chOff x="2799" y="2661"/>
              <a:chExt cx="583" cy="493"/>
            </a:xfrm>
          </p:grpSpPr>
          <p:sp>
            <p:nvSpPr>
              <p:cNvPr id="73" name="Line 17"/>
              <p:cNvSpPr>
                <a:spLocks noChangeShapeType="1"/>
              </p:cNvSpPr>
              <p:nvPr/>
            </p:nvSpPr>
            <p:spPr bwMode="auto">
              <a:xfrm flipV="1">
                <a:off x="2825" y="2661"/>
                <a:ext cx="557" cy="454"/>
              </a:xfrm>
              <a:prstGeom prst="line">
                <a:avLst/>
              </a:prstGeom>
              <a:noFill/>
              <a:ln w="206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18"/>
              <p:cNvSpPr>
                <a:spLocks/>
              </p:cNvSpPr>
              <p:nvPr/>
            </p:nvSpPr>
            <p:spPr bwMode="auto">
              <a:xfrm>
                <a:off x="2799" y="3024"/>
                <a:ext cx="130" cy="130"/>
              </a:xfrm>
              <a:custGeom>
                <a:avLst/>
                <a:gdLst>
                  <a:gd name="T0" fmla="*/ 78 w 130"/>
                  <a:gd name="T1" fmla="*/ 0 h 130"/>
                  <a:gd name="T2" fmla="*/ 0 w 130"/>
                  <a:gd name="T3" fmla="*/ 130 h 130"/>
                  <a:gd name="T4" fmla="*/ 130 w 130"/>
                  <a:gd name="T5" fmla="*/ 78 h 130"/>
                  <a:gd name="T6" fmla="*/ 65 w 130"/>
                  <a:gd name="T7" fmla="*/ 65 h 130"/>
                  <a:gd name="T8" fmla="*/ 78 w 130"/>
                  <a:gd name="T9" fmla="*/ 0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0" h="130">
                    <a:moveTo>
                      <a:pt x="78" y="0"/>
                    </a:moveTo>
                    <a:lnTo>
                      <a:pt x="0" y="130"/>
                    </a:lnTo>
                    <a:lnTo>
                      <a:pt x="130" y="78"/>
                    </a:lnTo>
                    <a:lnTo>
                      <a:pt x="65" y="65"/>
                    </a:lnTo>
                    <a:lnTo>
                      <a:pt x="7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0" name="Group 22"/>
            <p:cNvGrpSpPr>
              <a:grpSpLocks/>
            </p:cNvGrpSpPr>
            <p:nvPr/>
          </p:nvGrpSpPr>
          <p:grpSpPr bwMode="auto">
            <a:xfrm>
              <a:off x="3058" y="2661"/>
              <a:ext cx="324" cy="181"/>
              <a:chOff x="3058" y="2661"/>
              <a:chExt cx="324" cy="181"/>
            </a:xfrm>
          </p:grpSpPr>
          <p:sp>
            <p:nvSpPr>
              <p:cNvPr id="71" name="Line 20"/>
              <p:cNvSpPr>
                <a:spLocks noChangeShapeType="1"/>
              </p:cNvSpPr>
              <p:nvPr/>
            </p:nvSpPr>
            <p:spPr bwMode="auto">
              <a:xfrm flipH="1">
                <a:off x="3071" y="2661"/>
                <a:ext cx="311" cy="142"/>
              </a:xfrm>
              <a:prstGeom prst="line">
                <a:avLst/>
              </a:prstGeom>
              <a:noFill/>
              <a:ln w="41275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21"/>
              <p:cNvSpPr>
                <a:spLocks/>
              </p:cNvSpPr>
              <p:nvPr/>
            </p:nvSpPr>
            <p:spPr bwMode="auto">
              <a:xfrm>
                <a:off x="3058" y="2739"/>
                <a:ext cx="104" cy="103"/>
              </a:xfrm>
              <a:custGeom>
                <a:avLst/>
                <a:gdLst>
                  <a:gd name="T0" fmla="*/ 65 w 104"/>
                  <a:gd name="T1" fmla="*/ 0 h 103"/>
                  <a:gd name="T2" fmla="*/ 0 w 104"/>
                  <a:gd name="T3" fmla="*/ 103 h 103"/>
                  <a:gd name="T4" fmla="*/ 104 w 104"/>
                  <a:gd name="T5" fmla="*/ 103 h 103"/>
                  <a:gd name="T6" fmla="*/ 52 w 104"/>
                  <a:gd name="T7" fmla="*/ 64 h 103"/>
                  <a:gd name="T8" fmla="*/ 65 w 104"/>
                  <a:gd name="T9" fmla="*/ 0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4" h="103">
                    <a:moveTo>
                      <a:pt x="65" y="0"/>
                    </a:moveTo>
                    <a:lnTo>
                      <a:pt x="0" y="103"/>
                    </a:lnTo>
                    <a:lnTo>
                      <a:pt x="104" y="103"/>
                    </a:lnTo>
                    <a:lnTo>
                      <a:pt x="52" y="64"/>
                    </a:lnTo>
                    <a:lnTo>
                      <a:pt x="6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1" name="Group 25"/>
            <p:cNvGrpSpPr>
              <a:grpSpLocks/>
            </p:cNvGrpSpPr>
            <p:nvPr/>
          </p:nvGrpSpPr>
          <p:grpSpPr bwMode="auto">
            <a:xfrm>
              <a:off x="3408" y="2428"/>
              <a:ext cx="661" cy="220"/>
              <a:chOff x="3408" y="2428"/>
              <a:chExt cx="661" cy="220"/>
            </a:xfrm>
          </p:grpSpPr>
          <p:sp>
            <p:nvSpPr>
              <p:cNvPr id="69" name="Line 23"/>
              <p:cNvSpPr>
                <a:spLocks noChangeShapeType="1"/>
              </p:cNvSpPr>
              <p:nvPr/>
            </p:nvSpPr>
            <p:spPr bwMode="auto">
              <a:xfrm flipV="1">
                <a:off x="3408" y="2466"/>
                <a:ext cx="622" cy="182"/>
              </a:xfrm>
              <a:prstGeom prst="line">
                <a:avLst/>
              </a:prstGeom>
              <a:noFill/>
              <a:ln w="41275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24"/>
              <p:cNvSpPr>
                <a:spLocks/>
              </p:cNvSpPr>
              <p:nvPr/>
            </p:nvSpPr>
            <p:spPr bwMode="auto">
              <a:xfrm>
                <a:off x="3966" y="2428"/>
                <a:ext cx="103" cy="103"/>
              </a:xfrm>
              <a:custGeom>
                <a:avLst/>
                <a:gdLst>
                  <a:gd name="T0" fmla="*/ 25 w 103"/>
                  <a:gd name="T1" fmla="*/ 103 h 103"/>
                  <a:gd name="T2" fmla="*/ 103 w 103"/>
                  <a:gd name="T3" fmla="*/ 25 h 103"/>
                  <a:gd name="T4" fmla="*/ 0 w 103"/>
                  <a:gd name="T5" fmla="*/ 0 h 103"/>
                  <a:gd name="T6" fmla="*/ 38 w 103"/>
                  <a:gd name="T7" fmla="*/ 51 h 103"/>
                  <a:gd name="T8" fmla="*/ 25 w 103"/>
                  <a:gd name="T9" fmla="*/ 103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3" h="103">
                    <a:moveTo>
                      <a:pt x="25" y="103"/>
                    </a:moveTo>
                    <a:lnTo>
                      <a:pt x="103" y="25"/>
                    </a:lnTo>
                    <a:lnTo>
                      <a:pt x="0" y="0"/>
                    </a:lnTo>
                    <a:lnTo>
                      <a:pt x="38" y="51"/>
                    </a:lnTo>
                    <a:lnTo>
                      <a:pt x="25" y="10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2" name="Rectangle 26"/>
            <p:cNvSpPr>
              <a:spLocks noChangeArrowheads="1"/>
            </p:cNvSpPr>
            <p:nvPr/>
          </p:nvSpPr>
          <p:spPr bwMode="auto">
            <a:xfrm>
              <a:off x="3097" y="2505"/>
              <a:ext cx="246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27"/>
            <p:cNvSpPr>
              <a:spLocks noChangeArrowheads="1"/>
            </p:cNvSpPr>
            <p:nvPr/>
          </p:nvSpPr>
          <p:spPr bwMode="auto">
            <a:xfrm>
              <a:off x="3136" y="2531"/>
              <a:ext cx="104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T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4" name="Rectangle 28"/>
            <p:cNvSpPr>
              <a:spLocks noChangeArrowheads="1"/>
            </p:cNvSpPr>
            <p:nvPr/>
          </p:nvSpPr>
          <p:spPr bwMode="auto">
            <a:xfrm>
              <a:off x="4121" y="2013"/>
              <a:ext cx="233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29"/>
            <p:cNvSpPr>
              <a:spLocks noChangeArrowheads="1"/>
            </p:cNvSpPr>
            <p:nvPr/>
          </p:nvSpPr>
          <p:spPr bwMode="auto">
            <a:xfrm>
              <a:off x="4160" y="2039"/>
              <a:ext cx="104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F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6" name="Rectangle 30"/>
            <p:cNvSpPr>
              <a:spLocks noChangeArrowheads="1"/>
            </p:cNvSpPr>
            <p:nvPr/>
          </p:nvSpPr>
          <p:spPr bwMode="auto">
            <a:xfrm>
              <a:off x="4341" y="2609"/>
              <a:ext cx="208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31"/>
            <p:cNvSpPr>
              <a:spLocks noChangeArrowheads="1"/>
            </p:cNvSpPr>
            <p:nvPr/>
          </p:nvSpPr>
          <p:spPr bwMode="auto">
            <a:xfrm>
              <a:off x="4380" y="2635"/>
              <a:ext cx="85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y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8" name="Rectangle 32"/>
            <p:cNvSpPr>
              <a:spLocks noChangeArrowheads="1"/>
            </p:cNvSpPr>
            <p:nvPr/>
          </p:nvSpPr>
          <p:spPr bwMode="auto">
            <a:xfrm>
              <a:off x="2877" y="3050"/>
              <a:ext cx="142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33"/>
            <p:cNvSpPr>
              <a:spLocks noChangeArrowheads="1"/>
            </p:cNvSpPr>
            <p:nvPr/>
          </p:nvSpPr>
          <p:spPr bwMode="auto">
            <a:xfrm>
              <a:off x="2916" y="3076"/>
              <a:ext cx="85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x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0" name="Rectangle 34"/>
            <p:cNvSpPr>
              <a:spLocks noChangeArrowheads="1"/>
            </p:cNvSpPr>
            <p:nvPr/>
          </p:nvSpPr>
          <p:spPr bwMode="auto">
            <a:xfrm>
              <a:off x="3408" y="1546"/>
              <a:ext cx="259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35"/>
            <p:cNvSpPr>
              <a:spLocks noChangeArrowheads="1"/>
            </p:cNvSpPr>
            <p:nvPr/>
          </p:nvSpPr>
          <p:spPr bwMode="auto">
            <a:xfrm>
              <a:off x="3447" y="1572"/>
              <a:ext cx="127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r>
                <a:rPr kumimoji="0" lang="en-US" altLang="en-US" sz="21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z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grpSp>
          <p:nvGrpSpPr>
            <p:cNvPr id="32" name="Group 48"/>
            <p:cNvGrpSpPr>
              <a:grpSpLocks/>
            </p:cNvGrpSpPr>
            <p:nvPr/>
          </p:nvGrpSpPr>
          <p:grpSpPr bwMode="auto">
            <a:xfrm>
              <a:off x="2916" y="2441"/>
              <a:ext cx="907" cy="466"/>
              <a:chOff x="2916" y="2441"/>
              <a:chExt cx="907" cy="466"/>
            </a:xfrm>
          </p:grpSpPr>
          <p:sp>
            <p:nvSpPr>
              <p:cNvPr id="57" name="Freeform 36"/>
              <p:cNvSpPr>
                <a:spLocks/>
              </p:cNvSpPr>
              <p:nvPr/>
            </p:nvSpPr>
            <p:spPr bwMode="auto">
              <a:xfrm>
                <a:off x="2916" y="2868"/>
                <a:ext cx="51" cy="39"/>
              </a:xfrm>
              <a:custGeom>
                <a:avLst/>
                <a:gdLst>
                  <a:gd name="T0" fmla="*/ 0 w 51"/>
                  <a:gd name="T1" fmla="*/ 26 h 39"/>
                  <a:gd name="T2" fmla="*/ 0 w 51"/>
                  <a:gd name="T3" fmla="*/ 26 h 39"/>
                  <a:gd name="T4" fmla="*/ 0 w 51"/>
                  <a:gd name="T5" fmla="*/ 39 h 39"/>
                  <a:gd name="T6" fmla="*/ 51 w 51"/>
                  <a:gd name="T7" fmla="*/ 13 h 39"/>
                  <a:gd name="T8" fmla="*/ 51 w 51"/>
                  <a:gd name="T9" fmla="*/ 0 h 39"/>
                  <a:gd name="T10" fmla="*/ 51 w 51"/>
                  <a:gd name="T11" fmla="*/ 0 h 39"/>
                  <a:gd name="T12" fmla="*/ 0 w 51"/>
                  <a:gd name="T13" fmla="*/ 26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1" h="39">
                    <a:moveTo>
                      <a:pt x="0" y="26"/>
                    </a:moveTo>
                    <a:lnTo>
                      <a:pt x="0" y="26"/>
                    </a:lnTo>
                    <a:lnTo>
                      <a:pt x="0" y="39"/>
                    </a:lnTo>
                    <a:lnTo>
                      <a:pt x="51" y="13"/>
                    </a:lnTo>
                    <a:lnTo>
                      <a:pt x="51" y="0"/>
                    </a:lnTo>
                    <a:lnTo>
                      <a:pt x="51" y="0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Freeform 37"/>
              <p:cNvSpPr>
                <a:spLocks/>
              </p:cNvSpPr>
              <p:nvPr/>
            </p:nvSpPr>
            <p:spPr bwMode="auto">
              <a:xfrm>
                <a:off x="2993" y="2829"/>
                <a:ext cx="52" cy="26"/>
              </a:xfrm>
              <a:custGeom>
                <a:avLst/>
                <a:gdLst>
                  <a:gd name="T0" fmla="*/ 0 w 52"/>
                  <a:gd name="T1" fmla="*/ 13 h 26"/>
                  <a:gd name="T2" fmla="*/ 0 w 52"/>
                  <a:gd name="T3" fmla="*/ 26 h 26"/>
                  <a:gd name="T4" fmla="*/ 0 w 52"/>
                  <a:gd name="T5" fmla="*/ 26 h 26"/>
                  <a:gd name="T6" fmla="*/ 52 w 52"/>
                  <a:gd name="T7" fmla="*/ 13 h 26"/>
                  <a:gd name="T8" fmla="*/ 52 w 52"/>
                  <a:gd name="T9" fmla="*/ 0 h 26"/>
                  <a:gd name="T10" fmla="*/ 52 w 52"/>
                  <a:gd name="T11" fmla="*/ 0 h 26"/>
                  <a:gd name="T12" fmla="*/ 0 w 52"/>
                  <a:gd name="T13" fmla="*/ 13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2" h="26">
                    <a:moveTo>
                      <a:pt x="0" y="13"/>
                    </a:moveTo>
                    <a:lnTo>
                      <a:pt x="0" y="26"/>
                    </a:lnTo>
                    <a:lnTo>
                      <a:pt x="0" y="26"/>
                    </a:lnTo>
                    <a:lnTo>
                      <a:pt x="52" y="13"/>
                    </a:lnTo>
                    <a:lnTo>
                      <a:pt x="52" y="0"/>
                    </a:lnTo>
                    <a:lnTo>
                      <a:pt x="52" y="0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" name="Freeform 38"/>
              <p:cNvSpPr>
                <a:spLocks/>
              </p:cNvSpPr>
              <p:nvPr/>
            </p:nvSpPr>
            <p:spPr bwMode="auto">
              <a:xfrm>
                <a:off x="3071" y="2778"/>
                <a:ext cx="65" cy="38"/>
              </a:xfrm>
              <a:custGeom>
                <a:avLst/>
                <a:gdLst>
                  <a:gd name="T0" fmla="*/ 13 w 65"/>
                  <a:gd name="T1" fmla="*/ 25 h 38"/>
                  <a:gd name="T2" fmla="*/ 0 w 65"/>
                  <a:gd name="T3" fmla="*/ 38 h 38"/>
                  <a:gd name="T4" fmla="*/ 13 w 65"/>
                  <a:gd name="T5" fmla="*/ 38 h 38"/>
                  <a:gd name="T6" fmla="*/ 52 w 65"/>
                  <a:gd name="T7" fmla="*/ 13 h 38"/>
                  <a:gd name="T8" fmla="*/ 65 w 65"/>
                  <a:gd name="T9" fmla="*/ 13 h 38"/>
                  <a:gd name="T10" fmla="*/ 52 w 65"/>
                  <a:gd name="T11" fmla="*/ 0 h 38"/>
                  <a:gd name="T12" fmla="*/ 13 w 65"/>
                  <a:gd name="T13" fmla="*/ 25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5" h="38">
                    <a:moveTo>
                      <a:pt x="13" y="25"/>
                    </a:moveTo>
                    <a:lnTo>
                      <a:pt x="0" y="38"/>
                    </a:lnTo>
                    <a:lnTo>
                      <a:pt x="13" y="38"/>
                    </a:lnTo>
                    <a:lnTo>
                      <a:pt x="52" y="13"/>
                    </a:lnTo>
                    <a:lnTo>
                      <a:pt x="65" y="13"/>
                    </a:lnTo>
                    <a:lnTo>
                      <a:pt x="52" y="0"/>
                    </a:lnTo>
                    <a:lnTo>
                      <a:pt x="13" y="2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Freeform 39"/>
              <p:cNvSpPr>
                <a:spLocks/>
              </p:cNvSpPr>
              <p:nvPr/>
            </p:nvSpPr>
            <p:spPr bwMode="auto">
              <a:xfrm>
                <a:off x="3149" y="2739"/>
                <a:ext cx="65" cy="39"/>
              </a:xfrm>
              <a:custGeom>
                <a:avLst/>
                <a:gdLst>
                  <a:gd name="T0" fmla="*/ 13 w 65"/>
                  <a:gd name="T1" fmla="*/ 26 h 39"/>
                  <a:gd name="T2" fmla="*/ 0 w 65"/>
                  <a:gd name="T3" fmla="*/ 39 h 39"/>
                  <a:gd name="T4" fmla="*/ 13 w 65"/>
                  <a:gd name="T5" fmla="*/ 39 h 39"/>
                  <a:gd name="T6" fmla="*/ 52 w 65"/>
                  <a:gd name="T7" fmla="*/ 13 h 39"/>
                  <a:gd name="T8" fmla="*/ 65 w 65"/>
                  <a:gd name="T9" fmla="*/ 13 h 39"/>
                  <a:gd name="T10" fmla="*/ 52 w 65"/>
                  <a:gd name="T11" fmla="*/ 0 h 39"/>
                  <a:gd name="T12" fmla="*/ 13 w 65"/>
                  <a:gd name="T13" fmla="*/ 26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5" h="39">
                    <a:moveTo>
                      <a:pt x="13" y="26"/>
                    </a:moveTo>
                    <a:lnTo>
                      <a:pt x="0" y="39"/>
                    </a:lnTo>
                    <a:lnTo>
                      <a:pt x="13" y="39"/>
                    </a:lnTo>
                    <a:lnTo>
                      <a:pt x="52" y="13"/>
                    </a:lnTo>
                    <a:lnTo>
                      <a:pt x="65" y="13"/>
                    </a:lnTo>
                    <a:lnTo>
                      <a:pt x="52" y="0"/>
                    </a:lnTo>
                    <a:lnTo>
                      <a:pt x="13" y="2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Freeform 40"/>
              <p:cNvSpPr>
                <a:spLocks/>
              </p:cNvSpPr>
              <p:nvPr/>
            </p:nvSpPr>
            <p:spPr bwMode="auto">
              <a:xfrm>
                <a:off x="3240" y="2700"/>
                <a:ext cx="51" cy="39"/>
              </a:xfrm>
              <a:custGeom>
                <a:avLst/>
                <a:gdLst>
                  <a:gd name="T0" fmla="*/ 0 w 51"/>
                  <a:gd name="T1" fmla="*/ 26 h 39"/>
                  <a:gd name="T2" fmla="*/ 0 w 51"/>
                  <a:gd name="T3" fmla="*/ 26 h 39"/>
                  <a:gd name="T4" fmla="*/ 0 w 51"/>
                  <a:gd name="T5" fmla="*/ 39 h 39"/>
                  <a:gd name="T6" fmla="*/ 51 w 51"/>
                  <a:gd name="T7" fmla="*/ 13 h 39"/>
                  <a:gd name="T8" fmla="*/ 51 w 51"/>
                  <a:gd name="T9" fmla="*/ 13 h 39"/>
                  <a:gd name="T10" fmla="*/ 51 w 51"/>
                  <a:gd name="T11" fmla="*/ 0 h 39"/>
                  <a:gd name="T12" fmla="*/ 0 w 51"/>
                  <a:gd name="T13" fmla="*/ 26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1" h="39">
                    <a:moveTo>
                      <a:pt x="0" y="26"/>
                    </a:moveTo>
                    <a:lnTo>
                      <a:pt x="0" y="26"/>
                    </a:lnTo>
                    <a:lnTo>
                      <a:pt x="0" y="39"/>
                    </a:lnTo>
                    <a:lnTo>
                      <a:pt x="51" y="13"/>
                    </a:lnTo>
                    <a:lnTo>
                      <a:pt x="51" y="13"/>
                    </a:lnTo>
                    <a:lnTo>
                      <a:pt x="51" y="0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Freeform 41"/>
              <p:cNvSpPr>
                <a:spLocks/>
              </p:cNvSpPr>
              <p:nvPr/>
            </p:nvSpPr>
            <p:spPr bwMode="auto">
              <a:xfrm>
                <a:off x="3317" y="2661"/>
                <a:ext cx="52" cy="39"/>
              </a:xfrm>
              <a:custGeom>
                <a:avLst/>
                <a:gdLst>
                  <a:gd name="T0" fmla="*/ 0 w 52"/>
                  <a:gd name="T1" fmla="*/ 26 h 39"/>
                  <a:gd name="T2" fmla="*/ 0 w 52"/>
                  <a:gd name="T3" fmla="*/ 26 h 39"/>
                  <a:gd name="T4" fmla="*/ 0 w 52"/>
                  <a:gd name="T5" fmla="*/ 39 h 39"/>
                  <a:gd name="T6" fmla="*/ 52 w 52"/>
                  <a:gd name="T7" fmla="*/ 13 h 39"/>
                  <a:gd name="T8" fmla="*/ 52 w 52"/>
                  <a:gd name="T9" fmla="*/ 13 h 39"/>
                  <a:gd name="T10" fmla="*/ 52 w 52"/>
                  <a:gd name="T11" fmla="*/ 0 h 39"/>
                  <a:gd name="T12" fmla="*/ 0 w 52"/>
                  <a:gd name="T13" fmla="*/ 26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2" h="39">
                    <a:moveTo>
                      <a:pt x="0" y="26"/>
                    </a:moveTo>
                    <a:lnTo>
                      <a:pt x="0" y="26"/>
                    </a:lnTo>
                    <a:lnTo>
                      <a:pt x="0" y="39"/>
                    </a:lnTo>
                    <a:lnTo>
                      <a:pt x="52" y="13"/>
                    </a:lnTo>
                    <a:lnTo>
                      <a:pt x="52" y="13"/>
                    </a:lnTo>
                    <a:lnTo>
                      <a:pt x="52" y="0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Freeform 42"/>
              <p:cNvSpPr>
                <a:spLocks/>
              </p:cNvSpPr>
              <p:nvPr/>
            </p:nvSpPr>
            <p:spPr bwMode="auto">
              <a:xfrm>
                <a:off x="3395" y="2622"/>
                <a:ext cx="65" cy="39"/>
              </a:xfrm>
              <a:custGeom>
                <a:avLst/>
                <a:gdLst>
                  <a:gd name="T0" fmla="*/ 13 w 65"/>
                  <a:gd name="T1" fmla="*/ 26 h 39"/>
                  <a:gd name="T2" fmla="*/ 0 w 65"/>
                  <a:gd name="T3" fmla="*/ 26 h 39"/>
                  <a:gd name="T4" fmla="*/ 13 w 65"/>
                  <a:gd name="T5" fmla="*/ 39 h 39"/>
                  <a:gd name="T6" fmla="*/ 52 w 65"/>
                  <a:gd name="T7" fmla="*/ 13 h 39"/>
                  <a:gd name="T8" fmla="*/ 65 w 65"/>
                  <a:gd name="T9" fmla="*/ 0 h 39"/>
                  <a:gd name="T10" fmla="*/ 52 w 65"/>
                  <a:gd name="T11" fmla="*/ 0 h 39"/>
                  <a:gd name="T12" fmla="*/ 13 w 65"/>
                  <a:gd name="T13" fmla="*/ 26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5" h="39">
                    <a:moveTo>
                      <a:pt x="13" y="26"/>
                    </a:moveTo>
                    <a:lnTo>
                      <a:pt x="0" y="26"/>
                    </a:lnTo>
                    <a:lnTo>
                      <a:pt x="13" y="39"/>
                    </a:lnTo>
                    <a:lnTo>
                      <a:pt x="52" y="13"/>
                    </a:lnTo>
                    <a:lnTo>
                      <a:pt x="65" y="0"/>
                    </a:lnTo>
                    <a:lnTo>
                      <a:pt x="52" y="0"/>
                    </a:lnTo>
                    <a:lnTo>
                      <a:pt x="13" y="2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Freeform 43"/>
              <p:cNvSpPr>
                <a:spLocks/>
              </p:cNvSpPr>
              <p:nvPr/>
            </p:nvSpPr>
            <p:spPr bwMode="auto">
              <a:xfrm>
                <a:off x="3473" y="2583"/>
                <a:ext cx="65" cy="39"/>
              </a:xfrm>
              <a:custGeom>
                <a:avLst/>
                <a:gdLst>
                  <a:gd name="T0" fmla="*/ 13 w 65"/>
                  <a:gd name="T1" fmla="*/ 26 h 39"/>
                  <a:gd name="T2" fmla="*/ 0 w 65"/>
                  <a:gd name="T3" fmla="*/ 26 h 39"/>
                  <a:gd name="T4" fmla="*/ 13 w 65"/>
                  <a:gd name="T5" fmla="*/ 39 h 39"/>
                  <a:gd name="T6" fmla="*/ 52 w 65"/>
                  <a:gd name="T7" fmla="*/ 13 h 39"/>
                  <a:gd name="T8" fmla="*/ 65 w 65"/>
                  <a:gd name="T9" fmla="*/ 0 h 39"/>
                  <a:gd name="T10" fmla="*/ 52 w 65"/>
                  <a:gd name="T11" fmla="*/ 0 h 39"/>
                  <a:gd name="T12" fmla="*/ 13 w 65"/>
                  <a:gd name="T13" fmla="*/ 26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5" h="39">
                    <a:moveTo>
                      <a:pt x="13" y="26"/>
                    </a:moveTo>
                    <a:lnTo>
                      <a:pt x="0" y="26"/>
                    </a:lnTo>
                    <a:lnTo>
                      <a:pt x="13" y="39"/>
                    </a:lnTo>
                    <a:lnTo>
                      <a:pt x="52" y="13"/>
                    </a:lnTo>
                    <a:lnTo>
                      <a:pt x="65" y="0"/>
                    </a:lnTo>
                    <a:lnTo>
                      <a:pt x="52" y="0"/>
                    </a:lnTo>
                    <a:lnTo>
                      <a:pt x="13" y="2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44"/>
              <p:cNvSpPr>
                <a:spLocks/>
              </p:cNvSpPr>
              <p:nvPr/>
            </p:nvSpPr>
            <p:spPr bwMode="auto">
              <a:xfrm>
                <a:off x="3564" y="2544"/>
                <a:ext cx="52" cy="26"/>
              </a:xfrm>
              <a:custGeom>
                <a:avLst/>
                <a:gdLst>
                  <a:gd name="T0" fmla="*/ 0 w 52"/>
                  <a:gd name="T1" fmla="*/ 13 h 26"/>
                  <a:gd name="T2" fmla="*/ 0 w 52"/>
                  <a:gd name="T3" fmla="*/ 26 h 26"/>
                  <a:gd name="T4" fmla="*/ 0 w 52"/>
                  <a:gd name="T5" fmla="*/ 26 h 26"/>
                  <a:gd name="T6" fmla="*/ 52 w 52"/>
                  <a:gd name="T7" fmla="*/ 13 h 26"/>
                  <a:gd name="T8" fmla="*/ 52 w 52"/>
                  <a:gd name="T9" fmla="*/ 0 h 26"/>
                  <a:gd name="T10" fmla="*/ 52 w 52"/>
                  <a:gd name="T11" fmla="*/ 0 h 26"/>
                  <a:gd name="T12" fmla="*/ 0 w 52"/>
                  <a:gd name="T13" fmla="*/ 13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2" h="26">
                    <a:moveTo>
                      <a:pt x="0" y="13"/>
                    </a:moveTo>
                    <a:lnTo>
                      <a:pt x="0" y="26"/>
                    </a:lnTo>
                    <a:lnTo>
                      <a:pt x="0" y="26"/>
                    </a:lnTo>
                    <a:lnTo>
                      <a:pt x="52" y="13"/>
                    </a:lnTo>
                    <a:lnTo>
                      <a:pt x="52" y="0"/>
                    </a:lnTo>
                    <a:lnTo>
                      <a:pt x="52" y="0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45"/>
              <p:cNvSpPr>
                <a:spLocks/>
              </p:cNvSpPr>
              <p:nvPr/>
            </p:nvSpPr>
            <p:spPr bwMode="auto">
              <a:xfrm>
                <a:off x="3641" y="2505"/>
                <a:ext cx="52" cy="26"/>
              </a:xfrm>
              <a:custGeom>
                <a:avLst/>
                <a:gdLst>
                  <a:gd name="T0" fmla="*/ 0 w 52"/>
                  <a:gd name="T1" fmla="*/ 13 h 26"/>
                  <a:gd name="T2" fmla="*/ 0 w 52"/>
                  <a:gd name="T3" fmla="*/ 26 h 26"/>
                  <a:gd name="T4" fmla="*/ 0 w 52"/>
                  <a:gd name="T5" fmla="*/ 26 h 26"/>
                  <a:gd name="T6" fmla="*/ 52 w 52"/>
                  <a:gd name="T7" fmla="*/ 13 h 26"/>
                  <a:gd name="T8" fmla="*/ 52 w 52"/>
                  <a:gd name="T9" fmla="*/ 0 h 26"/>
                  <a:gd name="T10" fmla="*/ 52 w 52"/>
                  <a:gd name="T11" fmla="*/ 0 h 26"/>
                  <a:gd name="T12" fmla="*/ 0 w 52"/>
                  <a:gd name="T13" fmla="*/ 13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2" h="26">
                    <a:moveTo>
                      <a:pt x="0" y="13"/>
                    </a:moveTo>
                    <a:lnTo>
                      <a:pt x="0" y="26"/>
                    </a:lnTo>
                    <a:lnTo>
                      <a:pt x="0" y="26"/>
                    </a:lnTo>
                    <a:lnTo>
                      <a:pt x="52" y="13"/>
                    </a:lnTo>
                    <a:lnTo>
                      <a:pt x="52" y="0"/>
                    </a:lnTo>
                    <a:lnTo>
                      <a:pt x="52" y="0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46"/>
              <p:cNvSpPr>
                <a:spLocks/>
              </p:cNvSpPr>
              <p:nvPr/>
            </p:nvSpPr>
            <p:spPr bwMode="auto">
              <a:xfrm>
                <a:off x="3719" y="2453"/>
                <a:ext cx="65" cy="39"/>
              </a:xfrm>
              <a:custGeom>
                <a:avLst/>
                <a:gdLst>
                  <a:gd name="T0" fmla="*/ 13 w 65"/>
                  <a:gd name="T1" fmla="*/ 26 h 39"/>
                  <a:gd name="T2" fmla="*/ 0 w 65"/>
                  <a:gd name="T3" fmla="*/ 39 h 39"/>
                  <a:gd name="T4" fmla="*/ 13 w 65"/>
                  <a:gd name="T5" fmla="*/ 39 h 39"/>
                  <a:gd name="T6" fmla="*/ 52 w 65"/>
                  <a:gd name="T7" fmla="*/ 13 h 39"/>
                  <a:gd name="T8" fmla="*/ 65 w 65"/>
                  <a:gd name="T9" fmla="*/ 13 h 39"/>
                  <a:gd name="T10" fmla="*/ 52 w 65"/>
                  <a:gd name="T11" fmla="*/ 0 h 39"/>
                  <a:gd name="T12" fmla="*/ 13 w 65"/>
                  <a:gd name="T13" fmla="*/ 26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5" h="39">
                    <a:moveTo>
                      <a:pt x="13" y="26"/>
                    </a:moveTo>
                    <a:lnTo>
                      <a:pt x="0" y="39"/>
                    </a:lnTo>
                    <a:lnTo>
                      <a:pt x="13" y="39"/>
                    </a:lnTo>
                    <a:lnTo>
                      <a:pt x="52" y="13"/>
                    </a:lnTo>
                    <a:lnTo>
                      <a:pt x="65" y="13"/>
                    </a:lnTo>
                    <a:lnTo>
                      <a:pt x="52" y="0"/>
                    </a:lnTo>
                    <a:lnTo>
                      <a:pt x="13" y="2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47"/>
              <p:cNvSpPr>
                <a:spLocks/>
              </p:cNvSpPr>
              <p:nvPr/>
            </p:nvSpPr>
            <p:spPr bwMode="auto">
              <a:xfrm>
                <a:off x="3797" y="2441"/>
                <a:ext cx="26" cy="12"/>
              </a:xfrm>
              <a:custGeom>
                <a:avLst/>
                <a:gdLst>
                  <a:gd name="T0" fmla="*/ 13 w 26"/>
                  <a:gd name="T1" fmla="*/ 0 h 12"/>
                  <a:gd name="T2" fmla="*/ 0 w 26"/>
                  <a:gd name="T3" fmla="*/ 12 h 12"/>
                  <a:gd name="T4" fmla="*/ 13 w 26"/>
                  <a:gd name="T5" fmla="*/ 12 h 12"/>
                  <a:gd name="T6" fmla="*/ 26 w 26"/>
                  <a:gd name="T7" fmla="*/ 12 h 12"/>
                  <a:gd name="T8" fmla="*/ 26 w 26"/>
                  <a:gd name="T9" fmla="*/ 0 h 12"/>
                  <a:gd name="T10" fmla="*/ 26 w 26"/>
                  <a:gd name="T11" fmla="*/ 0 h 12"/>
                  <a:gd name="T12" fmla="*/ 13 w 26"/>
                  <a:gd name="T13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6" h="12">
                    <a:moveTo>
                      <a:pt x="13" y="0"/>
                    </a:moveTo>
                    <a:lnTo>
                      <a:pt x="0" y="12"/>
                    </a:lnTo>
                    <a:lnTo>
                      <a:pt x="13" y="12"/>
                    </a:lnTo>
                    <a:lnTo>
                      <a:pt x="26" y="12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3" name="Oval 49"/>
            <p:cNvSpPr>
              <a:spLocks noChangeArrowheads="1"/>
            </p:cNvSpPr>
            <p:nvPr/>
          </p:nvSpPr>
          <p:spPr bwMode="auto">
            <a:xfrm>
              <a:off x="4069" y="2415"/>
              <a:ext cx="52" cy="51"/>
            </a:xfrm>
            <a:prstGeom prst="ellipse">
              <a:avLst/>
            </a:prstGeom>
            <a:solidFill>
              <a:srgbClr val="000000"/>
            </a:solidFill>
            <a:ln w="206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50"/>
            <p:cNvSpPr>
              <a:spLocks noChangeArrowheads="1"/>
            </p:cNvSpPr>
            <p:nvPr/>
          </p:nvSpPr>
          <p:spPr bwMode="auto">
            <a:xfrm>
              <a:off x="4134" y="2311"/>
              <a:ext cx="233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51"/>
            <p:cNvSpPr>
              <a:spLocks noChangeArrowheads="1"/>
            </p:cNvSpPr>
            <p:nvPr/>
          </p:nvSpPr>
          <p:spPr bwMode="auto">
            <a:xfrm>
              <a:off x="4173" y="2337"/>
              <a:ext cx="113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P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6" name="Rectangle 52"/>
            <p:cNvSpPr>
              <a:spLocks noChangeArrowheads="1"/>
            </p:cNvSpPr>
            <p:nvPr/>
          </p:nvSpPr>
          <p:spPr bwMode="auto">
            <a:xfrm>
              <a:off x="3291" y="2700"/>
              <a:ext cx="234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53"/>
            <p:cNvSpPr>
              <a:spLocks noChangeArrowheads="1"/>
            </p:cNvSpPr>
            <p:nvPr/>
          </p:nvSpPr>
          <p:spPr bwMode="auto">
            <a:xfrm>
              <a:off x="3330" y="2726"/>
              <a:ext cx="13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2860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743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200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657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O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grpSp>
          <p:nvGrpSpPr>
            <p:cNvPr id="38" name="Group 64"/>
            <p:cNvGrpSpPr>
              <a:grpSpLocks/>
            </p:cNvGrpSpPr>
            <p:nvPr/>
          </p:nvGrpSpPr>
          <p:grpSpPr bwMode="auto">
            <a:xfrm>
              <a:off x="3369" y="2661"/>
              <a:ext cx="739" cy="376"/>
              <a:chOff x="3369" y="2661"/>
              <a:chExt cx="739" cy="376"/>
            </a:xfrm>
          </p:grpSpPr>
          <p:sp>
            <p:nvSpPr>
              <p:cNvPr id="47" name="Freeform 54"/>
              <p:cNvSpPr>
                <a:spLocks/>
              </p:cNvSpPr>
              <p:nvPr/>
            </p:nvSpPr>
            <p:spPr bwMode="auto">
              <a:xfrm>
                <a:off x="4056" y="2998"/>
                <a:ext cx="52" cy="39"/>
              </a:xfrm>
              <a:custGeom>
                <a:avLst/>
                <a:gdLst>
                  <a:gd name="T0" fmla="*/ 52 w 52"/>
                  <a:gd name="T1" fmla="*/ 39 h 39"/>
                  <a:gd name="T2" fmla="*/ 52 w 52"/>
                  <a:gd name="T3" fmla="*/ 26 h 39"/>
                  <a:gd name="T4" fmla="*/ 52 w 52"/>
                  <a:gd name="T5" fmla="*/ 26 h 39"/>
                  <a:gd name="T6" fmla="*/ 0 w 52"/>
                  <a:gd name="T7" fmla="*/ 0 h 39"/>
                  <a:gd name="T8" fmla="*/ 0 w 52"/>
                  <a:gd name="T9" fmla="*/ 0 h 39"/>
                  <a:gd name="T10" fmla="*/ 0 w 52"/>
                  <a:gd name="T11" fmla="*/ 13 h 39"/>
                  <a:gd name="T12" fmla="*/ 52 w 52"/>
                  <a:gd name="T1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2" h="39">
                    <a:moveTo>
                      <a:pt x="52" y="39"/>
                    </a:moveTo>
                    <a:lnTo>
                      <a:pt x="52" y="26"/>
                    </a:lnTo>
                    <a:lnTo>
                      <a:pt x="52" y="26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3"/>
                    </a:lnTo>
                    <a:lnTo>
                      <a:pt x="52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Freeform 55"/>
              <p:cNvSpPr>
                <a:spLocks/>
              </p:cNvSpPr>
              <p:nvPr/>
            </p:nvSpPr>
            <p:spPr bwMode="auto">
              <a:xfrm>
                <a:off x="3978" y="2959"/>
                <a:ext cx="52" cy="26"/>
              </a:xfrm>
              <a:custGeom>
                <a:avLst/>
                <a:gdLst>
                  <a:gd name="T0" fmla="*/ 52 w 52"/>
                  <a:gd name="T1" fmla="*/ 26 h 26"/>
                  <a:gd name="T2" fmla="*/ 52 w 52"/>
                  <a:gd name="T3" fmla="*/ 26 h 26"/>
                  <a:gd name="T4" fmla="*/ 52 w 52"/>
                  <a:gd name="T5" fmla="*/ 13 h 26"/>
                  <a:gd name="T6" fmla="*/ 0 w 52"/>
                  <a:gd name="T7" fmla="*/ 0 h 26"/>
                  <a:gd name="T8" fmla="*/ 0 w 52"/>
                  <a:gd name="T9" fmla="*/ 0 h 26"/>
                  <a:gd name="T10" fmla="*/ 0 w 52"/>
                  <a:gd name="T11" fmla="*/ 13 h 26"/>
                  <a:gd name="T12" fmla="*/ 52 w 52"/>
                  <a:gd name="T13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2" h="26">
                    <a:moveTo>
                      <a:pt x="52" y="26"/>
                    </a:moveTo>
                    <a:lnTo>
                      <a:pt x="52" y="26"/>
                    </a:lnTo>
                    <a:lnTo>
                      <a:pt x="52" y="13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3"/>
                    </a:lnTo>
                    <a:lnTo>
                      <a:pt x="52" y="2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Freeform 56"/>
              <p:cNvSpPr>
                <a:spLocks/>
              </p:cNvSpPr>
              <p:nvPr/>
            </p:nvSpPr>
            <p:spPr bwMode="auto">
              <a:xfrm>
                <a:off x="3888" y="2920"/>
                <a:ext cx="65" cy="26"/>
              </a:xfrm>
              <a:custGeom>
                <a:avLst/>
                <a:gdLst>
                  <a:gd name="T0" fmla="*/ 52 w 65"/>
                  <a:gd name="T1" fmla="*/ 26 h 26"/>
                  <a:gd name="T2" fmla="*/ 65 w 65"/>
                  <a:gd name="T3" fmla="*/ 26 h 26"/>
                  <a:gd name="T4" fmla="*/ 52 w 65"/>
                  <a:gd name="T5" fmla="*/ 13 h 26"/>
                  <a:gd name="T6" fmla="*/ 13 w 65"/>
                  <a:gd name="T7" fmla="*/ 0 h 26"/>
                  <a:gd name="T8" fmla="*/ 0 w 65"/>
                  <a:gd name="T9" fmla="*/ 0 h 26"/>
                  <a:gd name="T10" fmla="*/ 13 w 65"/>
                  <a:gd name="T11" fmla="*/ 13 h 26"/>
                  <a:gd name="T12" fmla="*/ 52 w 65"/>
                  <a:gd name="T13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5" h="26">
                    <a:moveTo>
                      <a:pt x="52" y="26"/>
                    </a:moveTo>
                    <a:lnTo>
                      <a:pt x="65" y="26"/>
                    </a:lnTo>
                    <a:lnTo>
                      <a:pt x="52" y="13"/>
                    </a:lnTo>
                    <a:lnTo>
                      <a:pt x="13" y="0"/>
                    </a:lnTo>
                    <a:lnTo>
                      <a:pt x="0" y="0"/>
                    </a:lnTo>
                    <a:lnTo>
                      <a:pt x="13" y="13"/>
                    </a:lnTo>
                    <a:lnTo>
                      <a:pt x="52" y="2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Freeform 57"/>
              <p:cNvSpPr>
                <a:spLocks/>
              </p:cNvSpPr>
              <p:nvPr/>
            </p:nvSpPr>
            <p:spPr bwMode="auto">
              <a:xfrm>
                <a:off x="3810" y="2868"/>
                <a:ext cx="65" cy="39"/>
              </a:xfrm>
              <a:custGeom>
                <a:avLst/>
                <a:gdLst>
                  <a:gd name="T0" fmla="*/ 52 w 65"/>
                  <a:gd name="T1" fmla="*/ 39 h 39"/>
                  <a:gd name="T2" fmla="*/ 65 w 65"/>
                  <a:gd name="T3" fmla="*/ 39 h 39"/>
                  <a:gd name="T4" fmla="*/ 52 w 65"/>
                  <a:gd name="T5" fmla="*/ 26 h 39"/>
                  <a:gd name="T6" fmla="*/ 13 w 65"/>
                  <a:gd name="T7" fmla="*/ 0 h 39"/>
                  <a:gd name="T8" fmla="*/ 0 w 65"/>
                  <a:gd name="T9" fmla="*/ 13 h 39"/>
                  <a:gd name="T10" fmla="*/ 13 w 65"/>
                  <a:gd name="T11" fmla="*/ 13 h 39"/>
                  <a:gd name="T12" fmla="*/ 52 w 65"/>
                  <a:gd name="T1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5" h="39">
                    <a:moveTo>
                      <a:pt x="52" y="39"/>
                    </a:moveTo>
                    <a:lnTo>
                      <a:pt x="65" y="39"/>
                    </a:lnTo>
                    <a:lnTo>
                      <a:pt x="52" y="26"/>
                    </a:lnTo>
                    <a:lnTo>
                      <a:pt x="13" y="0"/>
                    </a:lnTo>
                    <a:lnTo>
                      <a:pt x="0" y="13"/>
                    </a:lnTo>
                    <a:lnTo>
                      <a:pt x="13" y="13"/>
                    </a:lnTo>
                    <a:lnTo>
                      <a:pt x="52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Freeform 58"/>
              <p:cNvSpPr>
                <a:spLocks/>
              </p:cNvSpPr>
              <p:nvPr/>
            </p:nvSpPr>
            <p:spPr bwMode="auto">
              <a:xfrm>
                <a:off x="3732" y="2829"/>
                <a:ext cx="52" cy="39"/>
              </a:xfrm>
              <a:custGeom>
                <a:avLst/>
                <a:gdLst>
                  <a:gd name="T0" fmla="*/ 52 w 52"/>
                  <a:gd name="T1" fmla="*/ 39 h 39"/>
                  <a:gd name="T2" fmla="*/ 52 w 52"/>
                  <a:gd name="T3" fmla="*/ 39 h 39"/>
                  <a:gd name="T4" fmla="*/ 52 w 52"/>
                  <a:gd name="T5" fmla="*/ 26 h 39"/>
                  <a:gd name="T6" fmla="*/ 0 w 52"/>
                  <a:gd name="T7" fmla="*/ 0 h 39"/>
                  <a:gd name="T8" fmla="*/ 0 w 52"/>
                  <a:gd name="T9" fmla="*/ 13 h 39"/>
                  <a:gd name="T10" fmla="*/ 0 w 52"/>
                  <a:gd name="T11" fmla="*/ 13 h 39"/>
                  <a:gd name="T12" fmla="*/ 52 w 52"/>
                  <a:gd name="T1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2" h="39">
                    <a:moveTo>
                      <a:pt x="52" y="39"/>
                    </a:moveTo>
                    <a:lnTo>
                      <a:pt x="52" y="39"/>
                    </a:lnTo>
                    <a:lnTo>
                      <a:pt x="52" y="26"/>
                    </a:lnTo>
                    <a:lnTo>
                      <a:pt x="0" y="0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52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Freeform 59"/>
              <p:cNvSpPr>
                <a:spLocks/>
              </p:cNvSpPr>
              <p:nvPr/>
            </p:nvSpPr>
            <p:spPr bwMode="auto">
              <a:xfrm>
                <a:off x="3641" y="2791"/>
                <a:ext cx="65" cy="38"/>
              </a:xfrm>
              <a:custGeom>
                <a:avLst/>
                <a:gdLst>
                  <a:gd name="T0" fmla="*/ 65 w 65"/>
                  <a:gd name="T1" fmla="*/ 38 h 38"/>
                  <a:gd name="T2" fmla="*/ 65 w 65"/>
                  <a:gd name="T3" fmla="*/ 38 h 38"/>
                  <a:gd name="T4" fmla="*/ 65 w 65"/>
                  <a:gd name="T5" fmla="*/ 25 h 38"/>
                  <a:gd name="T6" fmla="*/ 13 w 65"/>
                  <a:gd name="T7" fmla="*/ 0 h 38"/>
                  <a:gd name="T8" fmla="*/ 0 w 65"/>
                  <a:gd name="T9" fmla="*/ 12 h 38"/>
                  <a:gd name="T10" fmla="*/ 13 w 65"/>
                  <a:gd name="T11" fmla="*/ 12 h 38"/>
                  <a:gd name="T12" fmla="*/ 65 w 65"/>
                  <a:gd name="T13" fmla="*/ 3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5" h="38">
                    <a:moveTo>
                      <a:pt x="65" y="38"/>
                    </a:moveTo>
                    <a:lnTo>
                      <a:pt x="65" y="38"/>
                    </a:lnTo>
                    <a:lnTo>
                      <a:pt x="65" y="25"/>
                    </a:lnTo>
                    <a:lnTo>
                      <a:pt x="13" y="0"/>
                    </a:lnTo>
                    <a:lnTo>
                      <a:pt x="0" y="12"/>
                    </a:lnTo>
                    <a:lnTo>
                      <a:pt x="13" y="12"/>
                    </a:lnTo>
                    <a:lnTo>
                      <a:pt x="65" y="3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Freeform 60"/>
              <p:cNvSpPr>
                <a:spLocks/>
              </p:cNvSpPr>
              <p:nvPr/>
            </p:nvSpPr>
            <p:spPr bwMode="auto">
              <a:xfrm>
                <a:off x="3564" y="2752"/>
                <a:ext cx="65" cy="39"/>
              </a:xfrm>
              <a:custGeom>
                <a:avLst/>
                <a:gdLst>
                  <a:gd name="T0" fmla="*/ 52 w 65"/>
                  <a:gd name="T1" fmla="*/ 39 h 39"/>
                  <a:gd name="T2" fmla="*/ 65 w 65"/>
                  <a:gd name="T3" fmla="*/ 26 h 39"/>
                  <a:gd name="T4" fmla="*/ 52 w 65"/>
                  <a:gd name="T5" fmla="*/ 26 h 39"/>
                  <a:gd name="T6" fmla="*/ 13 w 65"/>
                  <a:gd name="T7" fmla="*/ 0 h 39"/>
                  <a:gd name="T8" fmla="*/ 0 w 65"/>
                  <a:gd name="T9" fmla="*/ 13 h 39"/>
                  <a:gd name="T10" fmla="*/ 13 w 65"/>
                  <a:gd name="T11" fmla="*/ 13 h 39"/>
                  <a:gd name="T12" fmla="*/ 52 w 65"/>
                  <a:gd name="T1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5" h="39">
                    <a:moveTo>
                      <a:pt x="52" y="39"/>
                    </a:moveTo>
                    <a:lnTo>
                      <a:pt x="65" y="26"/>
                    </a:lnTo>
                    <a:lnTo>
                      <a:pt x="52" y="26"/>
                    </a:lnTo>
                    <a:lnTo>
                      <a:pt x="13" y="0"/>
                    </a:lnTo>
                    <a:lnTo>
                      <a:pt x="0" y="13"/>
                    </a:lnTo>
                    <a:lnTo>
                      <a:pt x="13" y="13"/>
                    </a:lnTo>
                    <a:lnTo>
                      <a:pt x="52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Freeform 61"/>
              <p:cNvSpPr>
                <a:spLocks/>
              </p:cNvSpPr>
              <p:nvPr/>
            </p:nvSpPr>
            <p:spPr bwMode="auto">
              <a:xfrm>
                <a:off x="3486" y="2713"/>
                <a:ext cx="65" cy="39"/>
              </a:xfrm>
              <a:custGeom>
                <a:avLst/>
                <a:gdLst>
                  <a:gd name="T0" fmla="*/ 52 w 65"/>
                  <a:gd name="T1" fmla="*/ 39 h 39"/>
                  <a:gd name="T2" fmla="*/ 65 w 65"/>
                  <a:gd name="T3" fmla="*/ 26 h 39"/>
                  <a:gd name="T4" fmla="*/ 52 w 65"/>
                  <a:gd name="T5" fmla="*/ 26 h 39"/>
                  <a:gd name="T6" fmla="*/ 0 w 65"/>
                  <a:gd name="T7" fmla="*/ 0 h 39"/>
                  <a:gd name="T8" fmla="*/ 0 w 65"/>
                  <a:gd name="T9" fmla="*/ 13 h 39"/>
                  <a:gd name="T10" fmla="*/ 0 w 65"/>
                  <a:gd name="T11" fmla="*/ 13 h 39"/>
                  <a:gd name="T12" fmla="*/ 52 w 65"/>
                  <a:gd name="T1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5" h="39">
                    <a:moveTo>
                      <a:pt x="52" y="39"/>
                    </a:moveTo>
                    <a:lnTo>
                      <a:pt x="65" y="26"/>
                    </a:lnTo>
                    <a:lnTo>
                      <a:pt x="52" y="26"/>
                    </a:lnTo>
                    <a:lnTo>
                      <a:pt x="0" y="0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52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Freeform 62"/>
              <p:cNvSpPr>
                <a:spLocks/>
              </p:cNvSpPr>
              <p:nvPr/>
            </p:nvSpPr>
            <p:spPr bwMode="auto">
              <a:xfrm>
                <a:off x="3408" y="2674"/>
                <a:ext cx="52" cy="39"/>
              </a:xfrm>
              <a:custGeom>
                <a:avLst/>
                <a:gdLst>
                  <a:gd name="T0" fmla="*/ 52 w 52"/>
                  <a:gd name="T1" fmla="*/ 39 h 39"/>
                  <a:gd name="T2" fmla="*/ 52 w 52"/>
                  <a:gd name="T3" fmla="*/ 26 h 39"/>
                  <a:gd name="T4" fmla="*/ 52 w 52"/>
                  <a:gd name="T5" fmla="*/ 26 h 39"/>
                  <a:gd name="T6" fmla="*/ 0 w 52"/>
                  <a:gd name="T7" fmla="*/ 0 h 39"/>
                  <a:gd name="T8" fmla="*/ 0 w 52"/>
                  <a:gd name="T9" fmla="*/ 13 h 39"/>
                  <a:gd name="T10" fmla="*/ 0 w 52"/>
                  <a:gd name="T11" fmla="*/ 13 h 39"/>
                  <a:gd name="T12" fmla="*/ 52 w 52"/>
                  <a:gd name="T1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2" h="39">
                    <a:moveTo>
                      <a:pt x="52" y="39"/>
                    </a:moveTo>
                    <a:lnTo>
                      <a:pt x="52" y="26"/>
                    </a:lnTo>
                    <a:lnTo>
                      <a:pt x="52" y="26"/>
                    </a:lnTo>
                    <a:lnTo>
                      <a:pt x="0" y="0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52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" name="Freeform 63"/>
              <p:cNvSpPr>
                <a:spLocks/>
              </p:cNvSpPr>
              <p:nvPr/>
            </p:nvSpPr>
            <p:spPr bwMode="auto">
              <a:xfrm>
                <a:off x="3369" y="2661"/>
                <a:ext cx="13" cy="13"/>
              </a:xfrm>
              <a:custGeom>
                <a:avLst/>
                <a:gdLst>
                  <a:gd name="T0" fmla="*/ 0 w 13"/>
                  <a:gd name="T1" fmla="*/ 13 h 13"/>
                  <a:gd name="T2" fmla="*/ 13 w 13"/>
                  <a:gd name="T3" fmla="*/ 0 h 13"/>
                  <a:gd name="T4" fmla="*/ 0 w 13"/>
                  <a:gd name="T5" fmla="*/ 0 h 13"/>
                  <a:gd name="T6" fmla="*/ 0 w 13"/>
                  <a:gd name="T7" fmla="*/ 0 h 13"/>
                  <a:gd name="T8" fmla="*/ 0 w 13"/>
                  <a:gd name="T9" fmla="*/ 0 h 13"/>
                  <a:gd name="T10" fmla="*/ 0 w 13"/>
                  <a:gd name="T11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" h="13">
                    <a:moveTo>
                      <a:pt x="0" y="13"/>
                    </a:moveTo>
                    <a:lnTo>
                      <a:pt x="13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9" name="Group 72"/>
            <p:cNvGrpSpPr>
              <a:grpSpLocks/>
            </p:cNvGrpSpPr>
            <p:nvPr/>
          </p:nvGrpSpPr>
          <p:grpSpPr bwMode="auto">
            <a:xfrm>
              <a:off x="4095" y="2466"/>
              <a:ext cx="13" cy="558"/>
              <a:chOff x="4095" y="2466"/>
              <a:chExt cx="13" cy="558"/>
            </a:xfrm>
          </p:grpSpPr>
          <p:sp>
            <p:nvSpPr>
              <p:cNvPr id="40" name="Freeform 65"/>
              <p:cNvSpPr>
                <a:spLocks/>
              </p:cNvSpPr>
              <p:nvPr/>
            </p:nvSpPr>
            <p:spPr bwMode="auto">
              <a:xfrm>
                <a:off x="4095" y="2972"/>
                <a:ext cx="13" cy="52"/>
              </a:xfrm>
              <a:custGeom>
                <a:avLst/>
                <a:gdLst>
                  <a:gd name="T0" fmla="*/ 0 w 13"/>
                  <a:gd name="T1" fmla="*/ 52 h 52"/>
                  <a:gd name="T2" fmla="*/ 0 w 13"/>
                  <a:gd name="T3" fmla="*/ 52 h 52"/>
                  <a:gd name="T4" fmla="*/ 13 w 13"/>
                  <a:gd name="T5" fmla="*/ 52 h 52"/>
                  <a:gd name="T6" fmla="*/ 13 w 13"/>
                  <a:gd name="T7" fmla="*/ 0 h 52"/>
                  <a:gd name="T8" fmla="*/ 0 w 13"/>
                  <a:gd name="T9" fmla="*/ 0 h 52"/>
                  <a:gd name="T10" fmla="*/ 0 w 13"/>
                  <a:gd name="T11" fmla="*/ 0 h 52"/>
                  <a:gd name="T12" fmla="*/ 0 w 13"/>
                  <a:gd name="T13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" h="52">
                    <a:moveTo>
                      <a:pt x="0" y="52"/>
                    </a:moveTo>
                    <a:lnTo>
                      <a:pt x="0" y="52"/>
                    </a:lnTo>
                    <a:lnTo>
                      <a:pt x="13" y="52"/>
                    </a:lnTo>
                    <a:lnTo>
                      <a:pt x="13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5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Freeform 66"/>
              <p:cNvSpPr>
                <a:spLocks/>
              </p:cNvSpPr>
              <p:nvPr/>
            </p:nvSpPr>
            <p:spPr bwMode="auto">
              <a:xfrm>
                <a:off x="4095" y="2881"/>
                <a:ext cx="13" cy="52"/>
              </a:xfrm>
              <a:custGeom>
                <a:avLst/>
                <a:gdLst>
                  <a:gd name="T0" fmla="*/ 0 w 13"/>
                  <a:gd name="T1" fmla="*/ 52 h 52"/>
                  <a:gd name="T2" fmla="*/ 0 w 13"/>
                  <a:gd name="T3" fmla="*/ 52 h 52"/>
                  <a:gd name="T4" fmla="*/ 13 w 13"/>
                  <a:gd name="T5" fmla="*/ 52 h 52"/>
                  <a:gd name="T6" fmla="*/ 13 w 13"/>
                  <a:gd name="T7" fmla="*/ 0 h 52"/>
                  <a:gd name="T8" fmla="*/ 0 w 13"/>
                  <a:gd name="T9" fmla="*/ 0 h 52"/>
                  <a:gd name="T10" fmla="*/ 0 w 13"/>
                  <a:gd name="T11" fmla="*/ 0 h 52"/>
                  <a:gd name="T12" fmla="*/ 0 w 13"/>
                  <a:gd name="T13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" h="52">
                    <a:moveTo>
                      <a:pt x="0" y="52"/>
                    </a:moveTo>
                    <a:lnTo>
                      <a:pt x="0" y="52"/>
                    </a:lnTo>
                    <a:lnTo>
                      <a:pt x="13" y="52"/>
                    </a:lnTo>
                    <a:lnTo>
                      <a:pt x="13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5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Freeform 67"/>
              <p:cNvSpPr>
                <a:spLocks/>
              </p:cNvSpPr>
              <p:nvPr/>
            </p:nvSpPr>
            <p:spPr bwMode="auto">
              <a:xfrm>
                <a:off x="4095" y="2791"/>
                <a:ext cx="13" cy="51"/>
              </a:xfrm>
              <a:custGeom>
                <a:avLst/>
                <a:gdLst>
                  <a:gd name="T0" fmla="*/ 0 w 13"/>
                  <a:gd name="T1" fmla="*/ 51 h 51"/>
                  <a:gd name="T2" fmla="*/ 0 w 13"/>
                  <a:gd name="T3" fmla="*/ 51 h 51"/>
                  <a:gd name="T4" fmla="*/ 13 w 13"/>
                  <a:gd name="T5" fmla="*/ 51 h 51"/>
                  <a:gd name="T6" fmla="*/ 13 w 13"/>
                  <a:gd name="T7" fmla="*/ 0 h 51"/>
                  <a:gd name="T8" fmla="*/ 0 w 13"/>
                  <a:gd name="T9" fmla="*/ 0 h 51"/>
                  <a:gd name="T10" fmla="*/ 0 w 13"/>
                  <a:gd name="T11" fmla="*/ 0 h 51"/>
                  <a:gd name="T12" fmla="*/ 0 w 13"/>
                  <a:gd name="T13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" h="51">
                    <a:moveTo>
                      <a:pt x="0" y="51"/>
                    </a:moveTo>
                    <a:lnTo>
                      <a:pt x="0" y="51"/>
                    </a:lnTo>
                    <a:lnTo>
                      <a:pt x="13" y="51"/>
                    </a:lnTo>
                    <a:lnTo>
                      <a:pt x="13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5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Freeform 68"/>
              <p:cNvSpPr>
                <a:spLocks/>
              </p:cNvSpPr>
              <p:nvPr/>
            </p:nvSpPr>
            <p:spPr bwMode="auto">
              <a:xfrm>
                <a:off x="4095" y="2700"/>
                <a:ext cx="13" cy="52"/>
              </a:xfrm>
              <a:custGeom>
                <a:avLst/>
                <a:gdLst>
                  <a:gd name="T0" fmla="*/ 0 w 13"/>
                  <a:gd name="T1" fmla="*/ 52 h 52"/>
                  <a:gd name="T2" fmla="*/ 0 w 13"/>
                  <a:gd name="T3" fmla="*/ 52 h 52"/>
                  <a:gd name="T4" fmla="*/ 13 w 13"/>
                  <a:gd name="T5" fmla="*/ 52 h 52"/>
                  <a:gd name="T6" fmla="*/ 13 w 13"/>
                  <a:gd name="T7" fmla="*/ 0 h 52"/>
                  <a:gd name="T8" fmla="*/ 0 w 13"/>
                  <a:gd name="T9" fmla="*/ 0 h 52"/>
                  <a:gd name="T10" fmla="*/ 0 w 13"/>
                  <a:gd name="T11" fmla="*/ 0 h 52"/>
                  <a:gd name="T12" fmla="*/ 0 w 13"/>
                  <a:gd name="T13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" h="52">
                    <a:moveTo>
                      <a:pt x="0" y="52"/>
                    </a:moveTo>
                    <a:lnTo>
                      <a:pt x="0" y="52"/>
                    </a:lnTo>
                    <a:lnTo>
                      <a:pt x="13" y="52"/>
                    </a:lnTo>
                    <a:lnTo>
                      <a:pt x="13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5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Freeform 69"/>
              <p:cNvSpPr>
                <a:spLocks/>
              </p:cNvSpPr>
              <p:nvPr/>
            </p:nvSpPr>
            <p:spPr bwMode="auto">
              <a:xfrm>
                <a:off x="4095" y="2609"/>
                <a:ext cx="13" cy="52"/>
              </a:xfrm>
              <a:custGeom>
                <a:avLst/>
                <a:gdLst>
                  <a:gd name="T0" fmla="*/ 0 w 13"/>
                  <a:gd name="T1" fmla="*/ 52 h 52"/>
                  <a:gd name="T2" fmla="*/ 0 w 13"/>
                  <a:gd name="T3" fmla="*/ 52 h 52"/>
                  <a:gd name="T4" fmla="*/ 13 w 13"/>
                  <a:gd name="T5" fmla="*/ 52 h 52"/>
                  <a:gd name="T6" fmla="*/ 13 w 13"/>
                  <a:gd name="T7" fmla="*/ 0 h 52"/>
                  <a:gd name="T8" fmla="*/ 0 w 13"/>
                  <a:gd name="T9" fmla="*/ 0 h 52"/>
                  <a:gd name="T10" fmla="*/ 0 w 13"/>
                  <a:gd name="T11" fmla="*/ 0 h 52"/>
                  <a:gd name="T12" fmla="*/ 0 w 13"/>
                  <a:gd name="T13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" h="52">
                    <a:moveTo>
                      <a:pt x="0" y="52"/>
                    </a:moveTo>
                    <a:lnTo>
                      <a:pt x="0" y="52"/>
                    </a:lnTo>
                    <a:lnTo>
                      <a:pt x="13" y="52"/>
                    </a:lnTo>
                    <a:lnTo>
                      <a:pt x="13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5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Freeform 70"/>
              <p:cNvSpPr>
                <a:spLocks/>
              </p:cNvSpPr>
              <p:nvPr/>
            </p:nvSpPr>
            <p:spPr bwMode="auto">
              <a:xfrm>
                <a:off x="4095" y="2518"/>
                <a:ext cx="13" cy="52"/>
              </a:xfrm>
              <a:custGeom>
                <a:avLst/>
                <a:gdLst>
                  <a:gd name="T0" fmla="*/ 0 w 13"/>
                  <a:gd name="T1" fmla="*/ 52 h 52"/>
                  <a:gd name="T2" fmla="*/ 0 w 13"/>
                  <a:gd name="T3" fmla="*/ 52 h 52"/>
                  <a:gd name="T4" fmla="*/ 13 w 13"/>
                  <a:gd name="T5" fmla="*/ 52 h 52"/>
                  <a:gd name="T6" fmla="*/ 13 w 13"/>
                  <a:gd name="T7" fmla="*/ 0 h 52"/>
                  <a:gd name="T8" fmla="*/ 0 w 13"/>
                  <a:gd name="T9" fmla="*/ 0 h 52"/>
                  <a:gd name="T10" fmla="*/ 0 w 13"/>
                  <a:gd name="T11" fmla="*/ 0 h 52"/>
                  <a:gd name="T12" fmla="*/ 0 w 13"/>
                  <a:gd name="T13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" h="52">
                    <a:moveTo>
                      <a:pt x="0" y="52"/>
                    </a:moveTo>
                    <a:lnTo>
                      <a:pt x="0" y="52"/>
                    </a:lnTo>
                    <a:lnTo>
                      <a:pt x="13" y="52"/>
                    </a:lnTo>
                    <a:lnTo>
                      <a:pt x="13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5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Freeform 71"/>
              <p:cNvSpPr>
                <a:spLocks/>
              </p:cNvSpPr>
              <p:nvPr/>
            </p:nvSpPr>
            <p:spPr bwMode="auto">
              <a:xfrm>
                <a:off x="4095" y="2466"/>
                <a:ext cx="13" cy="13"/>
              </a:xfrm>
              <a:custGeom>
                <a:avLst/>
                <a:gdLst>
                  <a:gd name="T0" fmla="*/ 0 w 13"/>
                  <a:gd name="T1" fmla="*/ 13 h 13"/>
                  <a:gd name="T2" fmla="*/ 0 w 13"/>
                  <a:gd name="T3" fmla="*/ 13 h 13"/>
                  <a:gd name="T4" fmla="*/ 13 w 13"/>
                  <a:gd name="T5" fmla="*/ 13 h 13"/>
                  <a:gd name="T6" fmla="*/ 13 w 13"/>
                  <a:gd name="T7" fmla="*/ 0 h 13"/>
                  <a:gd name="T8" fmla="*/ 0 w 13"/>
                  <a:gd name="T9" fmla="*/ 0 h 13"/>
                  <a:gd name="T10" fmla="*/ 0 w 13"/>
                  <a:gd name="T11" fmla="*/ 0 h 13"/>
                  <a:gd name="T12" fmla="*/ 0 w 13"/>
                  <a:gd name="T13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" h="13">
                    <a:moveTo>
                      <a:pt x="0" y="13"/>
                    </a:moveTo>
                    <a:lnTo>
                      <a:pt x="0" y="13"/>
                    </a:lnTo>
                    <a:lnTo>
                      <a:pt x="13" y="13"/>
                    </a:lnTo>
                    <a:lnTo>
                      <a:pt x="13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81" name="Rectangle 3"/>
          <p:cNvSpPr txBox="1">
            <a:spLocks noChangeArrowheads="1"/>
          </p:cNvSpPr>
          <p:nvPr/>
        </p:nvSpPr>
        <p:spPr>
          <a:xfrm>
            <a:off x="441152" y="1373460"/>
            <a:ext cx="6100936" cy="838200"/>
          </a:xfrm>
          <a:prstGeom prst="rect">
            <a:avLst/>
          </a:prstGeom>
          <a:noFill/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fi-FI" altLang="fi-FI" sz="1800" smtClean="0">
                <a:latin typeface="Arial" panose="020B0604020202020204" pitchFamily="34" charset="0"/>
                <a:cs typeface="Arial" panose="020B0604020202020204" pitchFamily="34" charset="0"/>
              </a:rPr>
              <a:t>Tietyssä pisteessä vaikuttava vääntömomentti saadaan ko. pisteestä lähtevän voiman varren ja voiman ristitulosta:</a:t>
            </a:r>
            <a:endParaRPr lang="fi-FI" altLang="fi-F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9345455"/>
              </p:ext>
            </p:extLst>
          </p:nvPr>
        </p:nvGraphicFramePr>
        <p:xfrm>
          <a:off x="2457376" y="3029644"/>
          <a:ext cx="1470025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02" name="Equation" r:id="rId6" imgW="444240" imgH="126720" progId="Equation.DSMT4">
                  <p:embed/>
                </p:oleObj>
              </mc:Choice>
              <mc:Fallback>
                <p:oleObj name="Equation" r:id="rId6" imgW="444240" imgH="126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7376" y="3029644"/>
                        <a:ext cx="1470025" cy="42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7975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Magneettikentässä vaikuttavat voimat ja väänömomentti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Virtasilmukka esimerkki: voima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3" name="Group 38"/>
          <p:cNvGrpSpPr>
            <a:grpSpLocks/>
          </p:cNvGrpSpPr>
          <p:nvPr/>
        </p:nvGrpSpPr>
        <p:grpSpPr bwMode="auto">
          <a:xfrm>
            <a:off x="4434309" y="3190627"/>
            <a:ext cx="1987550" cy="2027237"/>
            <a:chOff x="3444" y="2633"/>
            <a:chExt cx="1252" cy="1277"/>
          </a:xfrm>
        </p:grpSpPr>
        <p:sp>
          <p:nvSpPr>
            <p:cNvPr id="84" name="AutoShape 18"/>
            <p:cNvSpPr>
              <a:spLocks noChangeArrowheads="1"/>
            </p:cNvSpPr>
            <p:nvPr/>
          </p:nvSpPr>
          <p:spPr bwMode="auto">
            <a:xfrm>
              <a:off x="3552" y="2633"/>
              <a:ext cx="1144" cy="1041"/>
            </a:xfrm>
            <a:prstGeom prst="parallelogram">
              <a:avLst>
                <a:gd name="adj" fmla="val 51025"/>
              </a:avLst>
            </a:prstGeom>
            <a:solidFill>
              <a:srgbClr val="FFFFFF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85" name="AutoShape 19"/>
            <p:cNvSpPr>
              <a:spLocks noChangeArrowheads="1"/>
            </p:cNvSpPr>
            <p:nvPr/>
          </p:nvSpPr>
          <p:spPr bwMode="auto">
            <a:xfrm>
              <a:off x="3628" y="2689"/>
              <a:ext cx="982" cy="930"/>
            </a:xfrm>
            <a:prstGeom prst="parallelogram">
              <a:avLst>
                <a:gd name="adj" fmla="val 51055"/>
              </a:avLst>
            </a:prstGeom>
            <a:noFill/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86" name="Line 26"/>
            <p:cNvSpPr>
              <a:spLocks noChangeShapeType="1"/>
            </p:cNvSpPr>
            <p:nvPr/>
          </p:nvSpPr>
          <p:spPr bwMode="auto">
            <a:xfrm>
              <a:off x="3552" y="3716"/>
              <a:ext cx="0" cy="19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Line 27"/>
            <p:cNvSpPr>
              <a:spLocks noChangeShapeType="1"/>
            </p:cNvSpPr>
            <p:nvPr/>
          </p:nvSpPr>
          <p:spPr bwMode="auto">
            <a:xfrm>
              <a:off x="4167" y="3716"/>
              <a:ext cx="0" cy="19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Line 28"/>
            <p:cNvSpPr>
              <a:spLocks noChangeShapeType="1"/>
            </p:cNvSpPr>
            <p:nvPr/>
          </p:nvSpPr>
          <p:spPr bwMode="auto">
            <a:xfrm>
              <a:off x="3574" y="3868"/>
              <a:ext cx="57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sm" len="sm"/>
              <a:tailEnd type="stealth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Text Box 29"/>
            <p:cNvSpPr txBox="1">
              <a:spLocks noChangeArrowheads="1"/>
            </p:cNvSpPr>
            <p:nvPr/>
          </p:nvSpPr>
          <p:spPr bwMode="auto">
            <a:xfrm>
              <a:off x="3803" y="3661"/>
              <a:ext cx="162" cy="2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i="1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</a:t>
              </a:r>
              <a:endParaRPr lang="en-GB" altLang="fi-FI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0" name="Line 34"/>
            <p:cNvSpPr>
              <a:spLocks noChangeShapeType="1"/>
            </p:cNvSpPr>
            <p:nvPr/>
          </p:nvSpPr>
          <p:spPr bwMode="auto">
            <a:xfrm flipV="1">
              <a:off x="3444" y="2633"/>
              <a:ext cx="540" cy="102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sm" len="sm"/>
              <a:tailEnd type="stealth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Text Box 35"/>
            <p:cNvSpPr txBox="1">
              <a:spLocks noChangeArrowheads="1"/>
            </p:cNvSpPr>
            <p:nvPr/>
          </p:nvSpPr>
          <p:spPr bwMode="auto">
            <a:xfrm>
              <a:off x="3618" y="2911"/>
              <a:ext cx="162" cy="2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</a:p>
          </p:txBody>
        </p:sp>
      </p:grpSp>
      <p:grpSp>
        <p:nvGrpSpPr>
          <p:cNvPr id="92" name="Group 39"/>
          <p:cNvGrpSpPr>
            <a:grpSpLocks/>
          </p:cNvGrpSpPr>
          <p:nvPr/>
        </p:nvGrpSpPr>
        <p:grpSpPr bwMode="auto">
          <a:xfrm>
            <a:off x="5445547" y="2309564"/>
            <a:ext cx="2322512" cy="1825625"/>
            <a:chOff x="4081" y="2078"/>
            <a:chExt cx="1463" cy="1150"/>
          </a:xfrm>
        </p:grpSpPr>
        <p:sp>
          <p:nvSpPr>
            <p:cNvPr id="93" name="Line 11"/>
            <p:cNvSpPr>
              <a:spLocks noChangeShapeType="1"/>
            </p:cNvSpPr>
            <p:nvPr/>
          </p:nvSpPr>
          <p:spPr bwMode="auto">
            <a:xfrm rot="5400000" flipV="1">
              <a:off x="4729" y="2499"/>
              <a:ext cx="0" cy="12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Line 12"/>
            <p:cNvSpPr>
              <a:spLocks noChangeShapeType="1"/>
            </p:cNvSpPr>
            <p:nvPr/>
          </p:nvSpPr>
          <p:spPr bwMode="auto">
            <a:xfrm rot="-5400000">
              <a:off x="3903" y="2558"/>
              <a:ext cx="778" cy="39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Text Box 13"/>
            <p:cNvSpPr txBox="1">
              <a:spLocks noChangeArrowheads="1"/>
            </p:cNvSpPr>
            <p:nvPr/>
          </p:nvSpPr>
          <p:spPr bwMode="auto">
            <a:xfrm>
              <a:off x="4502" y="2231"/>
              <a:ext cx="119" cy="2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  <p:sp>
          <p:nvSpPr>
            <p:cNvPr id="96" name="Text Box 14"/>
            <p:cNvSpPr txBox="1">
              <a:spLocks noChangeArrowheads="1"/>
            </p:cNvSpPr>
            <p:nvPr/>
          </p:nvSpPr>
          <p:spPr bwMode="auto">
            <a:xfrm>
              <a:off x="5328" y="2992"/>
              <a:ext cx="216" cy="2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97" name="Line 20"/>
            <p:cNvSpPr>
              <a:spLocks noChangeShapeType="1"/>
            </p:cNvSpPr>
            <p:nvPr/>
          </p:nvSpPr>
          <p:spPr bwMode="auto">
            <a:xfrm flipV="1">
              <a:off x="4092" y="2231"/>
              <a:ext cx="0" cy="9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Text Box 23"/>
            <p:cNvSpPr txBox="1">
              <a:spLocks noChangeArrowheads="1"/>
            </p:cNvSpPr>
            <p:nvPr/>
          </p:nvSpPr>
          <p:spPr bwMode="auto">
            <a:xfrm>
              <a:off x="4113" y="2078"/>
              <a:ext cx="119" cy="2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</a:p>
          </p:txBody>
        </p:sp>
      </p:grpSp>
      <p:grpSp>
        <p:nvGrpSpPr>
          <p:cNvPr id="99" name="Group 41"/>
          <p:cNvGrpSpPr>
            <a:grpSpLocks/>
          </p:cNvGrpSpPr>
          <p:nvPr/>
        </p:nvGrpSpPr>
        <p:grpSpPr bwMode="auto">
          <a:xfrm>
            <a:off x="4950247" y="4006602"/>
            <a:ext cx="822325" cy="638175"/>
            <a:chOff x="3769" y="3147"/>
            <a:chExt cx="518" cy="402"/>
          </a:xfrm>
        </p:grpSpPr>
        <p:sp>
          <p:nvSpPr>
            <p:cNvPr id="100" name="Line 30"/>
            <p:cNvSpPr>
              <a:spLocks noChangeShapeType="1"/>
            </p:cNvSpPr>
            <p:nvPr/>
          </p:nvSpPr>
          <p:spPr bwMode="auto">
            <a:xfrm flipV="1">
              <a:off x="3801" y="3147"/>
              <a:ext cx="129" cy="263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Text Box 31"/>
            <p:cNvSpPr txBox="1">
              <a:spLocks noChangeArrowheads="1"/>
            </p:cNvSpPr>
            <p:nvPr/>
          </p:nvSpPr>
          <p:spPr bwMode="auto">
            <a:xfrm>
              <a:off x="3769" y="3299"/>
              <a:ext cx="173" cy="2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</a:p>
          </p:txBody>
        </p:sp>
        <p:sp>
          <p:nvSpPr>
            <p:cNvPr id="102" name="Line 32"/>
            <p:cNvSpPr>
              <a:spLocks noChangeShapeType="1"/>
            </p:cNvSpPr>
            <p:nvPr/>
          </p:nvSpPr>
          <p:spPr bwMode="auto">
            <a:xfrm flipH="1">
              <a:off x="4103" y="3285"/>
              <a:ext cx="140" cy="264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Text Box 33"/>
            <p:cNvSpPr txBox="1">
              <a:spLocks noChangeArrowheads="1"/>
            </p:cNvSpPr>
            <p:nvPr/>
          </p:nvSpPr>
          <p:spPr bwMode="auto">
            <a:xfrm>
              <a:off x="4061" y="3188"/>
              <a:ext cx="226" cy="2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</a:p>
          </p:txBody>
        </p:sp>
      </p:grpSp>
      <p:grpSp>
        <p:nvGrpSpPr>
          <p:cNvPr id="104" name="Group 40"/>
          <p:cNvGrpSpPr>
            <a:grpSpLocks/>
          </p:cNvGrpSpPr>
          <p:nvPr/>
        </p:nvGrpSpPr>
        <p:grpSpPr bwMode="auto">
          <a:xfrm>
            <a:off x="3321472" y="2860427"/>
            <a:ext cx="4179887" cy="1916112"/>
            <a:chOff x="2743" y="2425"/>
            <a:chExt cx="2633" cy="1207"/>
          </a:xfrm>
        </p:grpSpPr>
        <p:sp>
          <p:nvSpPr>
            <p:cNvPr id="105" name="AutoShape 8" descr="60%"/>
            <p:cNvSpPr>
              <a:spLocks noChangeArrowheads="1"/>
            </p:cNvSpPr>
            <p:nvPr/>
          </p:nvSpPr>
          <p:spPr bwMode="auto">
            <a:xfrm>
              <a:off x="4718" y="2661"/>
              <a:ext cx="658" cy="305"/>
            </a:xfrm>
            <a:prstGeom prst="notchedRightArrow">
              <a:avLst>
                <a:gd name="adj1" fmla="val 50000"/>
                <a:gd name="adj2" fmla="val 53934"/>
              </a:avLst>
            </a:prstGeom>
            <a:pattFill prst="pct60">
              <a:fgClr>
                <a:srgbClr val="0000FF"/>
              </a:fgClr>
              <a:bgClr>
                <a:srgbClr val="FFFFFF"/>
              </a:bgClr>
            </a:pattFill>
            <a:ln w="9525" cap="rnd">
              <a:solidFill>
                <a:srgbClr val="0000FF"/>
              </a:solidFill>
              <a:prstDash val="sysDot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06" name="AutoShape 9" descr="60%"/>
            <p:cNvSpPr>
              <a:spLocks noChangeArrowheads="1"/>
            </p:cNvSpPr>
            <p:nvPr/>
          </p:nvSpPr>
          <p:spPr bwMode="auto">
            <a:xfrm>
              <a:off x="4556" y="2994"/>
              <a:ext cx="658" cy="305"/>
            </a:xfrm>
            <a:prstGeom prst="notchedRightArrow">
              <a:avLst>
                <a:gd name="adj1" fmla="val 50000"/>
                <a:gd name="adj2" fmla="val 53934"/>
              </a:avLst>
            </a:prstGeom>
            <a:pattFill prst="pct60">
              <a:fgClr>
                <a:srgbClr val="0000FF"/>
              </a:fgClr>
              <a:bgClr>
                <a:srgbClr val="FFFFFF"/>
              </a:bgClr>
            </a:pattFill>
            <a:ln w="9525" cap="rnd">
              <a:solidFill>
                <a:srgbClr val="0000FF"/>
              </a:solidFill>
              <a:prstDash val="sysDot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07" name="AutoShape 10" descr="60%"/>
            <p:cNvSpPr>
              <a:spLocks noChangeArrowheads="1"/>
            </p:cNvSpPr>
            <p:nvPr/>
          </p:nvSpPr>
          <p:spPr bwMode="auto">
            <a:xfrm>
              <a:off x="4405" y="3327"/>
              <a:ext cx="658" cy="305"/>
            </a:xfrm>
            <a:prstGeom prst="notchedRightArrow">
              <a:avLst>
                <a:gd name="adj1" fmla="val 50000"/>
                <a:gd name="adj2" fmla="val 53934"/>
              </a:avLst>
            </a:prstGeom>
            <a:pattFill prst="pct60">
              <a:fgClr>
                <a:srgbClr val="0000FF"/>
              </a:fgClr>
              <a:bgClr>
                <a:srgbClr val="FFFFFF"/>
              </a:bgClr>
            </a:pattFill>
            <a:ln w="9525" cap="rnd">
              <a:solidFill>
                <a:srgbClr val="0000FF"/>
              </a:solidFill>
              <a:prstDash val="sysDot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08" name="AutoShape 15" descr="60%"/>
            <p:cNvSpPr>
              <a:spLocks noChangeArrowheads="1"/>
            </p:cNvSpPr>
            <p:nvPr/>
          </p:nvSpPr>
          <p:spPr bwMode="auto">
            <a:xfrm>
              <a:off x="3056" y="2633"/>
              <a:ext cx="658" cy="305"/>
            </a:xfrm>
            <a:prstGeom prst="notchedRightArrow">
              <a:avLst>
                <a:gd name="adj1" fmla="val 50000"/>
                <a:gd name="adj2" fmla="val 53934"/>
              </a:avLst>
            </a:prstGeom>
            <a:pattFill prst="pct60">
              <a:fgClr>
                <a:srgbClr val="0000FF"/>
              </a:fgClr>
              <a:bgClr>
                <a:srgbClr val="FFFFFF"/>
              </a:bgClr>
            </a:pattFill>
            <a:ln w="9525" cap="rnd">
              <a:solidFill>
                <a:srgbClr val="0000FF"/>
              </a:solidFill>
              <a:prstDash val="sysDot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09" name="Text Box 16"/>
            <p:cNvSpPr txBox="1">
              <a:spLocks noChangeArrowheads="1"/>
            </p:cNvSpPr>
            <p:nvPr/>
          </p:nvSpPr>
          <p:spPr bwMode="auto">
            <a:xfrm>
              <a:off x="3304" y="2425"/>
              <a:ext cx="194" cy="2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b="1" i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110" name="AutoShape 24" descr="60%"/>
            <p:cNvSpPr>
              <a:spLocks noChangeArrowheads="1"/>
            </p:cNvSpPr>
            <p:nvPr/>
          </p:nvSpPr>
          <p:spPr bwMode="auto">
            <a:xfrm>
              <a:off x="2894" y="2966"/>
              <a:ext cx="658" cy="306"/>
            </a:xfrm>
            <a:prstGeom prst="notchedRightArrow">
              <a:avLst>
                <a:gd name="adj1" fmla="val 50000"/>
                <a:gd name="adj2" fmla="val 53758"/>
              </a:avLst>
            </a:prstGeom>
            <a:pattFill prst="pct60">
              <a:fgClr>
                <a:srgbClr val="0000FF"/>
              </a:fgClr>
              <a:bgClr>
                <a:srgbClr val="FFFFFF"/>
              </a:bgClr>
            </a:pattFill>
            <a:ln w="9525" cap="rnd">
              <a:solidFill>
                <a:srgbClr val="0000FF"/>
              </a:solidFill>
              <a:prstDash val="sysDot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11" name="AutoShape 25" descr="60%"/>
            <p:cNvSpPr>
              <a:spLocks noChangeArrowheads="1"/>
            </p:cNvSpPr>
            <p:nvPr/>
          </p:nvSpPr>
          <p:spPr bwMode="auto">
            <a:xfrm>
              <a:off x="2743" y="3299"/>
              <a:ext cx="658" cy="306"/>
            </a:xfrm>
            <a:prstGeom prst="notchedRightArrow">
              <a:avLst>
                <a:gd name="adj1" fmla="val 50000"/>
                <a:gd name="adj2" fmla="val 53758"/>
              </a:avLst>
            </a:prstGeom>
            <a:pattFill prst="pct60">
              <a:fgClr>
                <a:srgbClr val="0000FF"/>
              </a:fgClr>
              <a:bgClr>
                <a:srgbClr val="FFFFFF"/>
              </a:bgClr>
            </a:pattFill>
            <a:ln w="9525" cap="rnd">
              <a:solidFill>
                <a:srgbClr val="0000FF"/>
              </a:solidFill>
              <a:prstDash val="sysDot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12" name="Text Box 37"/>
            <p:cNvSpPr txBox="1">
              <a:spLocks noChangeArrowheads="1"/>
            </p:cNvSpPr>
            <p:nvPr/>
          </p:nvSpPr>
          <p:spPr bwMode="auto">
            <a:xfrm>
              <a:off x="4923" y="2453"/>
              <a:ext cx="194" cy="2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b="1" i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</p:grpSp>
      <p:sp>
        <p:nvSpPr>
          <p:cNvPr id="113" name="Rectangle 3"/>
          <p:cNvSpPr txBox="1">
            <a:spLocks noChangeArrowheads="1"/>
          </p:cNvSpPr>
          <p:nvPr/>
        </p:nvSpPr>
        <p:spPr>
          <a:xfrm>
            <a:off x="530200" y="1085428"/>
            <a:ext cx="5891659" cy="457200"/>
          </a:xfrm>
          <a:prstGeom prst="rect">
            <a:avLst/>
          </a:prstGeom>
          <a:noFill/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fi-FI" altLang="fi-FI" sz="1800" smtClean="0">
                <a:latin typeface="Arial" panose="020B0604020202020204" pitchFamily="34" charset="0"/>
                <a:cs typeface="Arial" panose="020B0604020202020204" pitchFamily="34" charset="0"/>
              </a:rPr>
              <a:t>Olkoon yksikierroksinen kela tasolla </a:t>
            </a:r>
            <a:r>
              <a:rPr lang="fi-FI" altLang="fi-FI" sz="1800" i="1" smtClean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fi-FI" altLang="fi-FI" sz="1800" smtClean="0">
                <a:latin typeface="Arial" panose="020B0604020202020204" pitchFamily="34" charset="0"/>
                <a:cs typeface="Arial" panose="020B0604020202020204" pitchFamily="34" charset="0"/>
              </a:rPr>
              <a:t> = 0.</a:t>
            </a:r>
            <a:endParaRPr lang="fi-FI" altLang="fi-F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3603298"/>
              </p:ext>
            </p:extLst>
          </p:nvPr>
        </p:nvGraphicFramePr>
        <p:xfrm>
          <a:off x="801192" y="2597596"/>
          <a:ext cx="1851025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61" name="Equation" r:id="rId6" imgW="888840" imgH="203040" progId="Equation.DSMT4">
                  <p:embed/>
                </p:oleObj>
              </mc:Choice>
              <mc:Fallback>
                <p:oleObj name="Equation" r:id="rId6" imgW="8888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192" y="2597596"/>
                        <a:ext cx="1851025" cy="42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5" name="Rectangle 6"/>
          <p:cNvSpPr>
            <a:spLocks noChangeArrowheads="1"/>
          </p:cNvSpPr>
          <p:nvPr/>
        </p:nvSpPr>
        <p:spPr bwMode="auto">
          <a:xfrm>
            <a:off x="530200" y="1818853"/>
            <a:ext cx="625202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Vain </a:t>
            </a:r>
            <a:r>
              <a:rPr lang="fi-FI" altLang="fi-FI" sz="1800" u="sng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sz="1800" i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-suuntaan oleva virta aikaansaa voimavaikutuksen:</a:t>
            </a:r>
          </a:p>
        </p:txBody>
      </p:sp>
      <p:graphicFrame>
        <p:nvGraphicFramePr>
          <p:cNvPr id="116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1684992"/>
              </p:ext>
            </p:extLst>
          </p:nvPr>
        </p:nvGraphicFramePr>
        <p:xfrm>
          <a:off x="801192" y="3101652"/>
          <a:ext cx="2151063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62" name="Equation" r:id="rId8" imgW="1028520" imgH="228600" progId="Equation.DSMT4">
                  <p:embed/>
                </p:oleObj>
              </mc:Choice>
              <mc:Fallback>
                <p:oleObj name="Equation" r:id="rId8" imgW="10285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192" y="3101652"/>
                        <a:ext cx="2151063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0466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 build="p" autoUpdateAnimBg="0"/>
      <p:bldP spid="11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Magneettikentässä vaikuttavat voimat ja väänömomentti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Virtasilmukka esimerkki: vääntömomentti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3" name="Group 38"/>
          <p:cNvGrpSpPr>
            <a:grpSpLocks/>
          </p:cNvGrpSpPr>
          <p:nvPr/>
        </p:nvGrpSpPr>
        <p:grpSpPr bwMode="auto">
          <a:xfrm>
            <a:off x="4434309" y="3190627"/>
            <a:ext cx="1987550" cy="2027237"/>
            <a:chOff x="3444" y="2633"/>
            <a:chExt cx="1252" cy="1277"/>
          </a:xfrm>
        </p:grpSpPr>
        <p:sp>
          <p:nvSpPr>
            <p:cNvPr id="84" name="AutoShape 18"/>
            <p:cNvSpPr>
              <a:spLocks noChangeArrowheads="1"/>
            </p:cNvSpPr>
            <p:nvPr/>
          </p:nvSpPr>
          <p:spPr bwMode="auto">
            <a:xfrm>
              <a:off x="3552" y="2633"/>
              <a:ext cx="1144" cy="1041"/>
            </a:xfrm>
            <a:prstGeom prst="parallelogram">
              <a:avLst>
                <a:gd name="adj" fmla="val 51025"/>
              </a:avLst>
            </a:prstGeom>
            <a:solidFill>
              <a:srgbClr val="FFFFFF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85" name="AutoShape 19"/>
            <p:cNvSpPr>
              <a:spLocks noChangeArrowheads="1"/>
            </p:cNvSpPr>
            <p:nvPr/>
          </p:nvSpPr>
          <p:spPr bwMode="auto">
            <a:xfrm>
              <a:off x="3628" y="2689"/>
              <a:ext cx="982" cy="930"/>
            </a:xfrm>
            <a:prstGeom prst="parallelogram">
              <a:avLst>
                <a:gd name="adj" fmla="val 51055"/>
              </a:avLst>
            </a:prstGeom>
            <a:noFill/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86" name="Line 26"/>
            <p:cNvSpPr>
              <a:spLocks noChangeShapeType="1"/>
            </p:cNvSpPr>
            <p:nvPr/>
          </p:nvSpPr>
          <p:spPr bwMode="auto">
            <a:xfrm>
              <a:off x="3552" y="3716"/>
              <a:ext cx="0" cy="19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Line 27"/>
            <p:cNvSpPr>
              <a:spLocks noChangeShapeType="1"/>
            </p:cNvSpPr>
            <p:nvPr/>
          </p:nvSpPr>
          <p:spPr bwMode="auto">
            <a:xfrm>
              <a:off x="4167" y="3716"/>
              <a:ext cx="0" cy="19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Line 28"/>
            <p:cNvSpPr>
              <a:spLocks noChangeShapeType="1"/>
            </p:cNvSpPr>
            <p:nvPr/>
          </p:nvSpPr>
          <p:spPr bwMode="auto">
            <a:xfrm>
              <a:off x="3574" y="3868"/>
              <a:ext cx="57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sm" len="sm"/>
              <a:tailEnd type="stealth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Text Box 29"/>
            <p:cNvSpPr txBox="1">
              <a:spLocks noChangeArrowheads="1"/>
            </p:cNvSpPr>
            <p:nvPr/>
          </p:nvSpPr>
          <p:spPr bwMode="auto">
            <a:xfrm>
              <a:off x="3803" y="3661"/>
              <a:ext cx="162" cy="2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i="1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</a:t>
              </a:r>
              <a:endParaRPr lang="en-GB" altLang="fi-FI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0" name="Line 34"/>
            <p:cNvSpPr>
              <a:spLocks noChangeShapeType="1"/>
            </p:cNvSpPr>
            <p:nvPr/>
          </p:nvSpPr>
          <p:spPr bwMode="auto">
            <a:xfrm flipV="1">
              <a:off x="3444" y="2633"/>
              <a:ext cx="540" cy="102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sm" len="sm"/>
              <a:tailEnd type="stealth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Text Box 35"/>
            <p:cNvSpPr txBox="1">
              <a:spLocks noChangeArrowheads="1"/>
            </p:cNvSpPr>
            <p:nvPr/>
          </p:nvSpPr>
          <p:spPr bwMode="auto">
            <a:xfrm>
              <a:off x="3618" y="2911"/>
              <a:ext cx="162" cy="2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</a:p>
          </p:txBody>
        </p:sp>
      </p:grpSp>
      <p:grpSp>
        <p:nvGrpSpPr>
          <p:cNvPr id="92" name="Group 39"/>
          <p:cNvGrpSpPr>
            <a:grpSpLocks/>
          </p:cNvGrpSpPr>
          <p:nvPr/>
        </p:nvGrpSpPr>
        <p:grpSpPr bwMode="auto">
          <a:xfrm>
            <a:off x="5445547" y="2309564"/>
            <a:ext cx="2322512" cy="1825625"/>
            <a:chOff x="4081" y="2078"/>
            <a:chExt cx="1463" cy="1150"/>
          </a:xfrm>
        </p:grpSpPr>
        <p:sp>
          <p:nvSpPr>
            <p:cNvPr id="93" name="Line 11"/>
            <p:cNvSpPr>
              <a:spLocks noChangeShapeType="1"/>
            </p:cNvSpPr>
            <p:nvPr/>
          </p:nvSpPr>
          <p:spPr bwMode="auto">
            <a:xfrm rot="5400000" flipV="1">
              <a:off x="4729" y="2499"/>
              <a:ext cx="0" cy="12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Line 12"/>
            <p:cNvSpPr>
              <a:spLocks noChangeShapeType="1"/>
            </p:cNvSpPr>
            <p:nvPr/>
          </p:nvSpPr>
          <p:spPr bwMode="auto">
            <a:xfrm rot="-5400000">
              <a:off x="3903" y="2558"/>
              <a:ext cx="778" cy="39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Text Box 13"/>
            <p:cNvSpPr txBox="1">
              <a:spLocks noChangeArrowheads="1"/>
            </p:cNvSpPr>
            <p:nvPr/>
          </p:nvSpPr>
          <p:spPr bwMode="auto">
            <a:xfrm>
              <a:off x="4502" y="2231"/>
              <a:ext cx="119" cy="2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  <p:sp>
          <p:nvSpPr>
            <p:cNvPr id="96" name="Text Box 14"/>
            <p:cNvSpPr txBox="1">
              <a:spLocks noChangeArrowheads="1"/>
            </p:cNvSpPr>
            <p:nvPr/>
          </p:nvSpPr>
          <p:spPr bwMode="auto">
            <a:xfrm>
              <a:off x="5328" y="2992"/>
              <a:ext cx="216" cy="2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97" name="Line 20"/>
            <p:cNvSpPr>
              <a:spLocks noChangeShapeType="1"/>
            </p:cNvSpPr>
            <p:nvPr/>
          </p:nvSpPr>
          <p:spPr bwMode="auto">
            <a:xfrm flipV="1">
              <a:off x="4092" y="2231"/>
              <a:ext cx="0" cy="9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Text Box 23"/>
            <p:cNvSpPr txBox="1">
              <a:spLocks noChangeArrowheads="1"/>
            </p:cNvSpPr>
            <p:nvPr/>
          </p:nvSpPr>
          <p:spPr bwMode="auto">
            <a:xfrm>
              <a:off x="4113" y="2078"/>
              <a:ext cx="119" cy="2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</a:p>
          </p:txBody>
        </p:sp>
      </p:grpSp>
      <p:grpSp>
        <p:nvGrpSpPr>
          <p:cNvPr id="99" name="Group 41"/>
          <p:cNvGrpSpPr>
            <a:grpSpLocks/>
          </p:cNvGrpSpPr>
          <p:nvPr/>
        </p:nvGrpSpPr>
        <p:grpSpPr bwMode="auto">
          <a:xfrm>
            <a:off x="4950247" y="4006602"/>
            <a:ext cx="822325" cy="638175"/>
            <a:chOff x="3769" y="3147"/>
            <a:chExt cx="518" cy="402"/>
          </a:xfrm>
        </p:grpSpPr>
        <p:sp>
          <p:nvSpPr>
            <p:cNvPr id="100" name="Line 30"/>
            <p:cNvSpPr>
              <a:spLocks noChangeShapeType="1"/>
            </p:cNvSpPr>
            <p:nvPr/>
          </p:nvSpPr>
          <p:spPr bwMode="auto">
            <a:xfrm flipV="1">
              <a:off x="3801" y="3147"/>
              <a:ext cx="129" cy="263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Text Box 31"/>
            <p:cNvSpPr txBox="1">
              <a:spLocks noChangeArrowheads="1"/>
            </p:cNvSpPr>
            <p:nvPr/>
          </p:nvSpPr>
          <p:spPr bwMode="auto">
            <a:xfrm>
              <a:off x="3769" y="3299"/>
              <a:ext cx="173" cy="2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</a:p>
          </p:txBody>
        </p:sp>
        <p:sp>
          <p:nvSpPr>
            <p:cNvPr id="102" name="Line 32"/>
            <p:cNvSpPr>
              <a:spLocks noChangeShapeType="1"/>
            </p:cNvSpPr>
            <p:nvPr/>
          </p:nvSpPr>
          <p:spPr bwMode="auto">
            <a:xfrm flipH="1">
              <a:off x="4103" y="3285"/>
              <a:ext cx="140" cy="264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Text Box 33"/>
            <p:cNvSpPr txBox="1">
              <a:spLocks noChangeArrowheads="1"/>
            </p:cNvSpPr>
            <p:nvPr/>
          </p:nvSpPr>
          <p:spPr bwMode="auto">
            <a:xfrm>
              <a:off x="4061" y="3188"/>
              <a:ext cx="226" cy="2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</a:p>
          </p:txBody>
        </p:sp>
      </p:grpSp>
      <p:grpSp>
        <p:nvGrpSpPr>
          <p:cNvPr id="104" name="Group 40"/>
          <p:cNvGrpSpPr>
            <a:grpSpLocks/>
          </p:cNvGrpSpPr>
          <p:nvPr/>
        </p:nvGrpSpPr>
        <p:grpSpPr bwMode="auto">
          <a:xfrm>
            <a:off x="3321472" y="2860427"/>
            <a:ext cx="4179887" cy="1916112"/>
            <a:chOff x="2743" y="2425"/>
            <a:chExt cx="2633" cy="1207"/>
          </a:xfrm>
        </p:grpSpPr>
        <p:sp>
          <p:nvSpPr>
            <p:cNvPr id="105" name="AutoShape 8" descr="60%"/>
            <p:cNvSpPr>
              <a:spLocks noChangeArrowheads="1"/>
            </p:cNvSpPr>
            <p:nvPr/>
          </p:nvSpPr>
          <p:spPr bwMode="auto">
            <a:xfrm>
              <a:off x="4718" y="2661"/>
              <a:ext cx="658" cy="305"/>
            </a:xfrm>
            <a:prstGeom prst="notchedRightArrow">
              <a:avLst>
                <a:gd name="adj1" fmla="val 50000"/>
                <a:gd name="adj2" fmla="val 53934"/>
              </a:avLst>
            </a:prstGeom>
            <a:pattFill prst="pct60">
              <a:fgClr>
                <a:srgbClr val="0000FF"/>
              </a:fgClr>
              <a:bgClr>
                <a:srgbClr val="FFFFFF"/>
              </a:bgClr>
            </a:pattFill>
            <a:ln w="9525" cap="rnd">
              <a:solidFill>
                <a:srgbClr val="0000FF"/>
              </a:solidFill>
              <a:prstDash val="sysDot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06" name="AutoShape 9" descr="60%"/>
            <p:cNvSpPr>
              <a:spLocks noChangeArrowheads="1"/>
            </p:cNvSpPr>
            <p:nvPr/>
          </p:nvSpPr>
          <p:spPr bwMode="auto">
            <a:xfrm>
              <a:off x="4556" y="2994"/>
              <a:ext cx="658" cy="305"/>
            </a:xfrm>
            <a:prstGeom prst="notchedRightArrow">
              <a:avLst>
                <a:gd name="adj1" fmla="val 50000"/>
                <a:gd name="adj2" fmla="val 53934"/>
              </a:avLst>
            </a:prstGeom>
            <a:pattFill prst="pct60">
              <a:fgClr>
                <a:srgbClr val="0000FF"/>
              </a:fgClr>
              <a:bgClr>
                <a:srgbClr val="FFFFFF"/>
              </a:bgClr>
            </a:pattFill>
            <a:ln w="9525" cap="rnd">
              <a:solidFill>
                <a:srgbClr val="0000FF"/>
              </a:solidFill>
              <a:prstDash val="sysDot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07" name="AutoShape 10" descr="60%"/>
            <p:cNvSpPr>
              <a:spLocks noChangeArrowheads="1"/>
            </p:cNvSpPr>
            <p:nvPr/>
          </p:nvSpPr>
          <p:spPr bwMode="auto">
            <a:xfrm>
              <a:off x="4405" y="3327"/>
              <a:ext cx="658" cy="305"/>
            </a:xfrm>
            <a:prstGeom prst="notchedRightArrow">
              <a:avLst>
                <a:gd name="adj1" fmla="val 50000"/>
                <a:gd name="adj2" fmla="val 53934"/>
              </a:avLst>
            </a:prstGeom>
            <a:pattFill prst="pct60">
              <a:fgClr>
                <a:srgbClr val="0000FF"/>
              </a:fgClr>
              <a:bgClr>
                <a:srgbClr val="FFFFFF"/>
              </a:bgClr>
            </a:pattFill>
            <a:ln w="9525" cap="rnd">
              <a:solidFill>
                <a:srgbClr val="0000FF"/>
              </a:solidFill>
              <a:prstDash val="sysDot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08" name="AutoShape 15" descr="60%"/>
            <p:cNvSpPr>
              <a:spLocks noChangeArrowheads="1"/>
            </p:cNvSpPr>
            <p:nvPr/>
          </p:nvSpPr>
          <p:spPr bwMode="auto">
            <a:xfrm>
              <a:off x="3056" y="2633"/>
              <a:ext cx="658" cy="305"/>
            </a:xfrm>
            <a:prstGeom prst="notchedRightArrow">
              <a:avLst>
                <a:gd name="adj1" fmla="val 50000"/>
                <a:gd name="adj2" fmla="val 53934"/>
              </a:avLst>
            </a:prstGeom>
            <a:pattFill prst="pct60">
              <a:fgClr>
                <a:srgbClr val="0000FF"/>
              </a:fgClr>
              <a:bgClr>
                <a:srgbClr val="FFFFFF"/>
              </a:bgClr>
            </a:pattFill>
            <a:ln w="9525" cap="rnd">
              <a:solidFill>
                <a:srgbClr val="0000FF"/>
              </a:solidFill>
              <a:prstDash val="sysDot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09" name="Text Box 16"/>
            <p:cNvSpPr txBox="1">
              <a:spLocks noChangeArrowheads="1"/>
            </p:cNvSpPr>
            <p:nvPr/>
          </p:nvSpPr>
          <p:spPr bwMode="auto">
            <a:xfrm>
              <a:off x="3304" y="2425"/>
              <a:ext cx="194" cy="2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b="1" i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110" name="AutoShape 24" descr="60%"/>
            <p:cNvSpPr>
              <a:spLocks noChangeArrowheads="1"/>
            </p:cNvSpPr>
            <p:nvPr/>
          </p:nvSpPr>
          <p:spPr bwMode="auto">
            <a:xfrm>
              <a:off x="2894" y="2966"/>
              <a:ext cx="658" cy="306"/>
            </a:xfrm>
            <a:prstGeom prst="notchedRightArrow">
              <a:avLst>
                <a:gd name="adj1" fmla="val 50000"/>
                <a:gd name="adj2" fmla="val 53758"/>
              </a:avLst>
            </a:prstGeom>
            <a:pattFill prst="pct60">
              <a:fgClr>
                <a:srgbClr val="0000FF"/>
              </a:fgClr>
              <a:bgClr>
                <a:srgbClr val="FFFFFF"/>
              </a:bgClr>
            </a:pattFill>
            <a:ln w="9525" cap="rnd">
              <a:solidFill>
                <a:srgbClr val="0000FF"/>
              </a:solidFill>
              <a:prstDash val="sysDot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11" name="AutoShape 25" descr="60%"/>
            <p:cNvSpPr>
              <a:spLocks noChangeArrowheads="1"/>
            </p:cNvSpPr>
            <p:nvPr/>
          </p:nvSpPr>
          <p:spPr bwMode="auto">
            <a:xfrm>
              <a:off x="2743" y="3299"/>
              <a:ext cx="658" cy="306"/>
            </a:xfrm>
            <a:prstGeom prst="notchedRightArrow">
              <a:avLst>
                <a:gd name="adj1" fmla="val 50000"/>
                <a:gd name="adj2" fmla="val 53758"/>
              </a:avLst>
            </a:prstGeom>
            <a:pattFill prst="pct60">
              <a:fgClr>
                <a:srgbClr val="0000FF"/>
              </a:fgClr>
              <a:bgClr>
                <a:srgbClr val="FFFFFF"/>
              </a:bgClr>
            </a:pattFill>
            <a:ln w="9525" cap="rnd">
              <a:solidFill>
                <a:srgbClr val="0000FF"/>
              </a:solidFill>
              <a:prstDash val="sysDot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12" name="Text Box 37"/>
            <p:cNvSpPr txBox="1">
              <a:spLocks noChangeArrowheads="1"/>
            </p:cNvSpPr>
            <p:nvPr/>
          </p:nvSpPr>
          <p:spPr bwMode="auto">
            <a:xfrm>
              <a:off x="4923" y="2453"/>
              <a:ext cx="194" cy="2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b="1" i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</p:grp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9457975"/>
              </p:ext>
            </p:extLst>
          </p:nvPr>
        </p:nvGraphicFramePr>
        <p:xfrm>
          <a:off x="945208" y="1589484"/>
          <a:ext cx="3411537" cy="116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78" name="Equation" r:id="rId6" imgW="1638000" imgH="558720" progId="Equation.DSMT4">
                  <p:embed/>
                </p:oleObj>
              </mc:Choice>
              <mc:Fallback>
                <p:oleObj name="Equation" r:id="rId6" imgW="1638000" imgH="55872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5208" y="1589484"/>
                        <a:ext cx="3411537" cy="1165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2367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Magneettikentässä vaikuttavat voimat ja väänömomentti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Magneettimomentti </a:t>
            </a:r>
            <a:r>
              <a:rPr lang="fi-FI" altLang="fi-FI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1674757"/>
              </p:ext>
            </p:extLst>
          </p:nvPr>
        </p:nvGraphicFramePr>
        <p:xfrm>
          <a:off x="2208213" y="1517476"/>
          <a:ext cx="900112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02" name="Equation" r:id="rId6" imgW="431640" imgH="177480" progId="Equation.DSMT4">
                  <p:embed/>
                </p:oleObj>
              </mc:Choice>
              <mc:Fallback>
                <p:oleObj name="Equation" r:id="rId6" imgW="4316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8213" y="1517476"/>
                        <a:ext cx="900112" cy="369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Rectangle 25"/>
          <p:cNvSpPr txBox="1">
            <a:spLocks noChangeArrowheads="1"/>
          </p:cNvSpPr>
          <p:nvPr/>
        </p:nvSpPr>
        <p:spPr>
          <a:xfrm>
            <a:off x="589360" y="1013420"/>
            <a:ext cx="5900464" cy="533400"/>
          </a:xfrm>
          <a:prstGeom prst="rect">
            <a:avLst/>
          </a:prstGeom>
          <a:noFill/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Magneettimomentti virtasilmukalle:</a:t>
            </a:r>
            <a:endParaRPr lang="fi-FI" altLang="fi-F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0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7836570"/>
              </p:ext>
            </p:extLst>
          </p:nvPr>
        </p:nvGraphicFramePr>
        <p:xfrm>
          <a:off x="2274888" y="2741612"/>
          <a:ext cx="1268412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03" name="Equation" r:id="rId8" imgW="609480" imgH="139680" progId="Equation.DSMT4">
                  <p:embed/>
                </p:oleObj>
              </mc:Choice>
              <mc:Fallback>
                <p:oleObj name="Equation" r:id="rId8" imgW="60948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4888" y="2741612"/>
                        <a:ext cx="1268412" cy="29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Rectangle 27"/>
          <p:cNvSpPr>
            <a:spLocks noChangeArrowheads="1"/>
          </p:cNvSpPr>
          <p:nvPr/>
        </p:nvSpPr>
        <p:spPr bwMode="auto">
          <a:xfrm>
            <a:off x="513160" y="1877516"/>
            <a:ext cx="6272584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jossa yksikkönormaalivektori </a:t>
            </a:r>
            <a:r>
              <a:rPr lang="fi-FI" altLang="fi-FI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altLang="fi-FI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saadaan oikean käden –säännön 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mukaisesti.</a:t>
            </a:r>
            <a:endParaRPr lang="fi-FI" altLang="fi-FI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28"/>
          <p:cNvSpPr>
            <a:spLocks noChangeArrowheads="1"/>
          </p:cNvSpPr>
          <p:nvPr/>
        </p:nvSpPr>
        <p:spPr bwMode="auto">
          <a:xfrm>
            <a:off x="589360" y="3101652"/>
            <a:ext cx="6116488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Eli: Alueessa, jossa vaikuttaa magneettikenttä </a:t>
            </a:r>
            <a:r>
              <a:rPr lang="fi-FI" altLang="fi-FI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, on olemassa vääntömomentti </a:t>
            </a:r>
            <a:r>
              <a:rPr lang="fi-FI" altLang="fi-FI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, joka pyrkii kääntämään virtasilmukkaa sellaiseen asentoon, jossa </a:t>
            </a:r>
            <a:r>
              <a:rPr lang="fi-FI" altLang="fi-FI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ja</a:t>
            </a:r>
            <a:r>
              <a:rPr lang="fi-FI" altLang="fi-FI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 B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ovat samaan suuntaan (jolloin vääntömomentti menee nollaksi)</a:t>
            </a:r>
          </a:p>
        </p:txBody>
      </p:sp>
    </p:spTree>
    <p:extLst>
      <p:ext uri="{BB962C8B-B14F-4D97-AF65-F5344CB8AC3E}">
        <p14:creationId xmlns:p14="http://schemas.microsoft.com/office/powerpoint/2010/main" val="730755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build="p" autoUpdateAnimBg="0"/>
      <p:bldP spid="41" grpId="0" autoUpdateAnimBg="0"/>
      <p:bldP spid="4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Users\JTAPAN\Desktop\MUUT PROJEKTIT\UVA PREZI &amp; PP\Ensisijainen logo_fi-eng_RGB_OFFI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704" y="2124444"/>
            <a:ext cx="4844091" cy="1234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320480" cy="291931"/>
          </a:xfrm>
        </p:spPr>
        <p:txBody>
          <a:bodyPr/>
          <a:lstStyle/>
          <a:p>
            <a:r>
              <a:rPr lang="fi-FI" smtClean="0"/>
              <a:t>Vaasan yliopisto | Sähkötekniikka | SATE2180 Magneettikentässä vaikuttavat voimat ja väänömomentti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11.10.2018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1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yleispohja">
  <a:themeElements>
    <a:clrScheme name="UVA THEME 1">
      <a:dk1>
        <a:srgbClr val="000000"/>
      </a:dk1>
      <a:lt1>
        <a:srgbClr val="FFFFFF"/>
      </a:lt1>
      <a:dk2>
        <a:srgbClr val="F6A500"/>
      </a:dk2>
      <a:lt2>
        <a:srgbClr val="FFD900"/>
      </a:lt2>
      <a:accent1>
        <a:srgbClr val="7A7C7F"/>
      </a:accent1>
      <a:accent2>
        <a:srgbClr val="C1431D"/>
      </a:accent2>
      <a:accent3>
        <a:srgbClr val="69A341"/>
      </a:accent3>
      <a:accent4>
        <a:srgbClr val="8F1F76"/>
      </a:accent4>
      <a:accent5>
        <a:srgbClr val="008EC5"/>
      </a:accent5>
      <a:accent6>
        <a:srgbClr val="FCC000"/>
      </a:accent6>
      <a:hlink>
        <a:srgbClr val="0000FF"/>
      </a:hlink>
      <a:folHlink>
        <a:srgbClr val="800080"/>
      </a:folHlink>
    </a:clrScheme>
    <a:fontScheme name="UVA FONTS 1">
      <a:majorFont>
        <a:latin typeface="Lucida Sans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yleispohja</Template>
  <TotalTime>2168</TotalTime>
  <Words>326</Words>
  <Application>Microsoft Office PowerPoint</Application>
  <PresentationFormat>Custom</PresentationFormat>
  <Paragraphs>106</Paragraphs>
  <Slides>9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yleispohja</vt:lpstr>
      <vt:lpstr>MathType 6.0 Equation</vt:lpstr>
      <vt:lpstr>SATE2180 Kenttäteorian perusteet Magneettikentässä vaikuttavat  voimat ja vääntömomentit Sähkötekniikka/MV </vt:lpstr>
      <vt:lpstr>Lorenzin voimalaki</vt:lpstr>
      <vt:lpstr>Magneettisen voiman riippuvuus virran suunnasta</vt:lpstr>
      <vt:lpstr>Työ</vt:lpstr>
      <vt:lpstr>Vääntömomentti T (Nm)</vt:lpstr>
      <vt:lpstr>Virtasilmukka esimerkki: voima</vt:lpstr>
      <vt:lpstr>Virtasilmukka esimerkki: vääntömomentti</vt:lpstr>
      <vt:lpstr>Magneettimomentti m</vt:lpstr>
      <vt:lpstr>PowerPoint Presentation</vt:lpstr>
    </vt:vector>
  </TitlesOfParts>
  <Company>University of Vaasa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Esittäjän nimi Esityksen nimi  20.11.2012 Paikka laitoksen nimelle Tiedekunta</dc:title>
  <dc:creator>Maarit</dc:creator>
  <cp:lastModifiedBy>Maarit Vesapuisto</cp:lastModifiedBy>
  <cp:revision>343</cp:revision>
  <cp:lastPrinted>2018-08-22T09:38:22Z</cp:lastPrinted>
  <dcterms:created xsi:type="dcterms:W3CDTF">2018-08-21T07:35:50Z</dcterms:created>
  <dcterms:modified xsi:type="dcterms:W3CDTF">2018-10-11T09:32:32Z</dcterms:modified>
</cp:coreProperties>
</file>