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13" r:id="rId2"/>
    <p:sldId id="261" r:id="rId3"/>
    <p:sldId id="424" r:id="rId4"/>
    <p:sldId id="425" r:id="rId5"/>
    <p:sldId id="426" r:id="rId6"/>
    <p:sldId id="427" r:id="rId7"/>
    <p:sldId id="428" r:id="rId8"/>
    <p:sldId id="429" r:id="rId9"/>
    <p:sldId id="430" r:id="rId10"/>
    <p:sldId id="431" r:id="rId11"/>
    <p:sldId id="432" r:id="rId12"/>
    <p:sldId id="433" r:id="rId13"/>
    <p:sldId id="302" r:id="rId14"/>
  </p:sldIdLst>
  <p:sldSz cx="7939088" cy="5483225"/>
  <p:notesSz cx="6669088" cy="9872663"/>
  <p:defaultTextStyle>
    <a:defPPr>
      <a:defRPr lang="en-US"/>
    </a:defPPr>
    <a:lvl1pPr marL="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2989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5978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8966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1955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64944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77933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90921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0391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E29"/>
    <a:srgbClr val="FAA519"/>
    <a:srgbClr val="0000FF"/>
    <a:srgbClr val="F9C112"/>
    <a:srgbClr val="7A7C7F"/>
    <a:srgbClr val="595959"/>
    <a:srgbClr val="FFD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51" autoAdjust="0"/>
  </p:normalViewPr>
  <p:slideViewPr>
    <p:cSldViewPr>
      <p:cViewPr varScale="1">
        <p:scale>
          <a:sx n="141" d="100"/>
          <a:sy n="141" d="100"/>
        </p:scale>
        <p:origin x="-156" y="-102"/>
      </p:cViewPr>
      <p:guideLst>
        <p:guide orient="horz" pos="1727"/>
        <p:guide pos="25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01" d="100"/>
          <a:sy n="101" d="100"/>
        </p:scale>
        <p:origin x="-3576" y="-90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FF68E-8742-437C-A93A-788FD588D124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3A837-0B4A-4E88-AB34-E750EED85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58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336A6-E37D-445A-ADA5-60070BD0B738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739775"/>
            <a:ext cx="536098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B183C-B623-4577-84E5-259D4799A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9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432" y="1703355"/>
            <a:ext cx="6748225" cy="11753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863" y="3107161"/>
            <a:ext cx="5557362" cy="14012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2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8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64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7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90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0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Induktanssi ja magneettipiirit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87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Induktanssi ja magneettipiirit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41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55839" y="219585"/>
            <a:ext cx="1786295" cy="46785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955" y="219585"/>
            <a:ext cx="5226566" cy="46785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Induktanssi ja magneettipiirit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52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Induktanssi ja magneettipiirit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0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133" y="3523481"/>
            <a:ext cx="6748225" cy="108902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133" y="2324025"/>
            <a:ext cx="6748225" cy="119945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29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59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389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19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6494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779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9092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039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Induktanssi ja magneettipiirit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5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954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5703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Induktanssi ja magneettipiirit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53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27380"/>
            <a:ext cx="3507809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955" y="1738893"/>
            <a:ext cx="3507809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32949" y="1227380"/>
            <a:ext cx="3509187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2949" y="1738893"/>
            <a:ext cx="3509187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14.10.2018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Induktanssi ja magneettipiirit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94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14.10.2018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Induktanssi ja magneettipiirit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6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14.10.2018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Induktanssi ja magneettipiirit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24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57" y="218313"/>
            <a:ext cx="2611905" cy="92910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3963" y="218315"/>
            <a:ext cx="4438171" cy="467978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957" y="1147418"/>
            <a:ext cx="2611905" cy="375067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Induktanssi ja magneettipiirit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1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117" y="3838258"/>
            <a:ext cx="4763453" cy="45312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6117" y="489936"/>
            <a:ext cx="4763453" cy="3289935"/>
          </a:xfrm>
        </p:spPr>
        <p:txBody>
          <a:bodyPr/>
          <a:lstStyle>
            <a:lvl1pPr marL="0" indent="0">
              <a:buNone/>
              <a:defRPr sz="2900"/>
            </a:lvl1pPr>
            <a:lvl2pPr marL="412989" indent="0">
              <a:buNone/>
              <a:defRPr sz="2500"/>
            </a:lvl2pPr>
            <a:lvl3pPr marL="825978" indent="0">
              <a:buNone/>
              <a:defRPr sz="2200"/>
            </a:lvl3pPr>
            <a:lvl4pPr marL="1238966" indent="0">
              <a:buNone/>
              <a:defRPr sz="1800"/>
            </a:lvl4pPr>
            <a:lvl5pPr marL="1651955" indent="0">
              <a:buNone/>
              <a:defRPr sz="1800"/>
            </a:lvl5pPr>
            <a:lvl6pPr marL="2064944" indent="0">
              <a:buNone/>
              <a:defRPr sz="1800"/>
            </a:lvl6pPr>
            <a:lvl7pPr marL="2477933" indent="0">
              <a:buNone/>
              <a:defRPr sz="1800"/>
            </a:lvl7pPr>
            <a:lvl8pPr marL="2890921" indent="0">
              <a:buNone/>
              <a:defRPr sz="1800"/>
            </a:lvl8pPr>
            <a:lvl9pPr marL="3303910" indent="0">
              <a:buNone/>
              <a:defRPr sz="18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6117" y="4291386"/>
            <a:ext cx="4763453" cy="64351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Induktanssi ja magneettipiirit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19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6955" y="219584"/>
            <a:ext cx="7145179" cy="913871"/>
          </a:xfrm>
          <a:prstGeom prst="rect">
            <a:avLst/>
          </a:prstGeom>
        </p:spPr>
        <p:txBody>
          <a:bodyPr vert="horz" lIns="82598" tIns="41299" rIns="82598" bIns="4129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79420"/>
            <a:ext cx="7145179" cy="3618675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144" y="5117876"/>
            <a:ext cx="980302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14.10.2018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7256" y="5117876"/>
            <a:ext cx="3960440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Vaasan yliopisto | Sähkötekniikka | SATE2180 Induktanssi ja magneettipiirit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97736" y="5117876"/>
            <a:ext cx="1852454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2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825978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9742" indent="-309742" algn="l" defTabSz="8259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71107" indent="-258118" algn="l" defTabSz="825978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472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45461" indent="-206494" algn="l" defTabSz="825978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58449" indent="-206494" algn="l" defTabSz="825978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438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4427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97416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10404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989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5978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8966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1955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4944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7933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90921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91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1.bin"/><Relationship Id="rId5" Type="http://schemas.microsoft.com/office/2007/relationships/hdphoto" Target="../media/hdphoto1.wdp"/><Relationship Id="rId10" Type="http://schemas.openxmlformats.org/officeDocument/2006/relationships/image" Target="../media/image17.png"/><Relationship Id="rId4" Type="http://schemas.openxmlformats.org/officeDocument/2006/relationships/image" Target="../media/image4.png"/><Relationship Id="rId9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microsoft.com/office/2007/relationships/hdphoto" Target="../media/hdphoto1.wdp"/><Relationship Id="rId4" Type="http://schemas.openxmlformats.org/officeDocument/2006/relationships/image" Target="../media/image4.png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.bin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8.bin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png"/><Relationship Id="rId5" Type="http://schemas.microsoft.com/office/2007/relationships/hdphoto" Target="../media/hdphoto1.wdp"/><Relationship Id="rId10" Type="http://schemas.openxmlformats.org/officeDocument/2006/relationships/image" Target="../media/image13.wmf"/><Relationship Id="rId4" Type="http://schemas.openxmlformats.org/officeDocument/2006/relationships/image" Target="../media/image4.png"/><Relationship Id="rId9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7820" y="5349768"/>
            <a:ext cx="7953139" cy="144016"/>
          </a:xfrm>
          <a:prstGeom prst="rect">
            <a:avLst/>
          </a:prstGeom>
          <a:solidFill>
            <a:srgbClr val="F9C1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8198" y="509364"/>
            <a:ext cx="7953138" cy="768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C:\Users\JTAPAN\Desktop\MUUT PROJEKTIT\UVA PREZI &amp; PP\LOGO_Ensisijainen FIN-ENG\Solid_White\Ensisijainen logo_fi-eng_solid_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7" y="509364"/>
            <a:ext cx="3016003" cy="76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9"/>
          <p:cNvSpPr>
            <a:spLocks noGrp="1" noChangeArrowheads="1"/>
          </p:cNvSpPr>
          <p:nvPr>
            <p:ph type="ctrTitle"/>
          </p:nvPr>
        </p:nvSpPr>
        <p:spPr>
          <a:xfrm>
            <a:off x="441145" y="1661492"/>
            <a:ext cx="7056785" cy="3429000"/>
          </a:xfrm>
        </p:spPr>
        <p:txBody>
          <a:bodyPr/>
          <a:lstStyle/>
          <a:p>
            <a:r>
              <a:rPr lang="fi-FI" sz="2400" dirty="0" smtClean="0"/>
              <a:t>SATE2180</a:t>
            </a:r>
            <a:r>
              <a:rPr lang="fi-FI" dirty="0"/>
              <a:t/>
            </a:r>
            <a:br>
              <a:rPr lang="fi-FI" dirty="0"/>
            </a:br>
            <a:r>
              <a:rPr lang="fi-FI" sz="3200" dirty="0" smtClean="0"/>
              <a:t>Kenttäteorian perusteet</a:t>
            </a:r>
            <a:r>
              <a:rPr lang="fi-FI" dirty="0"/>
              <a:t/>
            </a:r>
            <a:br>
              <a:rPr lang="fi-FI" dirty="0"/>
            </a:br>
            <a:r>
              <a:rPr lang="fi-FI" sz="2400" dirty="0" smtClean="0"/>
              <a:t>Induktanssi ja magneettipiirit</a:t>
            </a:r>
            <a:r>
              <a:rPr lang="fi-FI" sz="2400" dirty="0"/>
              <a:t/>
            </a:r>
            <a:br>
              <a:rPr lang="fi-FI" sz="2400" dirty="0"/>
            </a:br>
            <a:r>
              <a:rPr lang="fi-FI" sz="2400" dirty="0" smtClean="0"/>
              <a:t>Sähkötekniikka/MV</a:t>
            </a:r>
            <a:r>
              <a:rPr lang="fi-FI" sz="2400" dirty="0"/>
              <a:t/>
            </a:r>
            <a:br>
              <a:rPr lang="fi-FI" sz="2400" dirty="0"/>
            </a:b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31587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Induktanssi ja magneettipiirit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Magneettipiirit / ilmarako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Rectangle 16"/>
          <p:cNvSpPr>
            <a:spLocks noChangeArrowheads="1"/>
          </p:cNvSpPr>
          <p:nvPr/>
        </p:nvSpPr>
        <p:spPr bwMode="auto">
          <a:xfrm>
            <a:off x="446851" y="1085428"/>
            <a:ext cx="6696744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None/>
            </a:pP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Oletetaan, että toroidin rautasydämeen on tehty kapea ilmarako, jonka pituus on </a:t>
            </a:r>
            <a:r>
              <a:rPr lang="fi-FI" altLang="fi-FI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i-FI" altLang="fi-FI" sz="16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buNone/>
            </a:pP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Ilmaraossa vuo </a:t>
            </a:r>
            <a:r>
              <a:rPr lang="fi-FI" altLang="fi-FI" sz="1600" i="1" dirty="0" smtClean="0">
                <a:latin typeface="Symbol" panose="05050102010706020507" pitchFamily="18" charset="2"/>
                <a:cs typeface="Arial" panose="020B0604020202020204" pitchFamily="34" charset="0"/>
              </a:rPr>
              <a:t>F</a:t>
            </a:r>
            <a:r>
              <a:rPr lang="fi-FI" altLang="fi-FI" sz="1600" dirty="0" smtClean="0">
                <a:latin typeface="Symbol" panose="05050102010706020507" pitchFamily="18" charset="2"/>
                <a:cs typeface="Arial" panose="020B0604020202020204" pitchFamily="34" charset="0"/>
              </a:rPr>
              <a:t> </a:t>
            </a: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on sama kuin raudassa, mutta vuo ’pullistuu’ ilmaraossa jonkin verran eli ilmaraon poikkipinta </a:t>
            </a:r>
            <a:r>
              <a:rPr lang="fi-FI" altLang="fi-FI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sz="16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on hieman suurempi kuin raudan </a:t>
            </a:r>
            <a:r>
              <a:rPr lang="fi-FI" altLang="fi-FI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sz="16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</a:t>
            </a:r>
            <a:r>
              <a:rPr lang="fi-FI" altLang="fi-FI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i-FI" alt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Rectangle 16"/>
          <p:cNvSpPr>
            <a:spLocks noChangeArrowheads="1"/>
          </p:cNvSpPr>
          <p:nvPr/>
        </p:nvSpPr>
        <p:spPr bwMode="auto">
          <a:xfrm>
            <a:off x="513160" y="2453580"/>
            <a:ext cx="6408712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None/>
            </a:pP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Magneettikentän voimakkuudet raudassa ja ilmassa poikkeavat huomattavasti toisistaan, koska raudan permeabiliteetti &gt;&gt; ilman:</a:t>
            </a:r>
            <a:endParaRPr lang="fi-FI" alt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967461"/>
              </p:ext>
            </p:extLst>
          </p:nvPr>
        </p:nvGraphicFramePr>
        <p:xfrm>
          <a:off x="968375" y="3070225"/>
          <a:ext cx="192722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23" name="Equation" r:id="rId6" imgW="990360" imgH="317160" progId="Equation.DSMT4">
                  <p:embed/>
                </p:oleObj>
              </mc:Choice>
              <mc:Fallback>
                <p:oleObj name="Equation" r:id="rId6" imgW="99036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3070225"/>
                        <a:ext cx="1927225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3863576"/>
              </p:ext>
            </p:extLst>
          </p:nvPr>
        </p:nvGraphicFramePr>
        <p:xfrm>
          <a:off x="1106488" y="4292600"/>
          <a:ext cx="23717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24" name="Equation" r:id="rId8" imgW="1218960" imgH="266400" progId="Equation.DSMT4">
                  <p:embed/>
                </p:oleObj>
              </mc:Choice>
              <mc:Fallback>
                <p:oleObj name="Equation" r:id="rId8" imgW="121896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6488" y="4292600"/>
                        <a:ext cx="2371725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9810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704" y="3254812"/>
            <a:ext cx="2304256" cy="1719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513160" y="3749724"/>
            <a:ext cx="4176464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None/>
            </a:pP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Kokonaismagneettikenttä saadaan kaavalla:</a:t>
            </a:r>
            <a:endParaRPr lang="fi-FI" alt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667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90" grpId="0" build="p" autoUpdateAnimBg="0"/>
      <p:bldP spid="54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Induktanssi ja magneettipiirit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Analogia magneettipiirien ja sähköpiirien välillä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Rectangle 16"/>
          <p:cNvSpPr>
            <a:spLocks noChangeArrowheads="1"/>
          </p:cNvSpPr>
          <p:nvPr/>
        </p:nvSpPr>
        <p:spPr bwMode="auto">
          <a:xfrm>
            <a:off x="1028614" y="1949524"/>
            <a:ext cx="4890845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None/>
            </a:pP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Magnetomotorinen voima </a:t>
            </a:r>
            <a:r>
              <a:rPr lang="fi-FI" altLang="fi-FI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i-FI" altLang="fi-FI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fi-FI" altLang="fi-FI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</a:p>
          <a:p>
            <a:pPr eaLnBrk="1" hangingPunct="1">
              <a:buNone/>
            </a:pP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&lt;=&gt; Sähkömotorinen voima </a:t>
            </a:r>
            <a:r>
              <a:rPr lang="fi-FI" altLang="fi-FI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(lähdejännite)</a:t>
            </a:r>
          </a:p>
          <a:p>
            <a:pPr eaLnBrk="1" hangingPunct="1">
              <a:buNone/>
            </a:pPr>
            <a:endParaRPr lang="fi-FI" alt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1094923" y="2525588"/>
            <a:ext cx="4890845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None/>
            </a:pP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Magnetomotorisen voiman alenema </a:t>
            </a:r>
            <a:r>
              <a:rPr lang="fi-FI" altLang="fi-FI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Hl</a:t>
            </a:r>
          </a:p>
          <a:p>
            <a:pPr eaLnBrk="1" hangingPunct="1">
              <a:buNone/>
            </a:pP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&lt;=&gt; Jännitteen alenema </a:t>
            </a:r>
            <a:r>
              <a:rPr lang="fi-FI" altLang="fi-FI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endParaRPr lang="fi-FI" alt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1094923" y="3173660"/>
            <a:ext cx="4890845" cy="32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None/>
            </a:pP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Magneettikentän vuo </a:t>
            </a:r>
            <a:r>
              <a:rPr lang="fi-FI" altLang="fi-FI" sz="1600" i="1" dirty="0" smtClean="0">
                <a:latin typeface="Symbol" panose="05050102010706020507" pitchFamily="18" charset="2"/>
                <a:cs typeface="Arial" panose="020B0604020202020204" pitchFamily="34" charset="0"/>
              </a:rPr>
              <a:t>F</a:t>
            </a: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&lt;=&gt; Sähkövirta </a:t>
            </a:r>
            <a:r>
              <a:rPr lang="fi-FI" altLang="fi-FI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fi-FI" alt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1094923" y="3497696"/>
            <a:ext cx="4890845" cy="32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None/>
            </a:pPr>
            <a:r>
              <a:rPr lang="fi-FI" altLang="fi-FI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Reluktanssi</a:t>
            </a: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600" dirty="0" smtClean="0">
                <a:latin typeface="Palace Script MT" panose="030303020206070C0B05" pitchFamily="66" charset="0"/>
                <a:cs typeface="Arial" panose="020B0604020202020204" pitchFamily="34" charset="0"/>
              </a:rPr>
              <a:t>R</a:t>
            </a: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&lt;=&gt; Resistanssi </a:t>
            </a:r>
            <a:r>
              <a:rPr lang="fi-FI" altLang="fi-FI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fi-FI" alt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84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Induktanssi ja magneettipiirit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Hystereesi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498269" y="1013420"/>
            <a:ext cx="584753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None/>
            </a:pP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Magneettipiirin väliaineen epälineaarisuus: </a:t>
            </a:r>
            <a:b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Permeabiliteetti ei ole vakio =&gt; magneettivuon tiheyden </a:t>
            </a:r>
            <a:r>
              <a:rPr lang="fi-FI" altLang="fi-FI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ja magneettikentän voimakkuuden </a:t>
            </a:r>
            <a:r>
              <a:rPr lang="fi-FI" altLang="fi-FI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välinen yhteys etsitään numeerisesti tai graafisesti. </a:t>
            </a:r>
            <a:endParaRPr lang="fi-FI" alt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083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536" y="2597595"/>
            <a:ext cx="3737491" cy="2252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394315" y="4829844"/>
            <a:ext cx="31036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By Zureks - Oma teos, CC BY-SA 3.0, </a:t>
            </a:r>
            <a:endParaRPr lang="fi-FI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https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://commons.wikimedia.org/w/index.php?curid=797050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85169" y="2432874"/>
            <a:ext cx="3168352" cy="2468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None/>
            </a:pPr>
            <a:r>
              <a:rPr lang="fi-FI" altLang="fi-FI" sz="1200" dirty="0">
                <a:latin typeface="Arial" panose="020B0604020202020204" pitchFamily="34" charset="0"/>
                <a:cs typeface="Arial" panose="020B0604020202020204" pitchFamily="34" charset="0"/>
              </a:rPr>
              <a:t>Erityyppisten teräslaatujen hystereesikäyriä. B</a:t>
            </a:r>
            <a:r>
              <a:rPr lang="fi-FI" altLang="fi-FI" sz="1200" baseline="-250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altLang="fi-FI" sz="1200" dirty="0">
                <a:latin typeface="Arial" panose="020B0604020202020204" pitchFamily="34" charset="0"/>
                <a:cs typeface="Arial" panose="020B0604020202020204" pitchFamily="34" charset="0"/>
              </a:rPr>
              <a:t> on materiaalin </a:t>
            </a:r>
            <a:r>
              <a:rPr lang="fi-FI" altLang="fi-FI" sz="1200" dirty="0" err="1">
                <a:latin typeface="Arial" panose="020B0604020202020204" pitchFamily="34" charset="0"/>
                <a:cs typeface="Arial" panose="020B0604020202020204" pitchFamily="34" charset="0"/>
              </a:rPr>
              <a:t>remanenssi</a:t>
            </a:r>
            <a:r>
              <a:rPr lang="fi-FI" altLang="fi-FI" sz="1200" dirty="0">
                <a:latin typeface="Arial" panose="020B0604020202020204" pitchFamily="34" charset="0"/>
                <a:cs typeface="Arial" panose="020B0604020202020204" pitchFamily="34" charset="0"/>
              </a:rPr>
              <a:t> (jäännösmagnetismi) ja H</a:t>
            </a:r>
            <a:r>
              <a:rPr lang="fi-FI" altLang="fi-FI" sz="1200" baseline="-25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i-FI" altLang="fi-FI" sz="1200" dirty="0">
                <a:latin typeface="Arial" panose="020B0604020202020204" pitchFamily="34" charset="0"/>
                <a:cs typeface="Arial" panose="020B0604020202020204" pitchFamily="34" charset="0"/>
              </a:rPr>
              <a:t> sen </a:t>
            </a:r>
            <a:r>
              <a:rPr lang="fi-FI" altLang="fi-FI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koersiivisuus</a:t>
            </a:r>
            <a:r>
              <a:rPr lang="fi-FI" altLang="fi-FI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200" dirty="0">
                <a:latin typeface="Arial" panose="020B0604020202020204" pitchFamily="34" charset="0"/>
                <a:cs typeface="Arial" panose="020B0604020202020204" pitchFamily="34" charset="0"/>
              </a:rPr>
              <a:t>(mittaa ferromagneettisen aineen kykyä säilyttää magneettisuutensa sen jälkeen, kun se ulkoinen magneettikenttä on poistettu</a:t>
            </a:r>
            <a:r>
              <a:rPr lang="fi-FI" altLang="fi-FI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fi-FI" altLang="fi-FI" sz="1200" dirty="0">
                <a:latin typeface="Arial" panose="020B0604020202020204" pitchFamily="34" charset="0"/>
                <a:cs typeface="Arial" panose="020B0604020202020204" pitchFamily="34" charset="0"/>
              </a:rPr>
              <a:t>Mitä suurempi alue käyrän sisään jää, sitä suurempi on </a:t>
            </a:r>
            <a:r>
              <a:rPr lang="fi-FI" altLang="fi-FI" sz="1200" dirty="0" err="1">
                <a:latin typeface="Arial" panose="020B0604020202020204" pitchFamily="34" charset="0"/>
                <a:cs typeface="Arial" panose="020B0604020202020204" pitchFamily="34" charset="0"/>
              </a:rPr>
              <a:t>koersiivisuus</a:t>
            </a:r>
            <a:r>
              <a:rPr lang="fi-FI" altLang="fi-FI" sz="1200" dirty="0">
                <a:latin typeface="Arial" panose="020B0604020202020204" pitchFamily="34" charset="0"/>
                <a:cs typeface="Arial" panose="020B0604020202020204" pitchFamily="34" charset="0"/>
              </a:rPr>
              <a:t>. Aineen magnetoituminen riippuu ulkoisesta magneettikentästä ja sen muuttumisesta tavalla, joka vastaa käyrän kiertämistä vastapäivään</a:t>
            </a:r>
            <a:r>
              <a:rPr lang="fi-FI" altLang="fi-FI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9210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JTAPAN\Desktop\MUUT PROJEKTIT\UVA PREZI &amp; PP\Ensisijainen logo_fi-eng_RGB_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704" y="2124444"/>
            <a:ext cx="4844091" cy="123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320480" cy="291931"/>
          </a:xfrm>
        </p:spPr>
        <p:txBody>
          <a:bodyPr/>
          <a:lstStyle/>
          <a:p>
            <a:r>
              <a:rPr lang="fi-FI" smtClean="0"/>
              <a:t>Vaasan yliopisto | Sähkötekniikka | SATE2180 Induktanssi ja magneettipiirit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14.10.2018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Induktanssi ja magneettipiirit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Induktanssin määrittäminen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25"/>
          <p:cNvGrpSpPr>
            <a:grpSpLocks/>
          </p:cNvGrpSpPr>
          <p:nvPr/>
        </p:nvGrpSpPr>
        <p:grpSpPr bwMode="auto">
          <a:xfrm>
            <a:off x="5137646" y="1589484"/>
            <a:ext cx="2000250" cy="2195513"/>
            <a:chOff x="0" y="0"/>
            <a:chExt cx="2000250" cy="2195512"/>
          </a:xfrm>
        </p:grpSpPr>
        <p:sp>
          <p:nvSpPr>
            <p:cNvPr id="67" name="Text Box 78"/>
            <p:cNvSpPr txBox="1">
              <a:spLocks noChangeArrowheads="1"/>
            </p:cNvSpPr>
            <p:nvPr/>
          </p:nvSpPr>
          <p:spPr bwMode="auto">
            <a:xfrm>
              <a:off x="1015999" y="1647824"/>
              <a:ext cx="286543" cy="23177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i="1" kern="0" dirty="0" err="1">
                  <a:solidFill>
                    <a:srgbClr val="92D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sz="1200" kern="0" baseline="-25000" dirty="0" err="1">
                  <a:solidFill>
                    <a:srgbClr val="92D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fi-FI" sz="1200" i="1" kern="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Donut 67"/>
            <p:cNvSpPr/>
            <p:nvPr/>
          </p:nvSpPr>
          <p:spPr bwMode="auto">
            <a:xfrm>
              <a:off x="209550" y="823913"/>
              <a:ext cx="1619250" cy="809625"/>
            </a:xfrm>
            <a:prstGeom prst="donut">
              <a:avLst>
                <a:gd name="adj" fmla="val 13797"/>
              </a:avLst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1023937" y="1519237"/>
              <a:ext cx="138113" cy="112712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70" name="Oval 69"/>
            <p:cNvSpPr/>
            <p:nvPr/>
          </p:nvSpPr>
          <p:spPr bwMode="auto">
            <a:xfrm rot="1800000">
              <a:off x="1217612" y="165100"/>
              <a:ext cx="631825" cy="400050"/>
            </a:xfrm>
            <a:prstGeom prst="ellipse">
              <a:avLst/>
            </a:prstGeom>
            <a:solidFill>
              <a:srgbClr val="F79646">
                <a:lumMod val="75000"/>
              </a:srgbClr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71" name="Arc 70"/>
            <p:cNvSpPr/>
            <p:nvPr/>
          </p:nvSpPr>
          <p:spPr bwMode="auto">
            <a:xfrm>
              <a:off x="0" y="585788"/>
              <a:ext cx="571500" cy="1438274"/>
            </a:xfrm>
            <a:prstGeom prst="arc">
              <a:avLst>
                <a:gd name="adj1" fmla="val 16517823"/>
                <a:gd name="adj2" fmla="val 21330924"/>
              </a:avLst>
            </a:prstGeom>
            <a:noFill/>
            <a:ln w="9525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72" name="Arc 71"/>
            <p:cNvSpPr/>
            <p:nvPr/>
          </p:nvSpPr>
          <p:spPr bwMode="auto">
            <a:xfrm>
              <a:off x="209550" y="214313"/>
              <a:ext cx="571500" cy="1914524"/>
            </a:xfrm>
            <a:prstGeom prst="arc">
              <a:avLst>
                <a:gd name="adj1" fmla="val 16473076"/>
                <a:gd name="adj2" fmla="val 21330924"/>
              </a:avLst>
            </a:prstGeom>
            <a:noFill/>
            <a:ln w="9525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73" name="Arc 72"/>
            <p:cNvSpPr/>
            <p:nvPr/>
          </p:nvSpPr>
          <p:spPr bwMode="auto">
            <a:xfrm flipH="1">
              <a:off x="1228725" y="223838"/>
              <a:ext cx="571500" cy="1914524"/>
            </a:xfrm>
            <a:prstGeom prst="arc">
              <a:avLst>
                <a:gd name="adj1" fmla="val 16642228"/>
                <a:gd name="adj2" fmla="val 21330924"/>
              </a:avLst>
            </a:prstGeom>
            <a:noFill/>
            <a:ln w="9525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cxnSp>
          <p:nvCxnSpPr>
            <p:cNvPr id="74" name="Straight Arrow Connector 33"/>
            <p:cNvCxnSpPr>
              <a:cxnSpLocks noChangeShapeType="1"/>
            </p:cNvCxnSpPr>
            <p:nvPr/>
          </p:nvCxnSpPr>
          <p:spPr bwMode="auto">
            <a:xfrm flipH="1" flipV="1">
              <a:off x="264318" y="547687"/>
              <a:ext cx="95888" cy="64055"/>
            </a:xfrm>
            <a:prstGeom prst="straightConnector1">
              <a:avLst/>
            </a:prstGeom>
            <a:noFill/>
            <a:ln w="9525" algn="ctr">
              <a:solidFill>
                <a:srgbClr val="1F497D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5" name="Straight Arrow Connector 34"/>
            <p:cNvCxnSpPr>
              <a:cxnSpLocks noChangeShapeType="1"/>
            </p:cNvCxnSpPr>
            <p:nvPr/>
          </p:nvCxnSpPr>
          <p:spPr bwMode="auto">
            <a:xfrm flipH="1" flipV="1">
              <a:off x="483393" y="190499"/>
              <a:ext cx="95888" cy="64055"/>
            </a:xfrm>
            <a:prstGeom prst="straightConnector1">
              <a:avLst/>
            </a:prstGeom>
            <a:noFill/>
            <a:ln w="9525" algn="ctr">
              <a:solidFill>
                <a:srgbClr val="1F497D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6" name="Straight Arrow Connector 35"/>
            <p:cNvCxnSpPr>
              <a:cxnSpLocks noChangeShapeType="1"/>
            </p:cNvCxnSpPr>
            <p:nvPr/>
          </p:nvCxnSpPr>
          <p:spPr bwMode="auto">
            <a:xfrm flipV="1">
              <a:off x="1762124" y="233361"/>
              <a:ext cx="95888" cy="64055"/>
            </a:xfrm>
            <a:prstGeom prst="straightConnector1">
              <a:avLst/>
            </a:prstGeom>
            <a:noFill/>
            <a:ln w="9525" algn="ctr">
              <a:solidFill>
                <a:srgbClr val="1F497D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Arrow Connector 36"/>
            <p:cNvCxnSpPr>
              <a:cxnSpLocks noChangeShapeType="1"/>
            </p:cNvCxnSpPr>
            <p:nvPr/>
          </p:nvCxnSpPr>
          <p:spPr bwMode="auto">
            <a:xfrm flipV="1">
              <a:off x="1528762" y="78581"/>
              <a:ext cx="93506" cy="66675"/>
            </a:xfrm>
            <a:prstGeom prst="straightConnector1">
              <a:avLst/>
            </a:prstGeom>
            <a:noFill/>
            <a:ln w="9525" algn="ctr">
              <a:solidFill>
                <a:srgbClr val="1F497D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8" name="Straight Arrow Connector 37"/>
            <p:cNvCxnSpPr>
              <a:cxnSpLocks noChangeShapeType="1"/>
            </p:cNvCxnSpPr>
            <p:nvPr/>
          </p:nvCxnSpPr>
          <p:spPr bwMode="auto">
            <a:xfrm flipV="1">
              <a:off x="1243012" y="1547812"/>
              <a:ext cx="119062" cy="23812"/>
            </a:xfrm>
            <a:prstGeom prst="straightConnector1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9" name="Straight Arrow Connector 38"/>
            <p:cNvCxnSpPr>
              <a:cxnSpLocks noChangeShapeType="1"/>
            </p:cNvCxnSpPr>
            <p:nvPr/>
          </p:nvCxnSpPr>
          <p:spPr bwMode="auto">
            <a:xfrm rot="21300000" flipV="1">
              <a:off x="1395412" y="1512093"/>
              <a:ext cx="119062" cy="23812"/>
            </a:xfrm>
            <a:prstGeom prst="straightConnector1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80" name="Straight Arrow Connector 39"/>
            <p:cNvCxnSpPr>
              <a:cxnSpLocks noChangeShapeType="1"/>
            </p:cNvCxnSpPr>
            <p:nvPr/>
          </p:nvCxnSpPr>
          <p:spPr bwMode="auto">
            <a:xfrm rot="21000000" flipV="1">
              <a:off x="1531142" y="1450180"/>
              <a:ext cx="119062" cy="23812"/>
            </a:xfrm>
            <a:prstGeom prst="straightConnector1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81" name="Text Box 78"/>
            <p:cNvSpPr txBox="1">
              <a:spLocks noChangeArrowheads="1"/>
            </p:cNvSpPr>
            <p:nvPr/>
          </p:nvSpPr>
          <p:spPr bwMode="auto">
            <a:xfrm>
              <a:off x="1443037" y="1584324"/>
              <a:ext cx="171450" cy="20002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i="1" kern="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</a:p>
          </p:txBody>
        </p:sp>
        <p:sp>
          <p:nvSpPr>
            <p:cNvPr id="82" name="Text Box 78"/>
            <p:cNvSpPr txBox="1">
              <a:spLocks noChangeArrowheads="1"/>
            </p:cNvSpPr>
            <p:nvPr/>
          </p:nvSpPr>
          <p:spPr bwMode="auto">
            <a:xfrm>
              <a:off x="390525" y="377825"/>
              <a:ext cx="171450" cy="20002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b="1" i="1" kern="0" dirty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</a:p>
          </p:txBody>
        </p:sp>
        <p:sp>
          <p:nvSpPr>
            <p:cNvPr id="83" name="Text Box 78"/>
            <p:cNvSpPr txBox="1">
              <a:spLocks noChangeArrowheads="1"/>
            </p:cNvSpPr>
            <p:nvPr/>
          </p:nvSpPr>
          <p:spPr bwMode="auto">
            <a:xfrm>
              <a:off x="1800224" y="409575"/>
              <a:ext cx="200025" cy="25717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i="1" kern="0" dirty="0" err="1">
                  <a:solidFill>
                    <a:srgbClr val="F796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sz="1200" kern="0" baseline="-25000" dirty="0" err="1">
                  <a:solidFill>
                    <a:srgbClr val="F796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fi-FI" sz="1200" kern="0" dirty="0">
                <a:solidFill>
                  <a:srgbClr val="F7964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Text Box 78"/>
            <p:cNvSpPr txBox="1">
              <a:spLocks noChangeArrowheads="1"/>
            </p:cNvSpPr>
            <p:nvPr/>
          </p:nvSpPr>
          <p:spPr bwMode="auto">
            <a:xfrm>
              <a:off x="1655762" y="0"/>
              <a:ext cx="171450" cy="20002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i="1" kern="0">
                  <a:solidFill>
                    <a:srgbClr val="1F497D"/>
                  </a:solidFill>
                  <a:latin typeface="Symbol" panose="05050102010706020507" pitchFamily="18" charset="2"/>
                  <a:cs typeface="Times New Roman"/>
                </a:rPr>
                <a:t>F</a:t>
              </a:r>
            </a:p>
          </p:txBody>
        </p:sp>
        <p:sp>
          <p:nvSpPr>
            <p:cNvPr id="85" name="Arc 84"/>
            <p:cNvSpPr/>
            <p:nvPr/>
          </p:nvSpPr>
          <p:spPr bwMode="auto">
            <a:xfrm flipH="1">
              <a:off x="1428750" y="376238"/>
              <a:ext cx="571500" cy="1819274"/>
            </a:xfrm>
            <a:prstGeom prst="arc">
              <a:avLst>
                <a:gd name="adj1" fmla="val 16602590"/>
                <a:gd name="adj2" fmla="val 21330924"/>
              </a:avLst>
            </a:prstGeom>
            <a:noFill/>
            <a:ln w="9525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</p:grpSp>
      <p:sp>
        <p:nvSpPr>
          <p:cNvPr id="86" name="Rectangle 16"/>
          <p:cNvSpPr>
            <a:spLocks noChangeArrowheads="1"/>
          </p:cNvSpPr>
          <p:nvPr/>
        </p:nvSpPr>
        <p:spPr bwMode="auto">
          <a:xfrm>
            <a:off x="441152" y="1157436"/>
            <a:ext cx="5789487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Virta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kulkee johtimessa, jonka poikkipinta on </a:t>
            </a:r>
            <a:r>
              <a:rPr lang="fi-FI" altLang="fi-FI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sz="1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fi-FI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i-FI" altLang="fi-FI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7" name="Objec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7911735"/>
              </p:ext>
            </p:extLst>
          </p:nvPr>
        </p:nvGraphicFramePr>
        <p:xfrm>
          <a:off x="1808163" y="1668463"/>
          <a:ext cx="1882775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30" name="Equation" r:id="rId6" imgW="711000" imgH="279360" progId="Equation.DSMT4">
                  <p:embed/>
                </p:oleObj>
              </mc:Choice>
              <mc:Fallback>
                <p:oleObj name="Equation" r:id="rId6" imgW="7110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8163" y="1668463"/>
                        <a:ext cx="1882775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Rectangle 16"/>
          <p:cNvSpPr>
            <a:spLocks noChangeArrowheads="1"/>
          </p:cNvSpPr>
          <p:nvPr/>
        </p:nvSpPr>
        <p:spPr bwMode="auto">
          <a:xfrm>
            <a:off x="593553" y="2532211"/>
            <a:ext cx="4544094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eaLnBrk="1" hangingPunct="1">
              <a:buFont typeface="Wingdings" pitchFamily="2" charset="2"/>
              <a:buNone/>
              <a:defRPr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Virta 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aiheuttaa magneettikentän voimakkuuden 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ja magneettivuon tiheyden 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fi-FI" altLang="fi-FI" sz="1800" i="1" dirty="0" err="1" smtClean="0"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fi-FI" altLang="fi-FI" sz="1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jolloin vuo </a:t>
            </a:r>
            <a:r>
              <a:rPr lang="fi-FI" altLang="fi-FI" sz="1800" i="1" dirty="0" smtClean="0">
                <a:latin typeface="Symbol" panose="05050102010706020507" pitchFamily="18" charset="2"/>
                <a:cs typeface="Arial" panose="020B0604020202020204" pitchFamily="34" charset="0"/>
              </a:rPr>
              <a:t>F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pinnan </a:t>
            </a:r>
            <a:r>
              <a:rPr lang="fi-FI" altLang="fi-FI" sz="1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sz="18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läpi on</a:t>
            </a:r>
            <a:endParaRPr lang="fi-FI" altLang="fi-FI" sz="1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9" name="Object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6908262"/>
              </p:ext>
            </p:extLst>
          </p:nvPr>
        </p:nvGraphicFramePr>
        <p:xfrm>
          <a:off x="1679575" y="3821732"/>
          <a:ext cx="2352675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31" name="Equation" r:id="rId8" imgW="888840" imgH="279360" progId="Equation.DSMT4">
                  <p:embed/>
                </p:oleObj>
              </mc:Choice>
              <mc:Fallback>
                <p:oleObj name="Equation" r:id="rId8" imgW="8888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9575" y="3821732"/>
                        <a:ext cx="2352675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306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uiExpand="1" build="p" autoUpdateAnimBg="0"/>
      <p:bldP spid="88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Induktanssi ja magneettipiirit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Virtasilmukan induktanssi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25"/>
          <p:cNvGrpSpPr>
            <a:grpSpLocks/>
          </p:cNvGrpSpPr>
          <p:nvPr/>
        </p:nvGrpSpPr>
        <p:grpSpPr bwMode="auto">
          <a:xfrm>
            <a:off x="5137646" y="1589484"/>
            <a:ext cx="2000250" cy="2195513"/>
            <a:chOff x="0" y="0"/>
            <a:chExt cx="2000250" cy="2195512"/>
          </a:xfrm>
        </p:grpSpPr>
        <p:sp>
          <p:nvSpPr>
            <p:cNvPr id="67" name="Text Box 78"/>
            <p:cNvSpPr txBox="1">
              <a:spLocks noChangeArrowheads="1"/>
            </p:cNvSpPr>
            <p:nvPr/>
          </p:nvSpPr>
          <p:spPr bwMode="auto">
            <a:xfrm>
              <a:off x="1015999" y="1647824"/>
              <a:ext cx="286543" cy="23177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i="1" kern="0" dirty="0" err="1">
                  <a:solidFill>
                    <a:srgbClr val="92D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sz="1200" kern="0" baseline="-25000" dirty="0" err="1">
                  <a:solidFill>
                    <a:srgbClr val="92D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fi-FI" sz="1200" i="1" kern="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Donut 67"/>
            <p:cNvSpPr/>
            <p:nvPr/>
          </p:nvSpPr>
          <p:spPr bwMode="auto">
            <a:xfrm>
              <a:off x="209550" y="823913"/>
              <a:ext cx="1619250" cy="809625"/>
            </a:xfrm>
            <a:prstGeom prst="donut">
              <a:avLst>
                <a:gd name="adj" fmla="val 13797"/>
              </a:avLst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1023937" y="1519237"/>
              <a:ext cx="138113" cy="112712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70" name="Oval 69"/>
            <p:cNvSpPr/>
            <p:nvPr/>
          </p:nvSpPr>
          <p:spPr bwMode="auto">
            <a:xfrm rot="1800000">
              <a:off x="1217612" y="165100"/>
              <a:ext cx="631825" cy="400050"/>
            </a:xfrm>
            <a:prstGeom prst="ellipse">
              <a:avLst/>
            </a:prstGeom>
            <a:solidFill>
              <a:srgbClr val="F79646">
                <a:lumMod val="75000"/>
              </a:srgbClr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71" name="Arc 70"/>
            <p:cNvSpPr/>
            <p:nvPr/>
          </p:nvSpPr>
          <p:spPr bwMode="auto">
            <a:xfrm>
              <a:off x="0" y="585788"/>
              <a:ext cx="571500" cy="1438274"/>
            </a:xfrm>
            <a:prstGeom prst="arc">
              <a:avLst>
                <a:gd name="adj1" fmla="val 16517823"/>
                <a:gd name="adj2" fmla="val 21330924"/>
              </a:avLst>
            </a:prstGeom>
            <a:noFill/>
            <a:ln w="9525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72" name="Arc 71"/>
            <p:cNvSpPr/>
            <p:nvPr/>
          </p:nvSpPr>
          <p:spPr bwMode="auto">
            <a:xfrm>
              <a:off x="209550" y="214313"/>
              <a:ext cx="571500" cy="1914524"/>
            </a:xfrm>
            <a:prstGeom prst="arc">
              <a:avLst>
                <a:gd name="adj1" fmla="val 16473076"/>
                <a:gd name="adj2" fmla="val 21330924"/>
              </a:avLst>
            </a:prstGeom>
            <a:noFill/>
            <a:ln w="9525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73" name="Arc 72"/>
            <p:cNvSpPr/>
            <p:nvPr/>
          </p:nvSpPr>
          <p:spPr bwMode="auto">
            <a:xfrm flipH="1">
              <a:off x="1228725" y="223838"/>
              <a:ext cx="571500" cy="1914524"/>
            </a:xfrm>
            <a:prstGeom prst="arc">
              <a:avLst>
                <a:gd name="adj1" fmla="val 16642228"/>
                <a:gd name="adj2" fmla="val 21330924"/>
              </a:avLst>
            </a:prstGeom>
            <a:noFill/>
            <a:ln w="9525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cxnSp>
          <p:nvCxnSpPr>
            <p:cNvPr id="74" name="Straight Arrow Connector 33"/>
            <p:cNvCxnSpPr>
              <a:cxnSpLocks noChangeShapeType="1"/>
            </p:cNvCxnSpPr>
            <p:nvPr/>
          </p:nvCxnSpPr>
          <p:spPr bwMode="auto">
            <a:xfrm flipH="1" flipV="1">
              <a:off x="264318" y="547687"/>
              <a:ext cx="95888" cy="64055"/>
            </a:xfrm>
            <a:prstGeom prst="straightConnector1">
              <a:avLst/>
            </a:prstGeom>
            <a:noFill/>
            <a:ln w="9525" algn="ctr">
              <a:solidFill>
                <a:srgbClr val="1F497D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5" name="Straight Arrow Connector 34"/>
            <p:cNvCxnSpPr>
              <a:cxnSpLocks noChangeShapeType="1"/>
            </p:cNvCxnSpPr>
            <p:nvPr/>
          </p:nvCxnSpPr>
          <p:spPr bwMode="auto">
            <a:xfrm flipH="1" flipV="1">
              <a:off x="483393" y="190499"/>
              <a:ext cx="95888" cy="64055"/>
            </a:xfrm>
            <a:prstGeom prst="straightConnector1">
              <a:avLst/>
            </a:prstGeom>
            <a:noFill/>
            <a:ln w="9525" algn="ctr">
              <a:solidFill>
                <a:srgbClr val="1F497D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6" name="Straight Arrow Connector 35"/>
            <p:cNvCxnSpPr>
              <a:cxnSpLocks noChangeShapeType="1"/>
            </p:cNvCxnSpPr>
            <p:nvPr/>
          </p:nvCxnSpPr>
          <p:spPr bwMode="auto">
            <a:xfrm flipV="1">
              <a:off x="1762124" y="233361"/>
              <a:ext cx="95888" cy="64055"/>
            </a:xfrm>
            <a:prstGeom prst="straightConnector1">
              <a:avLst/>
            </a:prstGeom>
            <a:noFill/>
            <a:ln w="9525" algn="ctr">
              <a:solidFill>
                <a:srgbClr val="1F497D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Arrow Connector 36"/>
            <p:cNvCxnSpPr>
              <a:cxnSpLocks noChangeShapeType="1"/>
            </p:cNvCxnSpPr>
            <p:nvPr/>
          </p:nvCxnSpPr>
          <p:spPr bwMode="auto">
            <a:xfrm flipV="1">
              <a:off x="1528762" y="78581"/>
              <a:ext cx="93506" cy="66675"/>
            </a:xfrm>
            <a:prstGeom prst="straightConnector1">
              <a:avLst/>
            </a:prstGeom>
            <a:noFill/>
            <a:ln w="9525" algn="ctr">
              <a:solidFill>
                <a:srgbClr val="1F497D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8" name="Straight Arrow Connector 37"/>
            <p:cNvCxnSpPr>
              <a:cxnSpLocks noChangeShapeType="1"/>
            </p:cNvCxnSpPr>
            <p:nvPr/>
          </p:nvCxnSpPr>
          <p:spPr bwMode="auto">
            <a:xfrm flipV="1">
              <a:off x="1243012" y="1547812"/>
              <a:ext cx="119062" cy="23812"/>
            </a:xfrm>
            <a:prstGeom prst="straightConnector1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9" name="Straight Arrow Connector 38"/>
            <p:cNvCxnSpPr>
              <a:cxnSpLocks noChangeShapeType="1"/>
            </p:cNvCxnSpPr>
            <p:nvPr/>
          </p:nvCxnSpPr>
          <p:spPr bwMode="auto">
            <a:xfrm rot="21300000" flipV="1">
              <a:off x="1395412" y="1512093"/>
              <a:ext cx="119062" cy="23812"/>
            </a:xfrm>
            <a:prstGeom prst="straightConnector1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80" name="Straight Arrow Connector 39"/>
            <p:cNvCxnSpPr>
              <a:cxnSpLocks noChangeShapeType="1"/>
            </p:cNvCxnSpPr>
            <p:nvPr/>
          </p:nvCxnSpPr>
          <p:spPr bwMode="auto">
            <a:xfrm rot="21000000" flipV="1">
              <a:off x="1531142" y="1450180"/>
              <a:ext cx="119062" cy="23812"/>
            </a:xfrm>
            <a:prstGeom prst="straightConnector1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81" name="Text Box 78"/>
            <p:cNvSpPr txBox="1">
              <a:spLocks noChangeArrowheads="1"/>
            </p:cNvSpPr>
            <p:nvPr/>
          </p:nvSpPr>
          <p:spPr bwMode="auto">
            <a:xfrm>
              <a:off x="1443037" y="1584324"/>
              <a:ext cx="171450" cy="20002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i="1" kern="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</a:p>
          </p:txBody>
        </p:sp>
        <p:sp>
          <p:nvSpPr>
            <p:cNvPr id="82" name="Text Box 78"/>
            <p:cNvSpPr txBox="1">
              <a:spLocks noChangeArrowheads="1"/>
            </p:cNvSpPr>
            <p:nvPr/>
          </p:nvSpPr>
          <p:spPr bwMode="auto">
            <a:xfrm>
              <a:off x="390525" y="377825"/>
              <a:ext cx="171450" cy="20002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b="1" i="1" kern="0" dirty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</a:p>
          </p:txBody>
        </p:sp>
        <p:sp>
          <p:nvSpPr>
            <p:cNvPr id="83" name="Text Box 78"/>
            <p:cNvSpPr txBox="1">
              <a:spLocks noChangeArrowheads="1"/>
            </p:cNvSpPr>
            <p:nvPr/>
          </p:nvSpPr>
          <p:spPr bwMode="auto">
            <a:xfrm>
              <a:off x="1800224" y="409575"/>
              <a:ext cx="200025" cy="25717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i="1" kern="0" dirty="0" err="1">
                  <a:solidFill>
                    <a:srgbClr val="F796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sz="1200" kern="0" baseline="-25000" dirty="0" err="1">
                  <a:solidFill>
                    <a:srgbClr val="F796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fi-FI" sz="1200" kern="0" dirty="0">
                <a:solidFill>
                  <a:srgbClr val="F7964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Text Box 78"/>
            <p:cNvSpPr txBox="1">
              <a:spLocks noChangeArrowheads="1"/>
            </p:cNvSpPr>
            <p:nvPr/>
          </p:nvSpPr>
          <p:spPr bwMode="auto">
            <a:xfrm>
              <a:off x="1655762" y="0"/>
              <a:ext cx="171450" cy="20002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i="1" kern="0">
                  <a:solidFill>
                    <a:srgbClr val="1F497D"/>
                  </a:solidFill>
                  <a:latin typeface="Symbol" panose="05050102010706020507" pitchFamily="18" charset="2"/>
                  <a:cs typeface="Times New Roman"/>
                </a:rPr>
                <a:t>F</a:t>
              </a:r>
            </a:p>
          </p:txBody>
        </p:sp>
        <p:sp>
          <p:nvSpPr>
            <p:cNvPr id="85" name="Arc 84"/>
            <p:cNvSpPr/>
            <p:nvPr/>
          </p:nvSpPr>
          <p:spPr bwMode="auto">
            <a:xfrm flipH="1">
              <a:off x="1428750" y="376238"/>
              <a:ext cx="571500" cy="1819274"/>
            </a:xfrm>
            <a:prstGeom prst="arc">
              <a:avLst>
                <a:gd name="adj1" fmla="val 16602590"/>
                <a:gd name="adj2" fmla="val 21330924"/>
              </a:avLst>
            </a:prstGeom>
            <a:noFill/>
            <a:ln w="9525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</p:grp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361032" y="1119038"/>
            <a:ext cx="5869607" cy="827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Valitaan pinta </a:t>
            </a:r>
            <a:r>
              <a:rPr lang="fi-FI" altLang="fi-FI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sz="1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siten, että se on virtasilmukan ulkopuolella ja sen läpi kulkee mahdollisimman suuri magneettivuo.</a:t>
            </a:r>
            <a:endParaRPr lang="fi-FI" altLang="fi-FI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375860"/>
              </p:ext>
            </p:extLst>
          </p:nvPr>
        </p:nvGraphicFramePr>
        <p:xfrm>
          <a:off x="1398588" y="2813620"/>
          <a:ext cx="3162300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5" name="Equation" r:id="rId6" imgW="1625400" imgH="533160" progId="Equation.DSMT4">
                  <p:embed/>
                </p:oleObj>
              </mc:Choice>
              <mc:Fallback>
                <p:oleObj name="Equation" r:id="rId6" imgW="162540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8588" y="2813620"/>
                        <a:ext cx="3162300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6"/>
          <p:cNvSpPr>
            <a:spLocks noChangeArrowheads="1"/>
          </p:cNvSpPr>
          <p:nvPr/>
        </p:nvSpPr>
        <p:spPr bwMode="auto">
          <a:xfrm>
            <a:off x="513432" y="2092176"/>
            <a:ext cx="3456112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Rakenteen induktanssi:</a:t>
            </a:r>
            <a:endParaRPr lang="fi-FI" altLang="fi-FI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83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 autoUpdateAnimBg="0"/>
      <p:bldP spid="3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Induktanssi ja magneettipiirit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Kelan induktanssi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16"/>
          <p:cNvSpPr>
            <a:spLocks noChangeArrowheads="1"/>
          </p:cNvSpPr>
          <p:nvPr/>
        </p:nvSpPr>
        <p:spPr bwMode="auto">
          <a:xfrm>
            <a:off x="441152" y="1085428"/>
            <a:ext cx="625408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Jos silmukka muodostuu useasta johdinkierroksesta, kelan kierroksien muodostaman pinnan kautta kulkevaa vuota kutsutaan käämivuoksi </a:t>
            </a:r>
            <a:r>
              <a:rPr lang="fi-FI" altLang="fi-FI" sz="1800" i="1" dirty="0">
                <a:latin typeface="Symbol" panose="05050102010706020507" pitchFamily="18" charset="2"/>
                <a:cs typeface="Arial" panose="020B0604020202020204" pitchFamily="34" charset="0"/>
              </a:rPr>
              <a:t>l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fi-FI" altLang="fi-FI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825108"/>
              </p:ext>
            </p:extLst>
          </p:nvPr>
        </p:nvGraphicFramePr>
        <p:xfrm>
          <a:off x="1789113" y="2790825"/>
          <a:ext cx="1135062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8" name="Equation" r:id="rId6" imgW="583920" imgH="291960" progId="Equation.DSMT4">
                  <p:embed/>
                </p:oleObj>
              </mc:Choice>
              <mc:Fallback>
                <p:oleObj name="Equation" r:id="rId6" imgW="58392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2790825"/>
                        <a:ext cx="1135062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5" name="Group 24"/>
          <p:cNvGrpSpPr>
            <a:grpSpLocks/>
          </p:cNvGrpSpPr>
          <p:nvPr/>
        </p:nvGrpSpPr>
        <p:grpSpPr bwMode="auto">
          <a:xfrm>
            <a:off x="4004419" y="3267744"/>
            <a:ext cx="2719388" cy="1562100"/>
            <a:chOff x="0" y="0"/>
            <a:chExt cx="2719387" cy="1561988"/>
          </a:xfrm>
        </p:grpSpPr>
        <p:grpSp>
          <p:nvGrpSpPr>
            <p:cNvPr id="36" name="Group 25"/>
            <p:cNvGrpSpPr>
              <a:grpSpLocks/>
            </p:cNvGrpSpPr>
            <p:nvPr/>
          </p:nvGrpSpPr>
          <p:grpSpPr bwMode="auto">
            <a:xfrm>
              <a:off x="404812" y="223823"/>
              <a:ext cx="1895475" cy="400050"/>
              <a:chOff x="404812" y="223823"/>
              <a:chExt cx="1895475" cy="400050"/>
            </a:xfrm>
          </p:grpSpPr>
          <p:sp>
            <p:nvSpPr>
              <p:cNvPr id="104" name="Oval 103"/>
              <p:cNvSpPr/>
              <p:nvPr/>
            </p:nvSpPr>
            <p:spPr bwMode="auto">
              <a:xfrm>
                <a:off x="404813" y="223822"/>
                <a:ext cx="1895474" cy="390497"/>
              </a:xfrm>
              <a:prstGeom prst="ellips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 bwMode="auto">
              <a:xfrm>
                <a:off x="404813" y="414308"/>
                <a:ext cx="1890711" cy="209535"/>
              </a:xfrm>
              <a:prstGeom prst="rect">
                <a:avLst/>
              </a:prstGeom>
              <a:solidFill>
                <a:srgbClr xmlns:mc="http://schemas.openxmlformats.org/markup-compatibility/2006" xmlns:a14="http://schemas.microsoft.com/office/drawing/2010/main" val="FFFFFF" mc:Ignorable="a14" a14:legacySpreadsheetColorIndex="9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</p:grpSp>
        <p:grpSp>
          <p:nvGrpSpPr>
            <p:cNvPr id="37" name="Group 26"/>
            <p:cNvGrpSpPr>
              <a:grpSpLocks/>
            </p:cNvGrpSpPr>
            <p:nvPr/>
          </p:nvGrpSpPr>
          <p:grpSpPr bwMode="auto">
            <a:xfrm>
              <a:off x="180976" y="0"/>
              <a:ext cx="2352675" cy="1047735"/>
              <a:chOff x="180976" y="0"/>
              <a:chExt cx="2352675" cy="1047735"/>
            </a:xfrm>
          </p:grpSpPr>
          <p:sp>
            <p:nvSpPr>
              <p:cNvPr id="102" name="Oval 101"/>
              <p:cNvSpPr/>
              <p:nvPr/>
            </p:nvSpPr>
            <p:spPr bwMode="auto">
              <a:xfrm>
                <a:off x="180975" y="0"/>
                <a:ext cx="2352674" cy="1042913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03" name="Rectangle 102"/>
              <p:cNvSpPr/>
              <p:nvPr/>
            </p:nvSpPr>
            <p:spPr bwMode="auto">
              <a:xfrm>
                <a:off x="180975" y="519076"/>
                <a:ext cx="2352674" cy="528599"/>
              </a:xfrm>
              <a:prstGeom prst="rect">
                <a:avLst/>
              </a:prstGeom>
              <a:solidFill>
                <a:srgbClr xmlns:mc="http://schemas.openxmlformats.org/markup-compatibility/2006" xmlns:a14="http://schemas.microsoft.com/office/drawing/2010/main" val="FFFFFF" mc:Ignorable="a14" a14:legacySpreadsheetColorIndex="9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</p:grpSp>
        <p:grpSp>
          <p:nvGrpSpPr>
            <p:cNvPr id="38" name="Group 27"/>
            <p:cNvGrpSpPr>
              <a:grpSpLocks/>
            </p:cNvGrpSpPr>
            <p:nvPr/>
          </p:nvGrpSpPr>
          <p:grpSpPr bwMode="auto">
            <a:xfrm>
              <a:off x="628588" y="361705"/>
              <a:ext cx="1447922" cy="1200283"/>
              <a:chOff x="628588" y="361705"/>
              <a:chExt cx="1447922" cy="1200283"/>
            </a:xfrm>
          </p:grpSpPr>
          <p:sp>
            <p:nvSpPr>
              <p:cNvPr id="55" name="Arc 54"/>
              <p:cNvSpPr/>
              <p:nvPr/>
            </p:nvSpPr>
            <p:spPr bwMode="auto">
              <a:xfrm>
                <a:off x="628650" y="361924"/>
                <a:ext cx="43815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56" name="Arc 55"/>
              <p:cNvSpPr/>
              <p:nvPr/>
            </p:nvSpPr>
            <p:spPr bwMode="auto">
              <a:xfrm flipH="1" flipV="1">
                <a:off x="800100" y="361924"/>
                <a:ext cx="26670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57" name="Arc 56"/>
              <p:cNvSpPr/>
              <p:nvPr/>
            </p:nvSpPr>
            <p:spPr bwMode="auto">
              <a:xfrm flipV="1">
                <a:off x="800100" y="361924"/>
                <a:ext cx="26670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58" name="Arc 57"/>
              <p:cNvSpPr/>
              <p:nvPr/>
            </p:nvSpPr>
            <p:spPr bwMode="auto">
              <a:xfrm flipH="1">
                <a:off x="800100" y="361924"/>
                <a:ext cx="43815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59" name="Arc 58"/>
              <p:cNvSpPr/>
              <p:nvPr/>
            </p:nvSpPr>
            <p:spPr bwMode="auto">
              <a:xfrm>
                <a:off x="795338" y="361924"/>
                <a:ext cx="43815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60" name="Arc 59"/>
              <p:cNvSpPr/>
              <p:nvPr/>
            </p:nvSpPr>
            <p:spPr bwMode="auto">
              <a:xfrm flipH="1" flipV="1">
                <a:off x="966788" y="361924"/>
                <a:ext cx="26670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61" name="Arc 60"/>
              <p:cNvSpPr/>
              <p:nvPr/>
            </p:nvSpPr>
            <p:spPr bwMode="auto">
              <a:xfrm flipV="1">
                <a:off x="966788" y="361924"/>
                <a:ext cx="26670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62" name="Arc 61"/>
              <p:cNvSpPr/>
              <p:nvPr/>
            </p:nvSpPr>
            <p:spPr bwMode="auto">
              <a:xfrm flipH="1">
                <a:off x="966788" y="361924"/>
                <a:ext cx="43815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63" name="Arc 62"/>
              <p:cNvSpPr/>
              <p:nvPr/>
            </p:nvSpPr>
            <p:spPr bwMode="auto">
              <a:xfrm>
                <a:off x="962025" y="361924"/>
                <a:ext cx="43815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64" name="Arc 63"/>
              <p:cNvSpPr/>
              <p:nvPr/>
            </p:nvSpPr>
            <p:spPr bwMode="auto">
              <a:xfrm flipH="1" flipV="1">
                <a:off x="1133475" y="361924"/>
                <a:ext cx="26670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65" name="Arc 64"/>
              <p:cNvSpPr/>
              <p:nvPr/>
            </p:nvSpPr>
            <p:spPr bwMode="auto">
              <a:xfrm flipV="1">
                <a:off x="1133475" y="361924"/>
                <a:ext cx="26670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86" name="Arc 85"/>
              <p:cNvSpPr/>
              <p:nvPr/>
            </p:nvSpPr>
            <p:spPr bwMode="auto">
              <a:xfrm flipH="1">
                <a:off x="1133475" y="361924"/>
                <a:ext cx="43815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87" name="Arc 86"/>
              <p:cNvSpPr/>
              <p:nvPr/>
            </p:nvSpPr>
            <p:spPr bwMode="auto">
              <a:xfrm>
                <a:off x="1133475" y="361924"/>
                <a:ext cx="43815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88" name="Arc 87"/>
              <p:cNvSpPr/>
              <p:nvPr/>
            </p:nvSpPr>
            <p:spPr bwMode="auto">
              <a:xfrm flipH="1" flipV="1">
                <a:off x="1304925" y="361924"/>
                <a:ext cx="26670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89" name="Arc 88"/>
              <p:cNvSpPr/>
              <p:nvPr/>
            </p:nvSpPr>
            <p:spPr bwMode="auto">
              <a:xfrm flipV="1">
                <a:off x="1304925" y="361924"/>
                <a:ext cx="26670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90" name="Arc 89"/>
              <p:cNvSpPr/>
              <p:nvPr/>
            </p:nvSpPr>
            <p:spPr bwMode="auto">
              <a:xfrm flipH="1">
                <a:off x="1304925" y="361924"/>
                <a:ext cx="43815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91" name="Arc 90"/>
              <p:cNvSpPr/>
              <p:nvPr/>
            </p:nvSpPr>
            <p:spPr bwMode="auto">
              <a:xfrm>
                <a:off x="1300163" y="361924"/>
                <a:ext cx="43815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92" name="Arc 91"/>
              <p:cNvSpPr/>
              <p:nvPr/>
            </p:nvSpPr>
            <p:spPr bwMode="auto">
              <a:xfrm flipH="1" flipV="1">
                <a:off x="1471612" y="361924"/>
                <a:ext cx="26670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93" name="Arc 92"/>
              <p:cNvSpPr/>
              <p:nvPr/>
            </p:nvSpPr>
            <p:spPr bwMode="auto">
              <a:xfrm flipV="1">
                <a:off x="1471612" y="361924"/>
                <a:ext cx="26670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94" name="Arc 93"/>
              <p:cNvSpPr/>
              <p:nvPr/>
            </p:nvSpPr>
            <p:spPr bwMode="auto">
              <a:xfrm flipH="1">
                <a:off x="1471612" y="361924"/>
                <a:ext cx="43815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95" name="Arc 94"/>
              <p:cNvSpPr/>
              <p:nvPr/>
            </p:nvSpPr>
            <p:spPr bwMode="auto">
              <a:xfrm>
                <a:off x="1466849" y="361924"/>
                <a:ext cx="43815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96" name="Arc 95"/>
              <p:cNvSpPr/>
              <p:nvPr/>
            </p:nvSpPr>
            <p:spPr bwMode="auto">
              <a:xfrm flipH="1" flipV="1">
                <a:off x="1638299" y="361924"/>
                <a:ext cx="26670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97" name="Arc 96"/>
              <p:cNvSpPr/>
              <p:nvPr/>
            </p:nvSpPr>
            <p:spPr bwMode="auto">
              <a:xfrm flipV="1">
                <a:off x="1638299" y="361924"/>
                <a:ext cx="26670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98" name="Arc 97"/>
              <p:cNvSpPr/>
              <p:nvPr/>
            </p:nvSpPr>
            <p:spPr bwMode="auto">
              <a:xfrm flipH="1">
                <a:off x="1638299" y="361924"/>
                <a:ext cx="43815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99" name="Arc 98"/>
              <p:cNvSpPr/>
              <p:nvPr/>
            </p:nvSpPr>
            <p:spPr bwMode="auto">
              <a:xfrm>
                <a:off x="1638299" y="361924"/>
                <a:ext cx="43815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00" name="Arc 99"/>
              <p:cNvSpPr/>
              <p:nvPr/>
            </p:nvSpPr>
            <p:spPr bwMode="auto">
              <a:xfrm flipH="1">
                <a:off x="628650" y="361924"/>
                <a:ext cx="438150" cy="1000053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01" name="Right Bracket 100"/>
              <p:cNvSpPr/>
              <p:nvPr/>
            </p:nvSpPr>
            <p:spPr bwMode="auto">
              <a:xfrm rot="5400000">
                <a:off x="1004118" y="489657"/>
                <a:ext cx="696862" cy="1447799"/>
              </a:xfrm>
              <a:prstGeom prst="rightBracket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</p:grpSp>
        <p:cxnSp>
          <p:nvCxnSpPr>
            <p:cNvPr id="39" name="Straight Arrow Connector 28"/>
            <p:cNvCxnSpPr>
              <a:cxnSpLocks noChangeShapeType="1"/>
            </p:cNvCxnSpPr>
            <p:nvPr/>
          </p:nvCxnSpPr>
          <p:spPr bwMode="auto">
            <a:xfrm flipH="1" flipV="1">
              <a:off x="642907" y="1297645"/>
              <a:ext cx="31" cy="72000"/>
            </a:xfrm>
            <a:prstGeom prst="straightConnector1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40" name="Text Box 78"/>
            <p:cNvSpPr txBox="1">
              <a:spLocks noChangeArrowheads="1"/>
            </p:cNvSpPr>
            <p:nvPr/>
          </p:nvSpPr>
          <p:spPr bwMode="auto">
            <a:xfrm>
              <a:off x="495300" y="1247686"/>
              <a:ext cx="171450" cy="20001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i="1" kern="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</a:p>
          </p:txBody>
        </p:sp>
        <p:cxnSp>
          <p:nvCxnSpPr>
            <p:cNvPr id="41" name="Straight Connector 30"/>
            <p:cNvCxnSpPr>
              <a:cxnSpLocks noChangeShapeType="1"/>
            </p:cNvCxnSpPr>
            <p:nvPr/>
          </p:nvCxnSpPr>
          <p:spPr bwMode="auto">
            <a:xfrm>
              <a:off x="557213" y="590525"/>
              <a:ext cx="1585912" cy="4762"/>
            </a:xfrm>
            <a:prstGeom prst="line">
              <a:avLst/>
            </a:prstGeom>
            <a:noFill/>
            <a:ln w="9525" algn="ctr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2" name="Straight Connector 31"/>
            <p:cNvCxnSpPr>
              <a:cxnSpLocks noChangeShapeType="1"/>
            </p:cNvCxnSpPr>
            <p:nvPr/>
          </p:nvCxnSpPr>
          <p:spPr bwMode="auto">
            <a:xfrm>
              <a:off x="561960" y="714347"/>
              <a:ext cx="1585912" cy="4762"/>
            </a:xfrm>
            <a:prstGeom prst="line">
              <a:avLst/>
            </a:prstGeom>
            <a:noFill/>
            <a:ln w="9525" algn="ctr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3" name="Straight Connector 32"/>
            <p:cNvCxnSpPr>
              <a:cxnSpLocks noChangeShapeType="1"/>
            </p:cNvCxnSpPr>
            <p:nvPr/>
          </p:nvCxnSpPr>
          <p:spPr bwMode="auto">
            <a:xfrm>
              <a:off x="0" y="871523"/>
              <a:ext cx="2690812" cy="0"/>
            </a:xfrm>
            <a:prstGeom prst="line">
              <a:avLst/>
            </a:prstGeom>
            <a:noFill/>
            <a:ln w="9525" algn="ctr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4" name="Straight Connector 33"/>
            <p:cNvCxnSpPr>
              <a:cxnSpLocks noChangeShapeType="1"/>
            </p:cNvCxnSpPr>
            <p:nvPr/>
          </p:nvCxnSpPr>
          <p:spPr bwMode="auto">
            <a:xfrm>
              <a:off x="561912" y="1014368"/>
              <a:ext cx="1585912" cy="4762"/>
            </a:xfrm>
            <a:prstGeom prst="line">
              <a:avLst/>
            </a:prstGeom>
            <a:noFill/>
            <a:ln w="9525" algn="ctr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5" name="Straight Connector 34"/>
            <p:cNvCxnSpPr>
              <a:cxnSpLocks noChangeShapeType="1"/>
            </p:cNvCxnSpPr>
            <p:nvPr/>
          </p:nvCxnSpPr>
          <p:spPr bwMode="auto">
            <a:xfrm>
              <a:off x="552370" y="1162005"/>
              <a:ext cx="1585912" cy="4762"/>
            </a:xfrm>
            <a:prstGeom prst="line">
              <a:avLst/>
            </a:prstGeom>
            <a:noFill/>
            <a:ln w="9525" algn="ctr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46" name="Arc 45"/>
            <p:cNvSpPr/>
            <p:nvPr/>
          </p:nvSpPr>
          <p:spPr bwMode="auto">
            <a:xfrm flipV="1">
              <a:off x="1981199" y="280968"/>
              <a:ext cx="314325" cy="314302"/>
            </a:xfrm>
            <a:prstGeom prst="arc">
              <a:avLst/>
            </a:prstGeom>
            <a:noFill/>
            <a:ln w="9525" cap="flat" cmpd="sng" algn="ctr">
              <a:solidFill>
                <a:srgbClr val="4F81B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47" name="Arc 46"/>
            <p:cNvSpPr/>
            <p:nvPr/>
          </p:nvSpPr>
          <p:spPr bwMode="auto">
            <a:xfrm flipH="1" flipV="1">
              <a:off x="404813" y="276205"/>
              <a:ext cx="314325" cy="314302"/>
            </a:xfrm>
            <a:prstGeom prst="arc">
              <a:avLst/>
            </a:prstGeom>
            <a:noFill/>
            <a:ln w="9525" cap="flat" cmpd="sng" algn="ctr">
              <a:solidFill>
                <a:srgbClr val="4F81B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48" name="Arc 47"/>
            <p:cNvSpPr/>
            <p:nvPr/>
          </p:nvSpPr>
          <p:spPr bwMode="auto">
            <a:xfrm>
              <a:off x="1976437" y="1166729"/>
              <a:ext cx="314325" cy="314302"/>
            </a:xfrm>
            <a:prstGeom prst="arc">
              <a:avLst/>
            </a:prstGeom>
            <a:noFill/>
            <a:ln w="9525" cap="flat" cmpd="sng" algn="ctr">
              <a:solidFill>
                <a:srgbClr val="4F81B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49" name="Arc 48"/>
            <p:cNvSpPr/>
            <p:nvPr/>
          </p:nvSpPr>
          <p:spPr bwMode="auto">
            <a:xfrm flipH="1">
              <a:off x="395288" y="1161967"/>
              <a:ext cx="314325" cy="314302"/>
            </a:xfrm>
            <a:prstGeom prst="arc">
              <a:avLst/>
            </a:prstGeom>
            <a:noFill/>
            <a:ln w="9525" cap="flat" cmpd="sng" algn="ctr">
              <a:solidFill>
                <a:srgbClr val="4F81B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50" name="Arc 49"/>
            <p:cNvSpPr/>
            <p:nvPr/>
          </p:nvSpPr>
          <p:spPr bwMode="auto">
            <a:xfrm flipH="1" flipV="1">
              <a:off x="185738" y="400021"/>
              <a:ext cx="766762" cy="314302"/>
            </a:xfrm>
            <a:prstGeom prst="arc">
              <a:avLst>
                <a:gd name="adj1" fmla="val 16200000"/>
                <a:gd name="adj2" fmla="val 21562408"/>
              </a:avLst>
            </a:prstGeom>
            <a:noFill/>
            <a:ln w="9525" cap="flat" cmpd="sng" algn="ctr">
              <a:solidFill>
                <a:srgbClr val="4F81B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51" name="Arc 50"/>
            <p:cNvSpPr/>
            <p:nvPr/>
          </p:nvSpPr>
          <p:spPr bwMode="auto">
            <a:xfrm flipH="1">
              <a:off x="185738" y="1014340"/>
              <a:ext cx="766762" cy="314302"/>
            </a:xfrm>
            <a:prstGeom prst="arc">
              <a:avLst>
                <a:gd name="adj1" fmla="val 16200000"/>
                <a:gd name="adj2" fmla="val 21562408"/>
              </a:avLst>
            </a:prstGeom>
            <a:noFill/>
            <a:ln w="9525" cap="flat" cmpd="sng" algn="ctr">
              <a:solidFill>
                <a:srgbClr val="4F81B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52" name="Arc 51"/>
            <p:cNvSpPr/>
            <p:nvPr/>
          </p:nvSpPr>
          <p:spPr bwMode="auto">
            <a:xfrm flipV="1">
              <a:off x="1762124" y="404784"/>
              <a:ext cx="766763" cy="314302"/>
            </a:xfrm>
            <a:prstGeom prst="arc">
              <a:avLst>
                <a:gd name="adj1" fmla="val 16200000"/>
                <a:gd name="adj2" fmla="val 21562408"/>
              </a:avLst>
            </a:prstGeom>
            <a:noFill/>
            <a:ln w="9525" cap="flat" cmpd="sng" algn="ctr">
              <a:solidFill>
                <a:srgbClr val="4F81B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53" name="Arc 52"/>
            <p:cNvSpPr/>
            <p:nvPr/>
          </p:nvSpPr>
          <p:spPr bwMode="auto">
            <a:xfrm>
              <a:off x="1752599" y="1019102"/>
              <a:ext cx="766763" cy="314302"/>
            </a:xfrm>
            <a:prstGeom prst="arc">
              <a:avLst>
                <a:gd name="adj1" fmla="val 16200000"/>
                <a:gd name="adj2" fmla="val 21562408"/>
              </a:avLst>
            </a:prstGeom>
            <a:noFill/>
            <a:ln w="9525" cap="flat" cmpd="sng" algn="ctr">
              <a:solidFill>
                <a:srgbClr val="4F81B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54" name="Text Box 78"/>
            <p:cNvSpPr txBox="1">
              <a:spLocks noChangeArrowheads="1"/>
            </p:cNvSpPr>
            <p:nvPr/>
          </p:nvSpPr>
          <p:spPr bwMode="auto">
            <a:xfrm>
              <a:off x="2547937" y="228584"/>
              <a:ext cx="171450" cy="20001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i="1" kern="0">
                  <a:solidFill>
                    <a:srgbClr val="1F497D"/>
                  </a:solidFill>
                  <a:latin typeface="Symbol" panose="05050102010706020507" pitchFamily="18" charset="2"/>
                  <a:cs typeface="Times New Roman"/>
                </a:rPr>
                <a:t>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946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Induktanssi ja magneettipiirit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Faradayn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laki ja </a:t>
            </a:r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itseinduktanssi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576525"/>
              </p:ext>
            </p:extLst>
          </p:nvPr>
        </p:nvGraphicFramePr>
        <p:xfrm>
          <a:off x="1529929" y="2597596"/>
          <a:ext cx="3087687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0" name="Equation" r:id="rId6" imgW="1587240" imgH="291960" progId="Equation.DSMT4">
                  <p:embed/>
                </p:oleObj>
              </mc:Choice>
              <mc:Fallback>
                <p:oleObj name="Equation" r:id="rId6" imgW="158724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9929" y="2597596"/>
                        <a:ext cx="3087687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611" y="3438078"/>
            <a:ext cx="5902325" cy="160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0" name="Rectangle 16"/>
          <p:cNvSpPr>
            <a:spLocks noChangeArrowheads="1"/>
          </p:cNvSpPr>
          <p:nvPr/>
        </p:nvSpPr>
        <p:spPr bwMode="auto">
          <a:xfrm>
            <a:off x="441152" y="1085428"/>
            <a:ext cx="6696744" cy="172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Kulkekoon suljetun silmukan läpi ajan mukaan muuttuva magneettivuo. Tällöin </a:t>
            </a:r>
            <a:r>
              <a:rPr lang="fi-FI" altLang="fi-FI" sz="1800" dirty="0" err="1">
                <a:latin typeface="Arial" panose="020B0604020202020204" pitchFamily="34" charset="0"/>
                <a:cs typeface="Arial" panose="020B0604020202020204" pitchFamily="34" charset="0"/>
              </a:rPr>
              <a:t>Faradayn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lain mukaisesti silmukkaan indusoituu jännite -&gt; virta.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=&gt; </a:t>
            </a:r>
            <a:r>
              <a:rPr lang="fi-FI" altLang="fi-FI" sz="1800" dirty="0" err="1">
                <a:latin typeface="Arial" panose="020B0604020202020204" pitchFamily="34" charset="0"/>
                <a:cs typeface="Arial" panose="020B0604020202020204" pitchFamily="34" charset="0"/>
              </a:rPr>
              <a:t>Itseinduktanssi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fi-FI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42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Induktanssi ja magneettipiirit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Sisäinen induktanssi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Rectangle 16"/>
          <p:cNvSpPr>
            <a:spLocks noChangeArrowheads="1"/>
          </p:cNvSpPr>
          <p:nvPr/>
        </p:nvSpPr>
        <p:spPr bwMode="auto">
          <a:xfrm>
            <a:off x="441152" y="1085428"/>
            <a:ext cx="669674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Myös johtimen sisälle muodostuu magneettivuo, joka yleensä on huomattavan paljon pienempi kuin ulkoinen induktanssi, ja täten usein jätetään huomiotta.</a:t>
            </a:r>
          </a:p>
        </p:txBody>
      </p:sp>
      <p:grpSp>
        <p:nvGrpSpPr>
          <p:cNvPr id="12" name="Group 173"/>
          <p:cNvGrpSpPr>
            <a:grpSpLocks/>
          </p:cNvGrpSpPr>
          <p:nvPr/>
        </p:nvGrpSpPr>
        <p:grpSpPr bwMode="auto">
          <a:xfrm>
            <a:off x="5424289" y="3514824"/>
            <a:ext cx="1425575" cy="1243012"/>
            <a:chOff x="0" y="0"/>
            <a:chExt cx="1426384" cy="1243019"/>
          </a:xfrm>
        </p:grpSpPr>
        <p:grpSp>
          <p:nvGrpSpPr>
            <p:cNvPr id="13" name="Group 174"/>
            <p:cNvGrpSpPr>
              <a:grpSpLocks/>
            </p:cNvGrpSpPr>
            <p:nvPr/>
          </p:nvGrpSpPr>
          <p:grpSpPr bwMode="auto">
            <a:xfrm>
              <a:off x="0" y="590550"/>
              <a:ext cx="1197777" cy="528597"/>
              <a:chOff x="0" y="590550"/>
              <a:chExt cx="1197777" cy="528597"/>
            </a:xfrm>
          </p:grpSpPr>
          <p:sp>
            <p:nvSpPr>
              <p:cNvPr id="60" name="Oval 59"/>
              <p:cNvSpPr/>
              <p:nvPr/>
            </p:nvSpPr>
            <p:spPr bwMode="auto">
              <a:xfrm>
                <a:off x="0" y="595315"/>
                <a:ext cx="1194477" cy="523878"/>
              </a:xfrm>
              <a:prstGeom prst="ellipse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 bwMode="auto">
              <a:xfrm>
                <a:off x="0" y="590553"/>
                <a:ext cx="1197654" cy="266702"/>
              </a:xfrm>
              <a:prstGeom prst="rect">
                <a:avLst/>
              </a:prstGeom>
              <a:solidFill>
                <a:srgbClr xmlns:mc="http://schemas.openxmlformats.org/markup-compatibility/2006" xmlns:a14="http://schemas.microsoft.com/office/drawing/2010/main" val="FFFFFF" mc:Ignorable="a14" a14:legacySpreadsheetColorIndex="9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</p:grpSp>
        <p:sp>
          <p:nvSpPr>
            <p:cNvPr id="14" name="Oval 13"/>
            <p:cNvSpPr/>
            <p:nvPr/>
          </p:nvSpPr>
          <p:spPr bwMode="auto">
            <a:xfrm>
              <a:off x="221464" y="176211"/>
              <a:ext cx="752475" cy="347662"/>
            </a:xfrm>
            <a:prstGeom prst="ellipse">
              <a:avLst/>
            </a:pr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path path="circle">
                <a:fillToRect l="100000" t="100000"/>
              </a:path>
            </a:gra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263675" y="219076"/>
              <a:ext cx="667128" cy="271464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7943" y="95251"/>
              <a:ext cx="1194477" cy="523878"/>
            </a:xfrm>
            <a:prstGeom prst="ellipse">
              <a:avLst/>
            </a:prstGeom>
            <a:noFill/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cxnSp>
          <p:nvCxnSpPr>
            <p:cNvPr id="17" name="Straight Connector 178"/>
            <p:cNvCxnSpPr>
              <a:cxnSpLocks noChangeShapeType="1"/>
            </p:cNvCxnSpPr>
            <p:nvPr/>
          </p:nvCxnSpPr>
          <p:spPr bwMode="auto">
            <a:xfrm flipH="1">
              <a:off x="0" y="371476"/>
              <a:ext cx="4769" cy="495259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8" name="Parallelogram 17"/>
            <p:cNvSpPr/>
            <p:nvPr/>
          </p:nvSpPr>
          <p:spPr bwMode="auto">
            <a:xfrm rot="5400000">
              <a:off x="390156" y="549983"/>
              <a:ext cx="727079" cy="316091"/>
            </a:xfrm>
            <a:prstGeom prst="parallelogram">
              <a:avLst>
                <a:gd name="adj" fmla="val 73120"/>
              </a:avLst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19" name="Parallelogram 18"/>
            <p:cNvSpPr/>
            <p:nvPr/>
          </p:nvSpPr>
          <p:spPr bwMode="auto">
            <a:xfrm rot="16200000" flipH="1">
              <a:off x="71682" y="547601"/>
              <a:ext cx="725491" cy="316092"/>
            </a:xfrm>
            <a:prstGeom prst="parallelogram">
              <a:avLst>
                <a:gd name="adj" fmla="val 73120"/>
              </a:avLst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cxnSp>
          <p:nvCxnSpPr>
            <p:cNvPr id="20" name="Straight Connector 181"/>
            <p:cNvCxnSpPr>
              <a:cxnSpLocks noChangeShapeType="1"/>
            </p:cNvCxnSpPr>
            <p:nvPr/>
          </p:nvCxnSpPr>
          <p:spPr bwMode="auto">
            <a:xfrm flipH="1">
              <a:off x="1197768" y="371476"/>
              <a:ext cx="4769" cy="495259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21" name="Rectangle 20"/>
            <p:cNvSpPr/>
            <p:nvPr/>
          </p:nvSpPr>
          <p:spPr bwMode="auto">
            <a:xfrm>
              <a:off x="282735" y="1076331"/>
              <a:ext cx="624242" cy="58737"/>
            </a:xfrm>
            <a:prstGeom prst="rect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22" name="Parallelogram 21"/>
            <p:cNvSpPr/>
            <p:nvPr/>
          </p:nvSpPr>
          <p:spPr bwMode="auto">
            <a:xfrm rot="16200000" flipH="1">
              <a:off x="144310" y="703423"/>
              <a:ext cx="528640" cy="45719"/>
            </a:xfrm>
            <a:prstGeom prst="parallelogram">
              <a:avLst>
                <a:gd name="adj" fmla="val 73120"/>
              </a:avLst>
            </a:prstGeom>
            <a:gradFill flip="none" rotWithShape="1"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23" name="Parallelogram 22"/>
            <p:cNvSpPr/>
            <p:nvPr/>
          </p:nvSpPr>
          <p:spPr bwMode="auto">
            <a:xfrm rot="5400000">
              <a:off x="518166" y="708187"/>
              <a:ext cx="528640" cy="45719"/>
            </a:xfrm>
            <a:prstGeom prst="parallelogram">
              <a:avLst>
                <a:gd name="adj" fmla="val 73120"/>
              </a:avLst>
            </a:prstGeom>
            <a:gradFill flip="none" rotWithShape="1"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24" name="Parallelogram 23"/>
            <p:cNvSpPr/>
            <p:nvPr/>
          </p:nvSpPr>
          <p:spPr bwMode="auto">
            <a:xfrm rot="16200000" flipH="1">
              <a:off x="196344" y="567485"/>
              <a:ext cx="623891" cy="174724"/>
            </a:xfrm>
            <a:prstGeom prst="parallelogram">
              <a:avLst>
                <a:gd name="adj" fmla="val 73120"/>
              </a:avLst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25" name="Parallelogram 24"/>
            <p:cNvSpPr/>
            <p:nvPr/>
          </p:nvSpPr>
          <p:spPr bwMode="auto">
            <a:xfrm rot="5400000">
              <a:off x="370273" y="568280"/>
              <a:ext cx="623891" cy="173135"/>
            </a:xfrm>
            <a:prstGeom prst="parallelogram">
              <a:avLst>
                <a:gd name="adj" fmla="val 73120"/>
              </a:avLst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26" name="Group 187"/>
            <p:cNvGrpSpPr>
              <a:grpSpLocks/>
            </p:cNvGrpSpPr>
            <p:nvPr/>
          </p:nvGrpSpPr>
          <p:grpSpPr bwMode="auto">
            <a:xfrm>
              <a:off x="378628" y="416717"/>
              <a:ext cx="411956" cy="140491"/>
              <a:chOff x="378628" y="416717"/>
              <a:chExt cx="411956" cy="140491"/>
            </a:xfrm>
          </p:grpSpPr>
          <p:grpSp>
            <p:nvGrpSpPr>
              <p:cNvPr id="56" name="Group 217"/>
              <p:cNvGrpSpPr>
                <a:grpSpLocks/>
              </p:cNvGrpSpPr>
              <p:nvPr/>
            </p:nvGrpSpPr>
            <p:grpSpPr bwMode="auto">
              <a:xfrm>
                <a:off x="378628" y="416717"/>
                <a:ext cx="411956" cy="140491"/>
                <a:chOff x="378628" y="416717"/>
                <a:chExt cx="411956" cy="140491"/>
              </a:xfrm>
            </p:grpSpPr>
            <p:sp>
              <p:nvSpPr>
                <p:cNvPr id="58" name="Arc 57"/>
                <p:cNvSpPr/>
                <p:nvPr/>
              </p:nvSpPr>
              <p:spPr bwMode="auto">
                <a:xfrm flipV="1">
                  <a:off x="378040" y="415927"/>
                  <a:ext cx="409808" cy="141288"/>
                </a:xfrm>
                <a:prstGeom prst="arc">
                  <a:avLst>
                    <a:gd name="adj1" fmla="val 16200000"/>
                    <a:gd name="adj2" fmla="val 20603730"/>
                  </a:avLst>
                </a:prstGeom>
                <a:noFill/>
                <a:ln w="9525" cap="flat" cmpd="sng" algn="ctr">
                  <a:solidFill>
                    <a:srgbClr val="1F497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lIns="18288" tIns="0" rIns="0" bIns="0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i-FI" kern="0">
                    <a:solidFill>
                      <a:sysClr val="windowText" lastClr="000000"/>
                    </a:solidFill>
                    <a:latin typeface="Calibri"/>
                  </a:endParaRPr>
                </a:p>
              </p:txBody>
            </p:sp>
            <p:sp>
              <p:nvSpPr>
                <p:cNvPr id="59" name="Arc 58"/>
                <p:cNvSpPr/>
                <p:nvPr/>
              </p:nvSpPr>
              <p:spPr bwMode="auto">
                <a:xfrm flipH="1" flipV="1">
                  <a:off x="381216" y="415927"/>
                  <a:ext cx="409808" cy="141288"/>
                </a:xfrm>
                <a:prstGeom prst="arc">
                  <a:avLst>
                    <a:gd name="adj1" fmla="val 16200000"/>
                    <a:gd name="adj2" fmla="val 20603730"/>
                  </a:avLst>
                </a:prstGeom>
                <a:noFill/>
                <a:ln w="9525" cap="flat" cmpd="sng" algn="ctr">
                  <a:solidFill>
                    <a:srgbClr val="1F497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lIns="18288" tIns="0" rIns="0" bIns="0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i-FI" kern="0">
                    <a:solidFill>
                      <a:sysClr val="windowText" lastClr="000000"/>
                    </a:solidFill>
                    <a:latin typeface="Calibri"/>
                  </a:endParaRPr>
                </a:p>
              </p:txBody>
            </p:sp>
          </p:grpSp>
          <p:cxnSp>
            <p:nvCxnSpPr>
              <p:cNvPr id="57" name="Straight Arrow Connector 218"/>
              <p:cNvCxnSpPr>
                <a:cxnSpLocks noChangeShapeType="1"/>
              </p:cNvCxnSpPr>
              <p:nvPr/>
            </p:nvCxnSpPr>
            <p:spPr bwMode="auto">
              <a:xfrm flipV="1">
                <a:off x="709621" y="531019"/>
                <a:ext cx="35719" cy="9525"/>
              </a:xfrm>
              <a:prstGeom prst="straightConnector1">
                <a:avLst/>
              </a:prstGeom>
              <a:noFill/>
              <a:ln w="9525" algn="ctr">
                <a:solidFill>
                  <a:srgbClr val="1F497D"/>
                </a:solidFill>
                <a:round/>
                <a:headEnd/>
                <a:tailEnd type="stealth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7" name="Group 188"/>
            <p:cNvGrpSpPr>
              <a:grpSpLocks/>
            </p:cNvGrpSpPr>
            <p:nvPr/>
          </p:nvGrpSpPr>
          <p:grpSpPr bwMode="auto">
            <a:xfrm>
              <a:off x="388153" y="531017"/>
              <a:ext cx="411956" cy="140491"/>
              <a:chOff x="388153" y="531017"/>
              <a:chExt cx="411956" cy="140491"/>
            </a:xfrm>
          </p:grpSpPr>
          <p:grpSp>
            <p:nvGrpSpPr>
              <p:cNvPr id="52" name="Group 213"/>
              <p:cNvGrpSpPr>
                <a:grpSpLocks/>
              </p:cNvGrpSpPr>
              <p:nvPr/>
            </p:nvGrpSpPr>
            <p:grpSpPr bwMode="auto">
              <a:xfrm>
                <a:off x="388153" y="531017"/>
                <a:ext cx="411956" cy="140491"/>
                <a:chOff x="388153" y="531017"/>
                <a:chExt cx="411956" cy="140491"/>
              </a:xfrm>
            </p:grpSpPr>
            <p:sp>
              <p:nvSpPr>
                <p:cNvPr id="54" name="Arc 53"/>
                <p:cNvSpPr/>
                <p:nvPr/>
              </p:nvSpPr>
              <p:spPr bwMode="auto">
                <a:xfrm flipV="1">
                  <a:off x="387570" y="530228"/>
                  <a:ext cx="409808" cy="141288"/>
                </a:xfrm>
                <a:prstGeom prst="arc">
                  <a:avLst>
                    <a:gd name="adj1" fmla="val 16200000"/>
                    <a:gd name="adj2" fmla="val 20603730"/>
                  </a:avLst>
                </a:prstGeom>
                <a:noFill/>
                <a:ln w="9525" cap="flat" cmpd="sng" algn="ctr">
                  <a:solidFill>
                    <a:srgbClr val="1F497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lIns="18288" tIns="0" rIns="0" bIns="0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i-FI" kern="0">
                    <a:solidFill>
                      <a:sysClr val="windowText" lastClr="000000"/>
                    </a:solidFill>
                    <a:latin typeface="Calibri"/>
                  </a:endParaRPr>
                </a:p>
              </p:txBody>
            </p:sp>
            <p:sp>
              <p:nvSpPr>
                <p:cNvPr id="55" name="Arc 54"/>
                <p:cNvSpPr/>
                <p:nvPr/>
              </p:nvSpPr>
              <p:spPr bwMode="auto">
                <a:xfrm flipH="1" flipV="1">
                  <a:off x="390746" y="530228"/>
                  <a:ext cx="409808" cy="141288"/>
                </a:xfrm>
                <a:prstGeom prst="arc">
                  <a:avLst>
                    <a:gd name="adj1" fmla="val 16200000"/>
                    <a:gd name="adj2" fmla="val 20603730"/>
                  </a:avLst>
                </a:prstGeom>
                <a:noFill/>
                <a:ln w="9525" cap="flat" cmpd="sng" algn="ctr">
                  <a:solidFill>
                    <a:srgbClr val="1F497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lIns="18288" tIns="0" rIns="0" bIns="0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i-FI" kern="0">
                    <a:solidFill>
                      <a:sysClr val="windowText" lastClr="000000"/>
                    </a:solidFill>
                    <a:latin typeface="Calibri"/>
                  </a:endParaRPr>
                </a:p>
              </p:txBody>
            </p:sp>
          </p:grpSp>
          <p:cxnSp>
            <p:nvCxnSpPr>
              <p:cNvPr id="53" name="Straight Arrow Connector 214"/>
              <p:cNvCxnSpPr>
                <a:cxnSpLocks noChangeShapeType="1"/>
              </p:cNvCxnSpPr>
              <p:nvPr/>
            </p:nvCxnSpPr>
            <p:spPr bwMode="auto">
              <a:xfrm flipV="1">
                <a:off x="719146" y="645319"/>
                <a:ext cx="35719" cy="9525"/>
              </a:xfrm>
              <a:prstGeom prst="straightConnector1">
                <a:avLst/>
              </a:prstGeom>
              <a:noFill/>
              <a:ln w="9525" algn="ctr">
                <a:solidFill>
                  <a:srgbClr val="1F497D"/>
                </a:solidFill>
                <a:round/>
                <a:headEnd/>
                <a:tailEnd type="stealth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8" name="Group 189"/>
            <p:cNvGrpSpPr>
              <a:grpSpLocks/>
            </p:cNvGrpSpPr>
            <p:nvPr/>
          </p:nvGrpSpPr>
          <p:grpSpPr bwMode="auto">
            <a:xfrm>
              <a:off x="388153" y="642935"/>
              <a:ext cx="411956" cy="140491"/>
              <a:chOff x="388153" y="642935"/>
              <a:chExt cx="411956" cy="140491"/>
            </a:xfrm>
          </p:grpSpPr>
          <p:grpSp>
            <p:nvGrpSpPr>
              <p:cNvPr id="48" name="Group 209"/>
              <p:cNvGrpSpPr>
                <a:grpSpLocks/>
              </p:cNvGrpSpPr>
              <p:nvPr/>
            </p:nvGrpSpPr>
            <p:grpSpPr bwMode="auto">
              <a:xfrm>
                <a:off x="388153" y="642935"/>
                <a:ext cx="411956" cy="140491"/>
                <a:chOff x="388153" y="642935"/>
                <a:chExt cx="411956" cy="140491"/>
              </a:xfrm>
            </p:grpSpPr>
            <p:sp>
              <p:nvSpPr>
                <p:cNvPr id="50" name="Arc 49"/>
                <p:cNvSpPr/>
                <p:nvPr/>
              </p:nvSpPr>
              <p:spPr bwMode="auto">
                <a:xfrm flipV="1">
                  <a:off x="387570" y="642941"/>
                  <a:ext cx="409808" cy="139701"/>
                </a:xfrm>
                <a:prstGeom prst="arc">
                  <a:avLst>
                    <a:gd name="adj1" fmla="val 16200000"/>
                    <a:gd name="adj2" fmla="val 20603730"/>
                  </a:avLst>
                </a:prstGeom>
                <a:noFill/>
                <a:ln w="9525" cap="flat" cmpd="sng" algn="ctr">
                  <a:solidFill>
                    <a:srgbClr val="1F497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lIns="18288" tIns="0" rIns="0" bIns="0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i-FI" kern="0">
                    <a:solidFill>
                      <a:sysClr val="windowText" lastClr="000000"/>
                    </a:solidFill>
                    <a:latin typeface="Calibri"/>
                  </a:endParaRPr>
                </a:p>
              </p:txBody>
            </p:sp>
            <p:sp>
              <p:nvSpPr>
                <p:cNvPr id="51" name="Arc 50"/>
                <p:cNvSpPr/>
                <p:nvPr/>
              </p:nvSpPr>
              <p:spPr bwMode="auto">
                <a:xfrm flipH="1" flipV="1">
                  <a:off x="390746" y="642941"/>
                  <a:ext cx="409808" cy="139701"/>
                </a:xfrm>
                <a:prstGeom prst="arc">
                  <a:avLst>
                    <a:gd name="adj1" fmla="val 16200000"/>
                    <a:gd name="adj2" fmla="val 20603730"/>
                  </a:avLst>
                </a:prstGeom>
                <a:noFill/>
                <a:ln w="9525" cap="flat" cmpd="sng" algn="ctr">
                  <a:solidFill>
                    <a:srgbClr val="1F497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lIns="18288" tIns="0" rIns="0" bIns="0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i-FI" kern="0">
                    <a:solidFill>
                      <a:sysClr val="windowText" lastClr="000000"/>
                    </a:solidFill>
                    <a:latin typeface="Calibri"/>
                  </a:endParaRPr>
                </a:p>
              </p:txBody>
            </p:sp>
          </p:grpSp>
          <p:cxnSp>
            <p:nvCxnSpPr>
              <p:cNvPr id="49" name="Straight Arrow Connector 210"/>
              <p:cNvCxnSpPr>
                <a:cxnSpLocks noChangeShapeType="1"/>
              </p:cNvCxnSpPr>
              <p:nvPr/>
            </p:nvCxnSpPr>
            <p:spPr bwMode="auto">
              <a:xfrm flipV="1">
                <a:off x="719146" y="757237"/>
                <a:ext cx="35719" cy="9525"/>
              </a:xfrm>
              <a:prstGeom prst="straightConnector1">
                <a:avLst/>
              </a:prstGeom>
              <a:noFill/>
              <a:ln w="9525" algn="ctr">
                <a:solidFill>
                  <a:srgbClr val="1F497D"/>
                </a:solidFill>
                <a:round/>
                <a:headEnd/>
                <a:tailEnd type="stealth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9" name="Group 190"/>
            <p:cNvGrpSpPr>
              <a:grpSpLocks/>
            </p:cNvGrpSpPr>
            <p:nvPr/>
          </p:nvGrpSpPr>
          <p:grpSpPr bwMode="auto">
            <a:xfrm>
              <a:off x="385771" y="769145"/>
              <a:ext cx="411956" cy="140491"/>
              <a:chOff x="385771" y="769145"/>
              <a:chExt cx="411956" cy="140491"/>
            </a:xfrm>
          </p:grpSpPr>
          <p:grpSp>
            <p:nvGrpSpPr>
              <p:cNvPr id="44" name="Group 205"/>
              <p:cNvGrpSpPr>
                <a:grpSpLocks/>
              </p:cNvGrpSpPr>
              <p:nvPr/>
            </p:nvGrpSpPr>
            <p:grpSpPr bwMode="auto">
              <a:xfrm>
                <a:off x="385771" y="769145"/>
                <a:ext cx="411956" cy="140491"/>
                <a:chOff x="385771" y="769145"/>
                <a:chExt cx="411956" cy="140491"/>
              </a:xfrm>
            </p:grpSpPr>
            <p:sp>
              <p:nvSpPr>
                <p:cNvPr id="46" name="Arc 45"/>
                <p:cNvSpPr/>
                <p:nvPr/>
              </p:nvSpPr>
              <p:spPr bwMode="auto">
                <a:xfrm flipV="1">
                  <a:off x="385982" y="768354"/>
                  <a:ext cx="409808" cy="141288"/>
                </a:xfrm>
                <a:prstGeom prst="arc">
                  <a:avLst>
                    <a:gd name="adj1" fmla="val 16200000"/>
                    <a:gd name="adj2" fmla="val 20603730"/>
                  </a:avLst>
                </a:prstGeom>
                <a:noFill/>
                <a:ln w="9525" cap="flat" cmpd="sng" algn="ctr">
                  <a:solidFill>
                    <a:srgbClr val="1F497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lIns="18288" tIns="0" rIns="0" bIns="0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i-FI" kern="0">
                    <a:solidFill>
                      <a:sysClr val="windowText" lastClr="000000"/>
                    </a:solidFill>
                    <a:latin typeface="Calibri"/>
                  </a:endParaRPr>
                </a:p>
              </p:txBody>
            </p:sp>
            <p:sp>
              <p:nvSpPr>
                <p:cNvPr id="47" name="Arc 46"/>
                <p:cNvSpPr/>
                <p:nvPr/>
              </p:nvSpPr>
              <p:spPr bwMode="auto">
                <a:xfrm flipH="1" flipV="1">
                  <a:off x="387570" y="768354"/>
                  <a:ext cx="409808" cy="141288"/>
                </a:xfrm>
                <a:prstGeom prst="arc">
                  <a:avLst>
                    <a:gd name="adj1" fmla="val 16200000"/>
                    <a:gd name="adj2" fmla="val 20603730"/>
                  </a:avLst>
                </a:prstGeom>
                <a:noFill/>
                <a:ln w="9525" cap="flat" cmpd="sng" algn="ctr">
                  <a:solidFill>
                    <a:srgbClr val="1F497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lIns="18288" tIns="0" rIns="0" bIns="0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i-FI" kern="0">
                    <a:solidFill>
                      <a:sysClr val="windowText" lastClr="000000"/>
                    </a:solidFill>
                    <a:latin typeface="Calibri"/>
                  </a:endParaRPr>
                </a:p>
              </p:txBody>
            </p:sp>
          </p:grpSp>
          <p:cxnSp>
            <p:nvCxnSpPr>
              <p:cNvPr id="45" name="Straight Arrow Connector 206"/>
              <p:cNvCxnSpPr>
                <a:cxnSpLocks noChangeShapeType="1"/>
              </p:cNvCxnSpPr>
              <p:nvPr/>
            </p:nvCxnSpPr>
            <p:spPr bwMode="auto">
              <a:xfrm flipV="1">
                <a:off x="716764" y="883447"/>
                <a:ext cx="35719" cy="9525"/>
              </a:xfrm>
              <a:prstGeom prst="straightConnector1">
                <a:avLst/>
              </a:prstGeom>
              <a:noFill/>
              <a:ln w="9525" algn="ctr">
                <a:solidFill>
                  <a:srgbClr val="1F497D"/>
                </a:solidFill>
                <a:round/>
                <a:headEnd/>
                <a:tailEnd type="stealth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30" name="Text Box 78"/>
            <p:cNvSpPr txBox="1">
              <a:spLocks noChangeArrowheads="1"/>
            </p:cNvSpPr>
            <p:nvPr/>
          </p:nvSpPr>
          <p:spPr bwMode="auto">
            <a:xfrm>
              <a:off x="325623" y="204788"/>
              <a:ext cx="362155" cy="20002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kern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sz="1200" i="1" kern="0">
                  <a:solidFill>
                    <a:srgbClr val="1F497D"/>
                  </a:solidFill>
                  <a:latin typeface="Symbol" panose="05050102010706020507" pitchFamily="18" charset="2"/>
                  <a:cs typeface="Times New Roman"/>
                </a:rPr>
                <a:t>F</a:t>
              </a:r>
            </a:p>
          </p:txBody>
        </p:sp>
        <p:cxnSp>
          <p:nvCxnSpPr>
            <p:cNvPr id="31" name="Straight Arrow Connector 192"/>
            <p:cNvCxnSpPr>
              <a:cxnSpLocks noChangeShapeType="1"/>
            </p:cNvCxnSpPr>
            <p:nvPr/>
          </p:nvCxnSpPr>
          <p:spPr bwMode="auto">
            <a:xfrm flipV="1">
              <a:off x="188128" y="342900"/>
              <a:ext cx="0" cy="119063"/>
            </a:xfrm>
            <a:prstGeom prst="straightConnector1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 type="stealth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32" name="Straight Arrow Connector 193"/>
            <p:cNvCxnSpPr>
              <a:cxnSpLocks noChangeShapeType="1"/>
            </p:cNvCxnSpPr>
            <p:nvPr/>
          </p:nvCxnSpPr>
          <p:spPr bwMode="auto">
            <a:xfrm flipV="1">
              <a:off x="126216" y="171450"/>
              <a:ext cx="0" cy="119063"/>
            </a:xfrm>
            <a:prstGeom prst="straightConnector1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 type="stealth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33" name="Straight Arrow Connector 194"/>
            <p:cNvCxnSpPr>
              <a:cxnSpLocks noChangeShapeType="1"/>
            </p:cNvCxnSpPr>
            <p:nvPr/>
          </p:nvCxnSpPr>
          <p:spPr bwMode="auto">
            <a:xfrm flipV="1">
              <a:off x="978704" y="381000"/>
              <a:ext cx="0" cy="119063"/>
            </a:xfrm>
            <a:prstGeom prst="straightConnector1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 type="stealth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34" name="Straight Arrow Connector 195"/>
            <p:cNvCxnSpPr>
              <a:cxnSpLocks noChangeShapeType="1"/>
            </p:cNvCxnSpPr>
            <p:nvPr/>
          </p:nvCxnSpPr>
          <p:spPr bwMode="auto">
            <a:xfrm flipV="1">
              <a:off x="1097766" y="266700"/>
              <a:ext cx="0" cy="119063"/>
            </a:xfrm>
            <a:prstGeom prst="straightConnector1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 type="stealth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35" name="Straight Arrow Connector 196"/>
            <p:cNvCxnSpPr>
              <a:cxnSpLocks noChangeShapeType="1"/>
            </p:cNvCxnSpPr>
            <p:nvPr/>
          </p:nvCxnSpPr>
          <p:spPr bwMode="auto">
            <a:xfrm flipV="1">
              <a:off x="964416" y="90488"/>
              <a:ext cx="0" cy="119063"/>
            </a:xfrm>
            <a:prstGeom prst="straightConnector1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 type="stealth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36" name="Straight Arrow Connector 197"/>
            <p:cNvCxnSpPr>
              <a:cxnSpLocks noChangeShapeType="1"/>
            </p:cNvCxnSpPr>
            <p:nvPr/>
          </p:nvCxnSpPr>
          <p:spPr bwMode="auto">
            <a:xfrm flipV="1">
              <a:off x="650091" y="33338"/>
              <a:ext cx="0" cy="119063"/>
            </a:xfrm>
            <a:prstGeom prst="straightConnector1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 type="stealth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37" name="Straight Arrow Connector 198"/>
            <p:cNvCxnSpPr>
              <a:cxnSpLocks noChangeShapeType="1"/>
            </p:cNvCxnSpPr>
            <p:nvPr/>
          </p:nvCxnSpPr>
          <p:spPr bwMode="auto">
            <a:xfrm flipV="1">
              <a:off x="445304" y="19051"/>
              <a:ext cx="0" cy="119063"/>
            </a:xfrm>
            <a:prstGeom prst="straightConnector1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 type="stealth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38" name="Straight Arrow Connector 199"/>
            <p:cNvCxnSpPr>
              <a:cxnSpLocks noChangeShapeType="1"/>
            </p:cNvCxnSpPr>
            <p:nvPr/>
          </p:nvCxnSpPr>
          <p:spPr bwMode="auto">
            <a:xfrm flipV="1">
              <a:off x="283379" y="80963"/>
              <a:ext cx="0" cy="119063"/>
            </a:xfrm>
            <a:prstGeom prst="straightConnector1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 type="stealth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Arrow Connector 200"/>
            <p:cNvCxnSpPr>
              <a:cxnSpLocks noChangeShapeType="1"/>
            </p:cNvCxnSpPr>
            <p:nvPr/>
          </p:nvCxnSpPr>
          <p:spPr bwMode="auto">
            <a:xfrm flipV="1">
              <a:off x="821541" y="52388"/>
              <a:ext cx="0" cy="119063"/>
            </a:xfrm>
            <a:prstGeom prst="straightConnector1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 type="stealth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40" name="Text Box 78"/>
            <p:cNvSpPr txBox="1">
              <a:spLocks noChangeArrowheads="1"/>
            </p:cNvSpPr>
            <p:nvPr/>
          </p:nvSpPr>
          <p:spPr bwMode="auto">
            <a:xfrm>
              <a:off x="635360" y="942980"/>
              <a:ext cx="362155" cy="25717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kern="0">
                  <a:solidFill>
                    <a:srgbClr val="F79646">
                      <a:lumMod val="75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sz="1200" i="1" kern="0">
                  <a:solidFill>
                    <a:srgbClr val="F79646">
                      <a:lumMod val="75000"/>
                    </a:srgbClr>
                  </a:solidFill>
                  <a:latin typeface="Symbol" panose="05050102010706020507" pitchFamily="18" charset="2"/>
                  <a:cs typeface="Times New Roman"/>
                </a:rPr>
                <a:t>r</a:t>
              </a:r>
            </a:p>
          </p:txBody>
        </p:sp>
        <p:sp>
          <p:nvSpPr>
            <p:cNvPr id="41" name="Left Brace 40"/>
            <p:cNvSpPr/>
            <p:nvPr/>
          </p:nvSpPr>
          <p:spPr bwMode="auto">
            <a:xfrm rot="13912801">
              <a:off x="401898" y="815872"/>
              <a:ext cx="115888" cy="382804"/>
            </a:xfrm>
            <a:prstGeom prst="leftBrac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42" name="Text Box 78"/>
            <p:cNvSpPr txBox="1">
              <a:spLocks noChangeArrowheads="1"/>
            </p:cNvSpPr>
            <p:nvPr/>
          </p:nvSpPr>
          <p:spPr bwMode="auto">
            <a:xfrm>
              <a:off x="416161" y="985843"/>
              <a:ext cx="362155" cy="25717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i="1" ker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fi-FI" sz="1200" i="1" kern="0">
                <a:solidFill>
                  <a:srgbClr val="00B050"/>
                </a:solidFill>
                <a:latin typeface="Symbol" panose="05050102010706020507" pitchFamily="18" charset="2"/>
                <a:cs typeface="Times New Roman"/>
              </a:endParaRPr>
            </a:p>
          </p:txBody>
        </p:sp>
        <p:sp>
          <p:nvSpPr>
            <p:cNvPr id="43" name="Text Box 78"/>
            <p:cNvSpPr txBox="1">
              <a:spLocks noChangeArrowheads="1"/>
            </p:cNvSpPr>
            <p:nvPr/>
          </p:nvSpPr>
          <p:spPr bwMode="auto">
            <a:xfrm>
              <a:off x="1064229" y="0"/>
              <a:ext cx="362155" cy="25717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i="1" ker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endParaRPr lang="fi-FI" sz="1200" i="1" kern="0">
                <a:solidFill>
                  <a:srgbClr val="FF0000"/>
                </a:solidFill>
                <a:latin typeface="Symbol" panose="05050102010706020507" pitchFamily="18" charset="2"/>
                <a:cs typeface="Times New Roman"/>
              </a:endParaRPr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4202243"/>
              </p:ext>
            </p:extLst>
          </p:nvPr>
        </p:nvGraphicFramePr>
        <p:xfrm>
          <a:off x="2641600" y="2589213"/>
          <a:ext cx="1630363" cy="1135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06" name="Equation" r:id="rId6" imgW="838080" imgH="583920" progId="Equation.DSMT4">
                  <p:embed/>
                </p:oleObj>
              </mc:Choice>
              <mc:Fallback>
                <p:oleObj name="Equation" r:id="rId6" imgW="838080" imgH="5839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1600" y="2589213"/>
                        <a:ext cx="1630363" cy="1135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624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Induktanssi ja magneettipiirit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Keskinäisinduktanssi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Rectangle 16"/>
          <p:cNvSpPr>
            <a:spLocks noChangeArrowheads="1"/>
          </p:cNvSpPr>
          <p:nvPr/>
        </p:nvSpPr>
        <p:spPr bwMode="auto">
          <a:xfrm>
            <a:off x="441152" y="1085428"/>
            <a:ext cx="669674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Virrallinen käämi 1 indusoi jännitteen käämiin 2</a:t>
            </a:r>
            <a:b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-&gt; keskinäisinduktanssi</a:t>
            </a:r>
          </a:p>
        </p:txBody>
      </p:sp>
      <p:grpSp>
        <p:nvGrpSpPr>
          <p:cNvPr id="62" name="Group 24"/>
          <p:cNvGrpSpPr>
            <a:grpSpLocks/>
          </p:cNvGrpSpPr>
          <p:nvPr/>
        </p:nvGrpSpPr>
        <p:grpSpPr bwMode="auto">
          <a:xfrm>
            <a:off x="4401592" y="2941859"/>
            <a:ext cx="2384152" cy="2060575"/>
            <a:chOff x="0" y="0"/>
            <a:chExt cx="2384151" cy="2059782"/>
          </a:xfrm>
        </p:grpSpPr>
        <p:grpSp>
          <p:nvGrpSpPr>
            <p:cNvPr id="63" name="Group 25"/>
            <p:cNvGrpSpPr>
              <a:grpSpLocks/>
            </p:cNvGrpSpPr>
            <p:nvPr/>
          </p:nvGrpSpPr>
          <p:grpSpPr bwMode="auto">
            <a:xfrm rot="5400000">
              <a:off x="196455" y="1022746"/>
              <a:ext cx="704850" cy="326231"/>
              <a:chOff x="196453" y="1022748"/>
              <a:chExt cx="1447800" cy="1000125"/>
            </a:xfrm>
          </p:grpSpPr>
          <p:sp>
            <p:nvSpPr>
              <p:cNvPr id="110" name="Arc 109"/>
              <p:cNvSpPr/>
              <p:nvPr/>
            </p:nvSpPr>
            <p:spPr bwMode="auto">
              <a:xfrm>
                <a:off x="195796" y="1020320"/>
                <a:ext cx="436781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11" name="Arc 110"/>
              <p:cNvSpPr/>
              <p:nvPr/>
            </p:nvSpPr>
            <p:spPr bwMode="auto">
              <a:xfrm flipH="1" flipV="1">
                <a:off x="368554" y="1020320"/>
                <a:ext cx="264023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12" name="Arc 111"/>
              <p:cNvSpPr/>
              <p:nvPr/>
            </p:nvSpPr>
            <p:spPr bwMode="auto">
              <a:xfrm flipV="1">
                <a:off x="368554" y="1020320"/>
                <a:ext cx="264023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13" name="Arc 112"/>
              <p:cNvSpPr/>
              <p:nvPr/>
            </p:nvSpPr>
            <p:spPr bwMode="auto">
              <a:xfrm flipH="1">
                <a:off x="368554" y="1020320"/>
                <a:ext cx="436781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14" name="Arc 113"/>
              <p:cNvSpPr/>
              <p:nvPr/>
            </p:nvSpPr>
            <p:spPr bwMode="auto">
              <a:xfrm>
                <a:off x="368553" y="1020318"/>
                <a:ext cx="427001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15" name="Arc 114"/>
              <p:cNvSpPr/>
              <p:nvPr/>
            </p:nvSpPr>
            <p:spPr bwMode="auto">
              <a:xfrm flipH="1" flipV="1">
                <a:off x="538051" y="1020320"/>
                <a:ext cx="267284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16" name="Arc 115"/>
              <p:cNvSpPr/>
              <p:nvPr/>
            </p:nvSpPr>
            <p:spPr bwMode="auto">
              <a:xfrm flipV="1">
                <a:off x="528271" y="1020320"/>
                <a:ext cx="267284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17" name="Arc 116"/>
              <p:cNvSpPr/>
              <p:nvPr/>
            </p:nvSpPr>
            <p:spPr bwMode="auto">
              <a:xfrm flipH="1">
                <a:off x="538050" y="1020318"/>
                <a:ext cx="430262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18" name="Arc 117"/>
              <p:cNvSpPr/>
              <p:nvPr/>
            </p:nvSpPr>
            <p:spPr bwMode="auto">
              <a:xfrm>
                <a:off x="528271" y="1020320"/>
                <a:ext cx="440041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19" name="Arc 118"/>
              <p:cNvSpPr/>
              <p:nvPr/>
            </p:nvSpPr>
            <p:spPr bwMode="auto">
              <a:xfrm flipH="1" flipV="1">
                <a:off x="701028" y="1020320"/>
                <a:ext cx="267284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20" name="Arc 119"/>
              <p:cNvSpPr/>
              <p:nvPr/>
            </p:nvSpPr>
            <p:spPr bwMode="auto">
              <a:xfrm flipV="1">
                <a:off x="701028" y="1020320"/>
                <a:ext cx="267284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21" name="Arc 120"/>
              <p:cNvSpPr/>
              <p:nvPr/>
            </p:nvSpPr>
            <p:spPr bwMode="auto">
              <a:xfrm flipH="1">
                <a:off x="701028" y="1020320"/>
                <a:ext cx="436781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22" name="Arc 121"/>
              <p:cNvSpPr/>
              <p:nvPr/>
            </p:nvSpPr>
            <p:spPr bwMode="auto">
              <a:xfrm>
                <a:off x="701028" y="1020320"/>
                <a:ext cx="436781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23" name="Arc 122"/>
              <p:cNvSpPr/>
              <p:nvPr/>
            </p:nvSpPr>
            <p:spPr bwMode="auto">
              <a:xfrm flipH="1" flipV="1">
                <a:off x="870525" y="1020320"/>
                <a:ext cx="267284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24" name="Arc 123"/>
              <p:cNvSpPr/>
              <p:nvPr/>
            </p:nvSpPr>
            <p:spPr bwMode="auto">
              <a:xfrm flipV="1">
                <a:off x="870525" y="1020320"/>
                <a:ext cx="267284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25" name="Arc 124"/>
              <p:cNvSpPr/>
              <p:nvPr/>
            </p:nvSpPr>
            <p:spPr bwMode="auto">
              <a:xfrm flipH="1">
                <a:off x="870524" y="1020318"/>
                <a:ext cx="440039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26" name="Arc 125"/>
              <p:cNvSpPr/>
              <p:nvPr/>
            </p:nvSpPr>
            <p:spPr bwMode="auto">
              <a:xfrm>
                <a:off x="860746" y="1020320"/>
                <a:ext cx="440041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27" name="Arc 126"/>
              <p:cNvSpPr/>
              <p:nvPr/>
            </p:nvSpPr>
            <p:spPr bwMode="auto">
              <a:xfrm flipH="1" flipV="1">
                <a:off x="1033503" y="1020320"/>
                <a:ext cx="267284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28" name="Arc 127"/>
              <p:cNvSpPr/>
              <p:nvPr/>
            </p:nvSpPr>
            <p:spPr bwMode="auto">
              <a:xfrm flipV="1">
                <a:off x="1033503" y="1020320"/>
                <a:ext cx="267284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29" name="Arc 128"/>
              <p:cNvSpPr/>
              <p:nvPr/>
            </p:nvSpPr>
            <p:spPr bwMode="auto">
              <a:xfrm flipH="1">
                <a:off x="1033503" y="1020320"/>
                <a:ext cx="436781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30" name="Arc 129"/>
              <p:cNvSpPr/>
              <p:nvPr/>
            </p:nvSpPr>
            <p:spPr bwMode="auto">
              <a:xfrm>
                <a:off x="1033503" y="1020320"/>
                <a:ext cx="436781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31" name="Arc 130"/>
              <p:cNvSpPr/>
              <p:nvPr/>
            </p:nvSpPr>
            <p:spPr bwMode="auto">
              <a:xfrm flipH="1" flipV="1">
                <a:off x="1206258" y="1020318"/>
                <a:ext cx="264025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32" name="Arc 131"/>
              <p:cNvSpPr/>
              <p:nvPr/>
            </p:nvSpPr>
            <p:spPr bwMode="auto">
              <a:xfrm flipV="1">
                <a:off x="1206258" y="1020318"/>
                <a:ext cx="264025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33" name="Arc 132"/>
              <p:cNvSpPr/>
              <p:nvPr/>
            </p:nvSpPr>
            <p:spPr bwMode="auto">
              <a:xfrm flipH="1">
                <a:off x="1206259" y="1020320"/>
                <a:ext cx="436781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34" name="Arc 133"/>
              <p:cNvSpPr/>
              <p:nvPr/>
            </p:nvSpPr>
            <p:spPr bwMode="auto">
              <a:xfrm>
                <a:off x="1206259" y="1020320"/>
                <a:ext cx="436781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35" name="Arc 134"/>
              <p:cNvSpPr/>
              <p:nvPr/>
            </p:nvSpPr>
            <p:spPr bwMode="auto">
              <a:xfrm flipH="1">
                <a:off x="195796" y="1020320"/>
                <a:ext cx="436781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</p:grpSp>
        <p:sp>
          <p:nvSpPr>
            <p:cNvPr id="64" name="Text Box 78"/>
            <p:cNvSpPr txBox="1">
              <a:spLocks noChangeArrowheads="1"/>
            </p:cNvSpPr>
            <p:nvPr/>
          </p:nvSpPr>
          <p:spPr bwMode="auto">
            <a:xfrm>
              <a:off x="52388" y="0"/>
              <a:ext cx="166687" cy="24120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i="1" kern="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fi-FI" sz="1200" kern="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fi-FI" sz="1200" i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5" name="Group 27"/>
            <p:cNvGrpSpPr>
              <a:grpSpLocks/>
            </p:cNvGrpSpPr>
            <p:nvPr/>
          </p:nvGrpSpPr>
          <p:grpSpPr bwMode="auto">
            <a:xfrm rot="16200000" flipH="1">
              <a:off x="1287069" y="1020364"/>
              <a:ext cx="704850" cy="326231"/>
              <a:chOff x="1287067" y="1020366"/>
              <a:chExt cx="1447800" cy="1000125"/>
            </a:xfrm>
          </p:grpSpPr>
          <p:sp>
            <p:nvSpPr>
              <p:cNvPr id="84" name="Arc 83"/>
              <p:cNvSpPr/>
              <p:nvPr/>
            </p:nvSpPr>
            <p:spPr bwMode="auto">
              <a:xfrm>
                <a:off x="1288042" y="1020354"/>
                <a:ext cx="436781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85" name="Arc 84"/>
              <p:cNvSpPr/>
              <p:nvPr/>
            </p:nvSpPr>
            <p:spPr bwMode="auto">
              <a:xfrm flipH="1" flipV="1">
                <a:off x="1457539" y="1020354"/>
                <a:ext cx="264023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86" name="Arc 85"/>
              <p:cNvSpPr/>
              <p:nvPr/>
            </p:nvSpPr>
            <p:spPr bwMode="auto">
              <a:xfrm flipV="1">
                <a:off x="1457539" y="1020354"/>
                <a:ext cx="264023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87" name="Arc 86"/>
              <p:cNvSpPr/>
              <p:nvPr/>
            </p:nvSpPr>
            <p:spPr bwMode="auto">
              <a:xfrm flipH="1">
                <a:off x="1460798" y="1020354"/>
                <a:ext cx="436781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88" name="Arc 87"/>
              <p:cNvSpPr/>
              <p:nvPr/>
            </p:nvSpPr>
            <p:spPr bwMode="auto">
              <a:xfrm>
                <a:off x="1457538" y="1020355"/>
                <a:ext cx="427001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89" name="Arc 88"/>
              <p:cNvSpPr/>
              <p:nvPr/>
            </p:nvSpPr>
            <p:spPr bwMode="auto">
              <a:xfrm flipH="1" flipV="1">
                <a:off x="1630295" y="1020354"/>
                <a:ext cx="267284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90" name="Arc 89"/>
              <p:cNvSpPr/>
              <p:nvPr/>
            </p:nvSpPr>
            <p:spPr bwMode="auto">
              <a:xfrm flipV="1">
                <a:off x="1620517" y="1020354"/>
                <a:ext cx="267284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91" name="Arc 90"/>
              <p:cNvSpPr/>
              <p:nvPr/>
            </p:nvSpPr>
            <p:spPr bwMode="auto">
              <a:xfrm flipH="1">
                <a:off x="1630294" y="1020355"/>
                <a:ext cx="430262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92" name="Arc 91"/>
              <p:cNvSpPr/>
              <p:nvPr/>
            </p:nvSpPr>
            <p:spPr bwMode="auto">
              <a:xfrm>
                <a:off x="1617257" y="1020354"/>
                <a:ext cx="440041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93" name="Arc 92"/>
              <p:cNvSpPr/>
              <p:nvPr/>
            </p:nvSpPr>
            <p:spPr bwMode="auto">
              <a:xfrm flipH="1" flipV="1">
                <a:off x="1793273" y="1020354"/>
                <a:ext cx="267284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94" name="Arc 93"/>
              <p:cNvSpPr/>
              <p:nvPr/>
            </p:nvSpPr>
            <p:spPr bwMode="auto">
              <a:xfrm flipV="1">
                <a:off x="1793273" y="1020354"/>
                <a:ext cx="267284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95" name="Arc 94"/>
              <p:cNvSpPr/>
              <p:nvPr/>
            </p:nvSpPr>
            <p:spPr bwMode="auto">
              <a:xfrm flipH="1">
                <a:off x="1793273" y="1020354"/>
                <a:ext cx="436781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96" name="Arc 95"/>
              <p:cNvSpPr/>
              <p:nvPr/>
            </p:nvSpPr>
            <p:spPr bwMode="auto">
              <a:xfrm>
                <a:off x="1793273" y="1020354"/>
                <a:ext cx="436781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97" name="Arc 96"/>
              <p:cNvSpPr/>
              <p:nvPr/>
            </p:nvSpPr>
            <p:spPr bwMode="auto">
              <a:xfrm flipH="1" flipV="1">
                <a:off x="1962770" y="1020354"/>
                <a:ext cx="267284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98" name="Arc 97"/>
              <p:cNvSpPr/>
              <p:nvPr/>
            </p:nvSpPr>
            <p:spPr bwMode="auto">
              <a:xfrm flipV="1">
                <a:off x="1962770" y="1020354"/>
                <a:ext cx="267284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99" name="Arc 98"/>
              <p:cNvSpPr/>
              <p:nvPr/>
            </p:nvSpPr>
            <p:spPr bwMode="auto">
              <a:xfrm flipH="1">
                <a:off x="1959510" y="1020355"/>
                <a:ext cx="440039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00" name="Arc 99"/>
              <p:cNvSpPr/>
              <p:nvPr/>
            </p:nvSpPr>
            <p:spPr bwMode="auto">
              <a:xfrm>
                <a:off x="1949731" y="1020354"/>
                <a:ext cx="440041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01" name="Arc 100"/>
              <p:cNvSpPr/>
              <p:nvPr/>
            </p:nvSpPr>
            <p:spPr bwMode="auto">
              <a:xfrm flipH="1" flipV="1">
                <a:off x="2125748" y="1020354"/>
                <a:ext cx="267284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02" name="Arc 101"/>
              <p:cNvSpPr/>
              <p:nvPr/>
            </p:nvSpPr>
            <p:spPr bwMode="auto">
              <a:xfrm flipV="1">
                <a:off x="2125748" y="1020354"/>
                <a:ext cx="267284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03" name="Arc 102"/>
              <p:cNvSpPr/>
              <p:nvPr/>
            </p:nvSpPr>
            <p:spPr bwMode="auto">
              <a:xfrm flipH="1">
                <a:off x="2125748" y="1020354"/>
                <a:ext cx="436781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04" name="Arc 103"/>
              <p:cNvSpPr/>
              <p:nvPr/>
            </p:nvSpPr>
            <p:spPr bwMode="auto">
              <a:xfrm>
                <a:off x="2125748" y="1020354"/>
                <a:ext cx="436781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05" name="Arc 104"/>
              <p:cNvSpPr/>
              <p:nvPr/>
            </p:nvSpPr>
            <p:spPr bwMode="auto">
              <a:xfrm flipH="1" flipV="1">
                <a:off x="2295244" y="1020355"/>
                <a:ext cx="264025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06" name="Arc 105"/>
              <p:cNvSpPr/>
              <p:nvPr/>
            </p:nvSpPr>
            <p:spPr bwMode="auto">
              <a:xfrm flipV="1">
                <a:off x="2295244" y="1020355"/>
                <a:ext cx="264025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07" name="Arc 106"/>
              <p:cNvSpPr/>
              <p:nvPr/>
            </p:nvSpPr>
            <p:spPr bwMode="auto">
              <a:xfrm flipH="1">
                <a:off x="2298505" y="1020354"/>
                <a:ext cx="436781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08" name="Arc 107"/>
              <p:cNvSpPr/>
              <p:nvPr/>
            </p:nvSpPr>
            <p:spPr bwMode="auto">
              <a:xfrm>
                <a:off x="2298505" y="1020354"/>
                <a:ext cx="436781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09" name="Arc 108"/>
              <p:cNvSpPr/>
              <p:nvPr/>
            </p:nvSpPr>
            <p:spPr bwMode="auto">
              <a:xfrm flipH="1">
                <a:off x="1288042" y="1020354"/>
                <a:ext cx="436781" cy="1002559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</p:grpSp>
        <p:cxnSp>
          <p:nvCxnSpPr>
            <p:cNvPr id="66" name="Straight Connector 28"/>
            <p:cNvCxnSpPr>
              <a:cxnSpLocks noChangeShapeType="1"/>
              <a:stCxn id="135" idx="2"/>
            </p:cNvCxnSpPr>
            <p:nvPr/>
          </p:nvCxnSpPr>
          <p:spPr bwMode="auto">
            <a:xfrm flipV="1">
              <a:off x="548878" y="311944"/>
              <a:ext cx="3572" cy="521495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7" name="Straight Connector 29"/>
            <p:cNvCxnSpPr>
              <a:cxnSpLocks noChangeShapeType="1"/>
            </p:cNvCxnSpPr>
            <p:nvPr/>
          </p:nvCxnSpPr>
          <p:spPr bwMode="auto">
            <a:xfrm flipV="1">
              <a:off x="1637109" y="311944"/>
              <a:ext cx="3572" cy="521495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8" name="Straight Connector 30"/>
            <p:cNvCxnSpPr>
              <a:cxnSpLocks noChangeShapeType="1"/>
            </p:cNvCxnSpPr>
            <p:nvPr/>
          </p:nvCxnSpPr>
          <p:spPr bwMode="auto">
            <a:xfrm flipV="1">
              <a:off x="548878" y="1535907"/>
              <a:ext cx="3572" cy="521495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9" name="Straight Connector 31"/>
            <p:cNvCxnSpPr>
              <a:cxnSpLocks noChangeShapeType="1"/>
            </p:cNvCxnSpPr>
            <p:nvPr/>
          </p:nvCxnSpPr>
          <p:spPr bwMode="auto">
            <a:xfrm flipV="1">
              <a:off x="1634728" y="1535907"/>
              <a:ext cx="3572" cy="521495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32"/>
            <p:cNvCxnSpPr>
              <a:cxnSpLocks noChangeShapeType="1"/>
            </p:cNvCxnSpPr>
            <p:nvPr/>
          </p:nvCxnSpPr>
          <p:spPr bwMode="auto">
            <a:xfrm>
              <a:off x="0" y="316707"/>
              <a:ext cx="547687" cy="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2" name="Straight Connector 33"/>
            <p:cNvCxnSpPr>
              <a:cxnSpLocks noChangeShapeType="1"/>
            </p:cNvCxnSpPr>
            <p:nvPr/>
          </p:nvCxnSpPr>
          <p:spPr bwMode="auto">
            <a:xfrm>
              <a:off x="1638300" y="311945"/>
              <a:ext cx="547687" cy="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3" name="Straight Connector 34"/>
            <p:cNvCxnSpPr>
              <a:cxnSpLocks noChangeShapeType="1"/>
            </p:cNvCxnSpPr>
            <p:nvPr/>
          </p:nvCxnSpPr>
          <p:spPr bwMode="auto">
            <a:xfrm>
              <a:off x="1628775" y="2059782"/>
              <a:ext cx="547687" cy="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Connector 35"/>
            <p:cNvCxnSpPr>
              <a:cxnSpLocks noChangeShapeType="1"/>
            </p:cNvCxnSpPr>
            <p:nvPr/>
          </p:nvCxnSpPr>
          <p:spPr bwMode="auto">
            <a:xfrm>
              <a:off x="0" y="2055019"/>
              <a:ext cx="547687" cy="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5" name="Straight Arrow Connector 36"/>
            <p:cNvCxnSpPr>
              <a:cxnSpLocks noChangeShapeType="1"/>
            </p:cNvCxnSpPr>
            <p:nvPr/>
          </p:nvCxnSpPr>
          <p:spPr bwMode="auto">
            <a:xfrm rot="5400000" flipH="1" flipV="1">
              <a:off x="184574" y="278565"/>
              <a:ext cx="31" cy="72005"/>
            </a:xfrm>
            <a:prstGeom prst="straightConnector1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76" name="Rounded Rectangle 75"/>
            <p:cNvSpPr/>
            <p:nvPr/>
          </p:nvSpPr>
          <p:spPr bwMode="auto">
            <a:xfrm>
              <a:off x="576263" y="702991"/>
              <a:ext cx="357187" cy="942612"/>
            </a:xfrm>
            <a:prstGeom prst="roundRect">
              <a:avLst>
                <a:gd name="adj" fmla="val 50000"/>
              </a:avLst>
            </a:prstGeom>
            <a:noFill/>
            <a:ln w="15875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77" name="Rounded Rectangle 76"/>
            <p:cNvSpPr/>
            <p:nvPr/>
          </p:nvSpPr>
          <p:spPr bwMode="auto">
            <a:xfrm>
              <a:off x="571500" y="398309"/>
              <a:ext cx="1076325" cy="1532935"/>
            </a:xfrm>
            <a:prstGeom prst="roundRect">
              <a:avLst>
                <a:gd name="adj" fmla="val 50000"/>
              </a:avLst>
            </a:prstGeom>
            <a:noFill/>
            <a:ln w="15875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78" name="Text Box 78"/>
            <p:cNvSpPr txBox="1">
              <a:spLocks noChangeArrowheads="1"/>
            </p:cNvSpPr>
            <p:nvPr/>
          </p:nvSpPr>
          <p:spPr bwMode="auto">
            <a:xfrm>
              <a:off x="1247774" y="207882"/>
              <a:ext cx="276225" cy="27611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i="1" kern="0" dirty="0" smtClean="0">
                  <a:solidFill>
                    <a:srgbClr val="1F497D"/>
                  </a:solidFill>
                  <a:latin typeface="Symbol" panose="05050102010706020507" pitchFamily="18" charset="2"/>
                  <a:cs typeface="Times New Roman"/>
                </a:rPr>
                <a:t>j</a:t>
              </a:r>
              <a:r>
                <a:rPr lang="fi-FI" sz="1200" kern="0" baseline="-25000" dirty="0" smtClean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  <a:endParaRPr lang="fi-FI" sz="1200" i="1" kern="0" dirty="0">
                <a:solidFill>
                  <a:srgbClr val="1F497D"/>
                </a:solidFill>
                <a:latin typeface="Symbol" panose="05050102010706020507" pitchFamily="18" charset="2"/>
                <a:cs typeface="Times New Roman"/>
              </a:endParaRPr>
            </a:p>
          </p:txBody>
        </p:sp>
        <p:sp>
          <p:nvSpPr>
            <p:cNvPr id="79" name="Text Box 78"/>
            <p:cNvSpPr txBox="1">
              <a:spLocks noChangeArrowheads="1"/>
            </p:cNvSpPr>
            <p:nvPr/>
          </p:nvSpPr>
          <p:spPr bwMode="auto">
            <a:xfrm>
              <a:off x="923925" y="960067"/>
              <a:ext cx="276225" cy="27611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i="1" kern="0" dirty="0" smtClean="0">
                  <a:solidFill>
                    <a:srgbClr val="1F497D"/>
                  </a:solidFill>
                  <a:latin typeface="Symbol" panose="05050102010706020507" pitchFamily="18" charset="2"/>
                  <a:cs typeface="Times New Roman"/>
                </a:rPr>
                <a:t>j</a:t>
              </a:r>
              <a:r>
                <a:rPr lang="fi-FI" sz="1200" kern="0" baseline="-25000" dirty="0" smtClean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11</a:t>
              </a:r>
              <a:endParaRPr lang="fi-FI" sz="1200" i="1" kern="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Text Box 78"/>
            <p:cNvSpPr txBox="1">
              <a:spLocks noChangeArrowheads="1"/>
            </p:cNvSpPr>
            <p:nvPr/>
          </p:nvSpPr>
          <p:spPr bwMode="auto">
            <a:xfrm>
              <a:off x="133350" y="1083845"/>
              <a:ext cx="219075" cy="23962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i="1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lang="fi-FI" sz="1200" kern="0" baseline="-250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fi-FI" sz="1200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Text Box 78"/>
            <p:cNvSpPr txBox="1">
              <a:spLocks noChangeArrowheads="1"/>
            </p:cNvSpPr>
            <p:nvPr/>
          </p:nvSpPr>
          <p:spPr bwMode="auto">
            <a:xfrm>
              <a:off x="1847849" y="1021957"/>
              <a:ext cx="219075" cy="23962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i="1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lang="fi-FI" sz="1200" kern="0" baseline="-250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fi-FI" sz="1200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2" name="Straight Arrow Connector 43"/>
            <p:cNvCxnSpPr>
              <a:cxnSpLocks noChangeShapeType="1"/>
            </p:cNvCxnSpPr>
            <p:nvPr/>
          </p:nvCxnSpPr>
          <p:spPr bwMode="auto">
            <a:xfrm flipV="1">
              <a:off x="2128837" y="407194"/>
              <a:ext cx="9525" cy="1562100"/>
            </a:xfrm>
            <a:prstGeom prst="straightConnector1">
              <a:avLst/>
            </a:prstGeom>
            <a:noFill/>
            <a:ln w="9525" algn="ctr">
              <a:solidFill>
                <a:srgbClr val="4F81BD"/>
              </a:solidFill>
              <a:round/>
              <a:headEnd/>
              <a:tailEnd type="stealth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83" name="Text Box 78"/>
            <p:cNvSpPr txBox="1">
              <a:spLocks noChangeArrowheads="1"/>
            </p:cNvSpPr>
            <p:nvPr/>
          </p:nvSpPr>
          <p:spPr bwMode="auto">
            <a:xfrm>
              <a:off x="2171699" y="969589"/>
              <a:ext cx="212452" cy="23962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i="1" kern="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  <a:r>
                <a:rPr lang="fi-FI" sz="1200" kern="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fi-FI" sz="1200" i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750890"/>
              </p:ext>
            </p:extLst>
          </p:nvPr>
        </p:nvGraphicFramePr>
        <p:xfrm>
          <a:off x="1139354" y="2237556"/>
          <a:ext cx="2470150" cy="170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27" name="Equation" r:id="rId6" imgW="1269720" imgH="876240" progId="Equation.DSMT4">
                  <p:embed/>
                </p:oleObj>
              </mc:Choice>
              <mc:Fallback>
                <p:oleObj name="Equation" r:id="rId6" imgW="1269720" imgH="8762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354" y="2237556"/>
                        <a:ext cx="2470150" cy="170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596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Induktanssi ja magneettipiirit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Ampèren</a:t>
            </a: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 laki ilmasydämiselle käämille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6" name="Group 64"/>
          <p:cNvGrpSpPr>
            <a:grpSpLocks/>
          </p:cNvGrpSpPr>
          <p:nvPr/>
        </p:nvGrpSpPr>
        <p:grpSpPr bwMode="auto">
          <a:xfrm>
            <a:off x="1233240" y="2639664"/>
            <a:ext cx="4972050" cy="2262188"/>
            <a:chOff x="0" y="0"/>
            <a:chExt cx="4972050" cy="2262206"/>
          </a:xfrm>
        </p:grpSpPr>
        <p:sp>
          <p:nvSpPr>
            <p:cNvPr id="137" name="Can 136"/>
            <p:cNvSpPr/>
            <p:nvPr/>
          </p:nvSpPr>
          <p:spPr bwMode="auto">
            <a:xfrm rot="16200000">
              <a:off x="2276473" y="-276216"/>
              <a:ext cx="381003" cy="2809875"/>
            </a:xfrm>
            <a:prstGeom prst="can">
              <a:avLst>
                <a:gd name="adj" fmla="val 50000"/>
              </a:avLst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138" name="Group 66"/>
            <p:cNvGrpSpPr>
              <a:grpSpLocks/>
            </p:cNvGrpSpPr>
            <p:nvPr/>
          </p:nvGrpSpPr>
          <p:grpSpPr bwMode="auto">
            <a:xfrm>
              <a:off x="1000125" y="457216"/>
              <a:ext cx="2947988" cy="914399"/>
              <a:chOff x="1000125" y="457216"/>
              <a:chExt cx="2947988" cy="914399"/>
            </a:xfrm>
          </p:grpSpPr>
          <p:grpSp>
            <p:nvGrpSpPr>
              <p:cNvPr id="176" name="Group 115"/>
              <p:cNvGrpSpPr>
                <a:grpSpLocks/>
              </p:cNvGrpSpPr>
              <p:nvPr/>
            </p:nvGrpSpPr>
            <p:grpSpPr bwMode="auto">
              <a:xfrm>
                <a:off x="1000125" y="457216"/>
                <a:ext cx="2947988" cy="914399"/>
                <a:chOff x="1000125" y="457216"/>
                <a:chExt cx="3009900" cy="914399"/>
              </a:xfrm>
            </p:grpSpPr>
            <p:sp>
              <p:nvSpPr>
                <p:cNvPr id="179" name="Arc 178"/>
                <p:cNvSpPr/>
                <p:nvPr/>
              </p:nvSpPr>
              <p:spPr bwMode="auto">
                <a:xfrm>
                  <a:off x="1267563" y="457204"/>
                  <a:ext cx="2742461" cy="914407"/>
                </a:xfrm>
                <a:prstGeom prst="arc">
                  <a:avLst>
                    <a:gd name="adj1" fmla="val 15157230"/>
                    <a:gd name="adj2" fmla="val 21552912"/>
                  </a:avLst>
                </a:prstGeom>
                <a:noFill/>
                <a:ln w="9525" cap="flat" cmpd="sng" algn="ctr">
                  <a:solidFill>
                    <a:srgbClr xmlns:mc="http://schemas.openxmlformats.org/markup-compatibility/2006" xmlns:a14="http://schemas.microsoft.com/office/drawing/2010/main" val="000000" mc:Ignorable="a14" a14:legacySpreadsheetColorIndex="64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lIns="18288" tIns="0" rIns="0" bIns="0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i-FI" kern="0">
                    <a:solidFill>
                      <a:sysClr val="windowText" lastClr="000000"/>
                    </a:solidFill>
                    <a:latin typeface="Calibri"/>
                  </a:endParaRPr>
                </a:p>
              </p:txBody>
            </p:sp>
            <p:sp>
              <p:nvSpPr>
                <p:cNvPr id="180" name="Arc 179"/>
                <p:cNvSpPr/>
                <p:nvPr/>
              </p:nvSpPr>
              <p:spPr bwMode="auto">
                <a:xfrm flipH="1">
                  <a:off x="1000125" y="457204"/>
                  <a:ext cx="2742461" cy="914407"/>
                </a:xfrm>
                <a:prstGeom prst="arc">
                  <a:avLst>
                    <a:gd name="adj1" fmla="val 15157230"/>
                    <a:gd name="adj2" fmla="val 21552912"/>
                  </a:avLst>
                </a:prstGeom>
                <a:noFill/>
                <a:ln w="9525" cap="flat" cmpd="sng" algn="ctr">
                  <a:solidFill>
                    <a:srgbClr xmlns:mc="http://schemas.openxmlformats.org/markup-compatibility/2006" xmlns:a14="http://schemas.microsoft.com/office/drawing/2010/main" val="000000" mc:Ignorable="a14" a14:legacySpreadsheetColorIndex="64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lIns="18288" tIns="0" rIns="0" bIns="0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i-FI" kern="0">
                    <a:solidFill>
                      <a:sysClr val="windowText" lastClr="000000"/>
                    </a:solidFill>
                    <a:latin typeface="Calibri"/>
                  </a:endParaRPr>
                </a:p>
              </p:txBody>
            </p:sp>
          </p:grpSp>
          <p:sp>
            <p:nvSpPr>
              <p:cNvPr id="177" name="Arc 176"/>
              <p:cNvSpPr/>
              <p:nvPr/>
            </p:nvSpPr>
            <p:spPr bwMode="auto">
              <a:xfrm flipV="1">
                <a:off x="3724275" y="814395"/>
                <a:ext cx="219075" cy="161926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78" name="Arc 177"/>
              <p:cNvSpPr/>
              <p:nvPr/>
            </p:nvSpPr>
            <p:spPr bwMode="auto">
              <a:xfrm flipH="1" flipV="1">
                <a:off x="1004887" y="814395"/>
                <a:ext cx="295275" cy="161926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</p:grpSp>
        <p:grpSp>
          <p:nvGrpSpPr>
            <p:cNvPr id="139" name="Group 67"/>
            <p:cNvGrpSpPr>
              <a:grpSpLocks/>
            </p:cNvGrpSpPr>
            <p:nvPr/>
          </p:nvGrpSpPr>
          <p:grpSpPr bwMode="auto">
            <a:xfrm>
              <a:off x="590516" y="0"/>
              <a:ext cx="3819562" cy="1243029"/>
              <a:chOff x="590516" y="0"/>
              <a:chExt cx="3819562" cy="1243029"/>
            </a:xfrm>
          </p:grpSpPr>
          <p:sp>
            <p:nvSpPr>
              <p:cNvPr id="172" name="Arc 171"/>
              <p:cNvSpPr/>
              <p:nvPr/>
            </p:nvSpPr>
            <p:spPr bwMode="auto">
              <a:xfrm flipH="1">
                <a:off x="590550" y="0"/>
                <a:ext cx="3648075" cy="1243023"/>
              </a:xfrm>
              <a:prstGeom prst="arc">
                <a:avLst>
                  <a:gd name="adj1" fmla="val 15157230"/>
                  <a:gd name="adj2" fmla="val 21552912"/>
                </a:avLst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73" name="Arc 172"/>
              <p:cNvSpPr/>
              <p:nvPr/>
            </p:nvSpPr>
            <p:spPr bwMode="auto">
              <a:xfrm>
                <a:off x="762000" y="0"/>
                <a:ext cx="3648075" cy="1243023"/>
              </a:xfrm>
              <a:prstGeom prst="arc">
                <a:avLst>
                  <a:gd name="adj1" fmla="val 15157230"/>
                  <a:gd name="adj2" fmla="val 21552912"/>
                </a:avLst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74" name="Arc 173"/>
              <p:cNvSpPr/>
              <p:nvPr/>
            </p:nvSpPr>
            <p:spPr bwMode="auto">
              <a:xfrm flipV="1">
                <a:off x="3328987" y="114301"/>
                <a:ext cx="1081088" cy="966796"/>
              </a:xfrm>
              <a:prstGeom prst="arc">
                <a:avLst>
                  <a:gd name="adj1" fmla="val 16236956"/>
                  <a:gd name="adj2" fmla="val 0"/>
                </a:avLst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75" name="Arc 174"/>
              <p:cNvSpPr/>
              <p:nvPr/>
            </p:nvSpPr>
            <p:spPr bwMode="auto">
              <a:xfrm flipH="1" flipV="1">
                <a:off x="590550" y="109539"/>
                <a:ext cx="1081087" cy="966795"/>
              </a:xfrm>
              <a:prstGeom prst="arc">
                <a:avLst>
                  <a:gd name="adj1" fmla="val 16236956"/>
                  <a:gd name="adj2" fmla="val 0"/>
                </a:avLst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</p:grpSp>
        <p:grpSp>
          <p:nvGrpSpPr>
            <p:cNvPr id="140" name="Group 68"/>
            <p:cNvGrpSpPr>
              <a:grpSpLocks/>
            </p:cNvGrpSpPr>
            <p:nvPr/>
          </p:nvGrpSpPr>
          <p:grpSpPr bwMode="auto">
            <a:xfrm flipV="1">
              <a:off x="1004872" y="866818"/>
              <a:ext cx="2947988" cy="914399"/>
              <a:chOff x="1004872" y="866818"/>
              <a:chExt cx="2947988" cy="914399"/>
            </a:xfrm>
          </p:grpSpPr>
          <p:grpSp>
            <p:nvGrpSpPr>
              <p:cNvPr id="167" name="Group 106"/>
              <p:cNvGrpSpPr>
                <a:grpSpLocks/>
              </p:cNvGrpSpPr>
              <p:nvPr/>
            </p:nvGrpSpPr>
            <p:grpSpPr bwMode="auto">
              <a:xfrm>
                <a:off x="1004872" y="866818"/>
                <a:ext cx="2947988" cy="914399"/>
                <a:chOff x="1004872" y="866818"/>
                <a:chExt cx="3009900" cy="914399"/>
              </a:xfrm>
            </p:grpSpPr>
            <p:sp>
              <p:nvSpPr>
                <p:cNvPr id="170" name="Arc 169"/>
                <p:cNvSpPr/>
                <p:nvPr/>
              </p:nvSpPr>
              <p:spPr bwMode="auto">
                <a:xfrm>
                  <a:off x="1272326" y="866846"/>
                  <a:ext cx="2742461" cy="914407"/>
                </a:xfrm>
                <a:prstGeom prst="arc">
                  <a:avLst>
                    <a:gd name="adj1" fmla="val 15157230"/>
                    <a:gd name="adj2" fmla="val 21552912"/>
                  </a:avLst>
                </a:prstGeom>
                <a:noFill/>
                <a:ln w="9525" cap="flat" cmpd="sng" algn="ctr">
                  <a:solidFill>
                    <a:srgbClr xmlns:mc="http://schemas.openxmlformats.org/markup-compatibility/2006" xmlns:a14="http://schemas.microsoft.com/office/drawing/2010/main" val="000000" mc:Ignorable="a14" a14:legacySpreadsheetColorIndex="64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lIns="18288" tIns="0" rIns="0" bIns="0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i-FI" kern="0">
                    <a:solidFill>
                      <a:sysClr val="windowText" lastClr="000000"/>
                    </a:solidFill>
                    <a:latin typeface="Calibri"/>
                  </a:endParaRPr>
                </a:p>
              </p:txBody>
            </p:sp>
            <p:sp>
              <p:nvSpPr>
                <p:cNvPr id="171" name="Arc 170"/>
                <p:cNvSpPr/>
                <p:nvPr/>
              </p:nvSpPr>
              <p:spPr bwMode="auto">
                <a:xfrm flipH="1">
                  <a:off x="1004887" y="866846"/>
                  <a:ext cx="2742461" cy="914407"/>
                </a:xfrm>
                <a:prstGeom prst="arc">
                  <a:avLst>
                    <a:gd name="adj1" fmla="val 15157230"/>
                    <a:gd name="adj2" fmla="val 21552912"/>
                  </a:avLst>
                </a:prstGeom>
                <a:noFill/>
                <a:ln w="9525" cap="flat" cmpd="sng" algn="ctr">
                  <a:solidFill>
                    <a:srgbClr xmlns:mc="http://schemas.openxmlformats.org/markup-compatibility/2006" xmlns:a14="http://schemas.microsoft.com/office/drawing/2010/main" val="000000" mc:Ignorable="a14" a14:legacySpreadsheetColorIndex="64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lIns="18288" tIns="0" rIns="0" bIns="0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i-FI" kern="0">
                    <a:solidFill>
                      <a:sysClr val="windowText" lastClr="000000"/>
                    </a:solidFill>
                    <a:latin typeface="Calibri"/>
                  </a:endParaRPr>
                </a:p>
              </p:txBody>
            </p:sp>
          </p:grpSp>
          <p:sp>
            <p:nvSpPr>
              <p:cNvPr id="168" name="Arc 167"/>
              <p:cNvSpPr/>
              <p:nvPr/>
            </p:nvSpPr>
            <p:spPr bwMode="auto">
              <a:xfrm flipV="1">
                <a:off x="3729037" y="1224036"/>
                <a:ext cx="219075" cy="161926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69" name="Arc 168"/>
              <p:cNvSpPr/>
              <p:nvPr/>
            </p:nvSpPr>
            <p:spPr bwMode="auto">
              <a:xfrm flipH="1" flipV="1">
                <a:off x="1009650" y="1224036"/>
                <a:ext cx="295275" cy="161926"/>
              </a:xfrm>
              <a:prstGeom prst="arc">
                <a:avLst/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</p:grpSp>
        <p:grpSp>
          <p:nvGrpSpPr>
            <p:cNvPr id="141" name="Group 69"/>
            <p:cNvGrpSpPr>
              <a:grpSpLocks/>
            </p:cNvGrpSpPr>
            <p:nvPr/>
          </p:nvGrpSpPr>
          <p:grpSpPr bwMode="auto">
            <a:xfrm flipV="1">
              <a:off x="585766" y="1019177"/>
              <a:ext cx="3819562" cy="1243029"/>
              <a:chOff x="585766" y="1019177"/>
              <a:chExt cx="3819562" cy="1243029"/>
            </a:xfrm>
          </p:grpSpPr>
          <p:sp>
            <p:nvSpPr>
              <p:cNvPr id="163" name="Arc 162"/>
              <p:cNvSpPr/>
              <p:nvPr/>
            </p:nvSpPr>
            <p:spPr bwMode="auto">
              <a:xfrm flipH="1">
                <a:off x="585787" y="1019177"/>
                <a:ext cx="3648075" cy="1243023"/>
              </a:xfrm>
              <a:prstGeom prst="arc">
                <a:avLst>
                  <a:gd name="adj1" fmla="val 15157230"/>
                  <a:gd name="adj2" fmla="val 21552912"/>
                </a:avLst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64" name="Arc 163"/>
              <p:cNvSpPr/>
              <p:nvPr/>
            </p:nvSpPr>
            <p:spPr bwMode="auto">
              <a:xfrm>
                <a:off x="757237" y="1019177"/>
                <a:ext cx="3648075" cy="1243023"/>
              </a:xfrm>
              <a:prstGeom prst="arc">
                <a:avLst>
                  <a:gd name="adj1" fmla="val 15157230"/>
                  <a:gd name="adj2" fmla="val 21552912"/>
                </a:avLst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65" name="Arc 164"/>
              <p:cNvSpPr/>
              <p:nvPr/>
            </p:nvSpPr>
            <p:spPr bwMode="auto">
              <a:xfrm flipV="1">
                <a:off x="3324225" y="1133478"/>
                <a:ext cx="1081087" cy="966796"/>
              </a:xfrm>
              <a:prstGeom prst="arc">
                <a:avLst>
                  <a:gd name="adj1" fmla="val 16236956"/>
                  <a:gd name="adj2" fmla="val 0"/>
                </a:avLst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66" name="Arc 165"/>
              <p:cNvSpPr/>
              <p:nvPr/>
            </p:nvSpPr>
            <p:spPr bwMode="auto">
              <a:xfrm flipH="1" flipV="1">
                <a:off x="585787" y="1128716"/>
                <a:ext cx="1081088" cy="966795"/>
              </a:xfrm>
              <a:prstGeom prst="arc">
                <a:avLst>
                  <a:gd name="adj1" fmla="val 16236956"/>
                  <a:gd name="adj2" fmla="val 0"/>
                </a:avLst>
              </a:prstGeom>
              <a:noFill/>
              <a:ln w="9525" cap="flat" cmpd="sng" algn="ctr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lIns="18288" tIns="0" rIns="0" bIns="0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</p:grpSp>
        <p:sp>
          <p:nvSpPr>
            <p:cNvPr id="142" name="Arc 141"/>
            <p:cNvSpPr/>
            <p:nvPr/>
          </p:nvSpPr>
          <p:spPr bwMode="auto">
            <a:xfrm flipV="1">
              <a:off x="2776537" y="419103"/>
              <a:ext cx="2195513" cy="719144"/>
            </a:xfrm>
            <a:prstGeom prst="arc">
              <a:avLst/>
            </a:prstGeom>
            <a:noFill/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143" name="Arc 142"/>
            <p:cNvSpPr/>
            <p:nvPr/>
          </p:nvSpPr>
          <p:spPr bwMode="auto">
            <a:xfrm>
              <a:off x="2776537" y="1138247"/>
              <a:ext cx="2195513" cy="719143"/>
            </a:xfrm>
            <a:prstGeom prst="arc">
              <a:avLst/>
            </a:prstGeom>
            <a:noFill/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144" name="Arc 143"/>
            <p:cNvSpPr/>
            <p:nvPr/>
          </p:nvSpPr>
          <p:spPr bwMode="auto">
            <a:xfrm flipH="1" flipV="1">
              <a:off x="14287" y="414341"/>
              <a:ext cx="2195513" cy="719143"/>
            </a:xfrm>
            <a:prstGeom prst="arc">
              <a:avLst/>
            </a:prstGeom>
            <a:noFill/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145" name="Arc 144"/>
            <p:cNvSpPr/>
            <p:nvPr/>
          </p:nvSpPr>
          <p:spPr bwMode="auto">
            <a:xfrm flipH="1">
              <a:off x="4762" y="1133484"/>
              <a:ext cx="2195513" cy="719144"/>
            </a:xfrm>
            <a:prstGeom prst="arc">
              <a:avLst/>
            </a:prstGeom>
            <a:noFill/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lIns="18288" tIns="0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cxnSp>
          <p:nvCxnSpPr>
            <p:cNvPr id="146" name="Straight Arrow Connector 79"/>
            <p:cNvCxnSpPr>
              <a:cxnSpLocks noChangeShapeType="1"/>
            </p:cNvCxnSpPr>
            <p:nvPr/>
          </p:nvCxnSpPr>
          <p:spPr bwMode="auto">
            <a:xfrm flipH="1">
              <a:off x="1414463" y="1076341"/>
              <a:ext cx="247650" cy="0"/>
            </a:xfrm>
            <a:prstGeom prst="straightConnector1">
              <a:avLst/>
            </a:prstGeom>
            <a:noFill/>
            <a:ln w="19050" algn="ctr">
              <a:solidFill>
                <a:srgbClr val="1F497D"/>
              </a:solidFill>
              <a:round/>
              <a:headEnd/>
              <a:tailEnd type="stealth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47" name="Straight Arrow Connector 86"/>
            <p:cNvCxnSpPr>
              <a:cxnSpLocks noChangeShapeType="1"/>
            </p:cNvCxnSpPr>
            <p:nvPr/>
          </p:nvCxnSpPr>
          <p:spPr bwMode="auto">
            <a:xfrm flipH="1">
              <a:off x="1566863" y="1228741"/>
              <a:ext cx="247650" cy="0"/>
            </a:xfrm>
            <a:prstGeom prst="straightConnector1">
              <a:avLst/>
            </a:prstGeom>
            <a:noFill/>
            <a:ln w="19050" algn="ctr">
              <a:solidFill>
                <a:srgbClr val="1F497D"/>
              </a:solidFill>
              <a:round/>
              <a:headEnd/>
              <a:tailEnd type="stealth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48" name="Straight Arrow Connector 87"/>
            <p:cNvCxnSpPr>
              <a:cxnSpLocks noChangeShapeType="1"/>
            </p:cNvCxnSpPr>
            <p:nvPr/>
          </p:nvCxnSpPr>
          <p:spPr bwMode="auto">
            <a:xfrm flipH="1">
              <a:off x="1924051" y="1109678"/>
              <a:ext cx="247650" cy="0"/>
            </a:xfrm>
            <a:prstGeom prst="straightConnector1">
              <a:avLst/>
            </a:prstGeom>
            <a:noFill/>
            <a:ln w="19050" algn="ctr">
              <a:solidFill>
                <a:srgbClr val="1F497D"/>
              </a:solidFill>
              <a:round/>
              <a:headEnd/>
              <a:tailEnd type="stealth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49" name="Straight Arrow Connector 88"/>
            <p:cNvCxnSpPr>
              <a:cxnSpLocks noChangeShapeType="1"/>
            </p:cNvCxnSpPr>
            <p:nvPr/>
          </p:nvCxnSpPr>
          <p:spPr bwMode="auto">
            <a:xfrm flipH="1">
              <a:off x="3095626" y="1204928"/>
              <a:ext cx="247650" cy="0"/>
            </a:xfrm>
            <a:prstGeom prst="straightConnector1">
              <a:avLst/>
            </a:prstGeom>
            <a:noFill/>
            <a:ln w="19050" algn="ctr">
              <a:solidFill>
                <a:srgbClr val="1F497D"/>
              </a:solidFill>
              <a:round/>
              <a:headEnd/>
              <a:tailEnd type="stealth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50" name="Straight Arrow Connector 89"/>
            <p:cNvCxnSpPr>
              <a:cxnSpLocks noChangeShapeType="1"/>
            </p:cNvCxnSpPr>
            <p:nvPr/>
          </p:nvCxnSpPr>
          <p:spPr bwMode="auto">
            <a:xfrm flipH="1">
              <a:off x="2800351" y="1076340"/>
              <a:ext cx="247650" cy="0"/>
            </a:xfrm>
            <a:prstGeom prst="straightConnector1">
              <a:avLst/>
            </a:prstGeom>
            <a:noFill/>
            <a:ln w="19050" algn="ctr">
              <a:solidFill>
                <a:srgbClr val="1F497D"/>
              </a:solidFill>
              <a:round/>
              <a:headEnd/>
              <a:tailEnd type="stealth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51" name="Straight Arrow Connector 90"/>
            <p:cNvCxnSpPr>
              <a:cxnSpLocks noChangeShapeType="1"/>
            </p:cNvCxnSpPr>
            <p:nvPr/>
          </p:nvCxnSpPr>
          <p:spPr bwMode="auto">
            <a:xfrm flipH="1">
              <a:off x="2333626" y="1238265"/>
              <a:ext cx="247650" cy="0"/>
            </a:xfrm>
            <a:prstGeom prst="straightConnector1">
              <a:avLst/>
            </a:prstGeom>
            <a:noFill/>
            <a:ln w="19050" algn="ctr">
              <a:solidFill>
                <a:srgbClr val="1F497D"/>
              </a:solidFill>
              <a:round/>
              <a:headEnd/>
              <a:tailEnd type="stealth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52" name="Text Box 78"/>
            <p:cNvSpPr txBox="1">
              <a:spLocks noChangeArrowheads="1"/>
            </p:cNvSpPr>
            <p:nvPr/>
          </p:nvSpPr>
          <p:spPr bwMode="auto">
            <a:xfrm>
              <a:off x="2276475" y="976321"/>
              <a:ext cx="447675" cy="20002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b="1" i="1" kern="0" dirty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lang="fi-FI" sz="1200" kern="0" dirty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i-FI" sz="1200" b="1" i="1" kern="0" dirty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53" name="Text Box 78"/>
            <p:cNvSpPr txBox="1">
              <a:spLocks noChangeArrowheads="1"/>
            </p:cNvSpPr>
            <p:nvPr/>
          </p:nvSpPr>
          <p:spPr bwMode="auto">
            <a:xfrm>
              <a:off x="2047875" y="669930"/>
              <a:ext cx="857250" cy="23971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i="1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 </a:t>
              </a:r>
              <a:r>
                <a:rPr lang="fi-FI" sz="12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kierrosta</a:t>
              </a:r>
              <a:endParaRPr lang="fi-FI" sz="1200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54" name="Straight Arrow Connector 93"/>
            <p:cNvCxnSpPr>
              <a:cxnSpLocks noChangeShapeType="1"/>
            </p:cNvCxnSpPr>
            <p:nvPr/>
          </p:nvCxnSpPr>
          <p:spPr bwMode="auto">
            <a:xfrm flipV="1">
              <a:off x="1064419" y="171467"/>
              <a:ext cx="88106" cy="35718"/>
            </a:xfrm>
            <a:prstGeom prst="straightConnector1">
              <a:avLst/>
            </a:prstGeom>
            <a:noFill/>
            <a:ln w="12700" algn="ctr">
              <a:solidFill>
                <a:srgbClr val="1F497D"/>
              </a:solidFill>
              <a:round/>
              <a:headEnd/>
              <a:tailEnd type="stealth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55" name="Straight Arrow Connector 94"/>
            <p:cNvCxnSpPr>
              <a:cxnSpLocks noChangeShapeType="1"/>
            </p:cNvCxnSpPr>
            <p:nvPr/>
          </p:nvCxnSpPr>
          <p:spPr bwMode="auto">
            <a:xfrm flipV="1">
              <a:off x="1266826" y="602473"/>
              <a:ext cx="88106" cy="35718"/>
            </a:xfrm>
            <a:prstGeom prst="straightConnector1">
              <a:avLst/>
            </a:prstGeom>
            <a:noFill/>
            <a:ln w="12700" algn="ctr">
              <a:solidFill>
                <a:srgbClr val="1F497D"/>
              </a:solidFill>
              <a:round/>
              <a:headEnd/>
              <a:tailEnd type="stealth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56" name="Straight Arrow Connector 95"/>
            <p:cNvCxnSpPr>
              <a:cxnSpLocks noChangeShapeType="1"/>
            </p:cNvCxnSpPr>
            <p:nvPr/>
          </p:nvCxnSpPr>
          <p:spPr bwMode="auto">
            <a:xfrm>
              <a:off x="3807619" y="157180"/>
              <a:ext cx="88106" cy="35718"/>
            </a:xfrm>
            <a:prstGeom prst="straightConnector1">
              <a:avLst/>
            </a:prstGeom>
            <a:noFill/>
            <a:ln w="12700" algn="ctr">
              <a:solidFill>
                <a:srgbClr val="1F497D"/>
              </a:solidFill>
              <a:round/>
              <a:headEnd/>
              <a:tailEnd type="stealth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57" name="Straight Arrow Connector 96"/>
            <p:cNvCxnSpPr>
              <a:cxnSpLocks noChangeShapeType="1"/>
            </p:cNvCxnSpPr>
            <p:nvPr/>
          </p:nvCxnSpPr>
          <p:spPr bwMode="auto">
            <a:xfrm>
              <a:off x="3562350" y="592949"/>
              <a:ext cx="88106" cy="35718"/>
            </a:xfrm>
            <a:prstGeom prst="straightConnector1">
              <a:avLst/>
            </a:prstGeom>
            <a:noFill/>
            <a:ln w="12700" algn="ctr">
              <a:solidFill>
                <a:srgbClr val="1F497D"/>
              </a:solidFill>
              <a:round/>
              <a:headEnd/>
              <a:tailEnd type="stealth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58" name="Straight Arrow Connector 97"/>
            <p:cNvCxnSpPr>
              <a:cxnSpLocks noChangeShapeType="1"/>
            </p:cNvCxnSpPr>
            <p:nvPr/>
          </p:nvCxnSpPr>
          <p:spPr bwMode="auto">
            <a:xfrm flipH="1">
              <a:off x="4860130" y="902510"/>
              <a:ext cx="47626" cy="33338"/>
            </a:xfrm>
            <a:prstGeom prst="straightConnector1">
              <a:avLst/>
            </a:prstGeom>
            <a:noFill/>
            <a:ln w="12700" algn="ctr">
              <a:solidFill>
                <a:srgbClr val="1F497D"/>
              </a:solidFill>
              <a:round/>
              <a:headEnd/>
              <a:tailEnd type="stealth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59" name="Straight Arrow Connector 98"/>
            <p:cNvCxnSpPr>
              <a:cxnSpLocks noChangeShapeType="1"/>
            </p:cNvCxnSpPr>
            <p:nvPr/>
          </p:nvCxnSpPr>
          <p:spPr bwMode="auto">
            <a:xfrm flipH="1" flipV="1">
              <a:off x="4848224" y="1328753"/>
              <a:ext cx="47626" cy="33338"/>
            </a:xfrm>
            <a:prstGeom prst="straightConnector1">
              <a:avLst/>
            </a:prstGeom>
            <a:noFill/>
            <a:ln w="12700" algn="ctr">
              <a:solidFill>
                <a:srgbClr val="1F497D"/>
              </a:solidFill>
              <a:round/>
              <a:headEnd/>
              <a:tailEnd type="stealth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60" name="Straight Arrow Connector 99"/>
            <p:cNvCxnSpPr>
              <a:cxnSpLocks noChangeShapeType="1"/>
            </p:cNvCxnSpPr>
            <p:nvPr/>
          </p:nvCxnSpPr>
          <p:spPr bwMode="auto">
            <a:xfrm flipH="1">
              <a:off x="0" y="1428765"/>
              <a:ext cx="16669" cy="59531"/>
            </a:xfrm>
            <a:prstGeom prst="straightConnector1">
              <a:avLst/>
            </a:prstGeom>
            <a:noFill/>
            <a:ln w="12700" algn="ctr">
              <a:solidFill>
                <a:srgbClr val="1F497D"/>
              </a:solidFill>
              <a:round/>
              <a:headEnd/>
              <a:tailEnd type="stealth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61" name="Straight Arrow Connector 100"/>
            <p:cNvCxnSpPr>
              <a:cxnSpLocks noChangeShapeType="1"/>
            </p:cNvCxnSpPr>
            <p:nvPr/>
          </p:nvCxnSpPr>
          <p:spPr bwMode="auto">
            <a:xfrm flipH="1" flipV="1">
              <a:off x="9525" y="769159"/>
              <a:ext cx="16669" cy="59531"/>
            </a:xfrm>
            <a:prstGeom prst="straightConnector1">
              <a:avLst/>
            </a:prstGeom>
            <a:noFill/>
            <a:ln w="12700" algn="ctr">
              <a:solidFill>
                <a:srgbClr val="1F497D"/>
              </a:solidFill>
              <a:round/>
              <a:headEnd/>
              <a:tailEnd type="stealth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62" name="Text Box 78"/>
            <p:cNvSpPr txBox="1">
              <a:spLocks noChangeArrowheads="1"/>
            </p:cNvSpPr>
            <p:nvPr/>
          </p:nvSpPr>
          <p:spPr bwMode="auto">
            <a:xfrm>
              <a:off x="2466975" y="142876"/>
              <a:ext cx="171450" cy="20002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27432" tIns="27432" rIns="0" bIns="0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 sz="1000"/>
              </a:pPr>
              <a:r>
                <a:rPr lang="fi-FI" sz="1200" i="1" kern="0">
                  <a:solidFill>
                    <a:srgbClr val="1F497D"/>
                  </a:solidFill>
                  <a:latin typeface="Symbol" panose="05050102010706020507" pitchFamily="18" charset="2"/>
                  <a:cs typeface="Times New Roman"/>
                </a:rPr>
                <a:t>F</a:t>
              </a:r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192698"/>
              </p:ext>
            </p:extLst>
          </p:nvPr>
        </p:nvGraphicFramePr>
        <p:xfrm>
          <a:off x="2874864" y="1764035"/>
          <a:ext cx="1382712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50" name="Equation" r:id="rId6" imgW="711000" imgH="317160" progId="Equation.DSMT4">
                  <p:embed/>
                </p:oleObj>
              </mc:Choice>
              <mc:Fallback>
                <p:oleObj name="Equation" r:id="rId6" imgW="711000" imgH="3171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4864" y="1764035"/>
                        <a:ext cx="1382712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617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Induktanssi ja magneettipiirit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Magneettipiirit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Rectangle 16"/>
          <p:cNvSpPr>
            <a:spLocks noChangeArrowheads="1"/>
          </p:cNvSpPr>
          <p:nvPr/>
        </p:nvSpPr>
        <p:spPr bwMode="auto">
          <a:xfrm>
            <a:off x="441152" y="1085428"/>
            <a:ext cx="669674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None/>
            </a:pP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Raudasta valmistetut suuri permeabiliteettiset piirit ovat tärkeitä sähkökoneiden ja muuntajien tekniikassa.</a:t>
            </a:r>
            <a:b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Haasteita koneiden analyysille aiheuttaa ferromagneettisten aineiden epälineaarisuus ja hystereesi.</a:t>
            </a:r>
            <a:endParaRPr lang="fi-FI" alt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776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561" y="2879501"/>
            <a:ext cx="300037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Rectangle 16"/>
          <p:cNvSpPr>
            <a:spLocks noChangeArrowheads="1"/>
          </p:cNvSpPr>
          <p:nvPr/>
        </p:nvSpPr>
        <p:spPr bwMode="auto">
          <a:xfrm>
            <a:off x="441152" y="2165547"/>
            <a:ext cx="6192688" cy="648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None/>
            </a:pP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Jos materiaalin permeabiliteetti on suuri, kenttä pysyy toroidin sisällä.</a:t>
            </a:r>
            <a:endParaRPr lang="fi-FI" alt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Rectangle 16"/>
          <p:cNvSpPr>
            <a:spLocks noChangeArrowheads="1"/>
          </p:cNvSpPr>
          <p:nvPr/>
        </p:nvSpPr>
        <p:spPr bwMode="auto">
          <a:xfrm>
            <a:off x="441152" y="2741612"/>
            <a:ext cx="2880319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None/>
            </a:pP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Magneettikenttä toroidissa:</a:t>
            </a:r>
            <a:endParaRPr lang="fi-FI" alt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693129"/>
              </p:ext>
            </p:extLst>
          </p:nvPr>
        </p:nvGraphicFramePr>
        <p:xfrm>
          <a:off x="3055689" y="2725539"/>
          <a:ext cx="963613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85" name="Equation" r:id="rId7" imgW="495000" imgH="304560" progId="Equation.DSMT4">
                  <p:embed/>
                </p:oleObj>
              </mc:Choice>
              <mc:Fallback>
                <p:oleObj name="Equation" r:id="rId7" imgW="495000" imgH="3045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5689" y="2725539"/>
                        <a:ext cx="963613" cy="592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" name="Rectangle 16"/>
          <p:cNvSpPr>
            <a:spLocks noChangeArrowheads="1"/>
          </p:cNvSpPr>
          <p:nvPr/>
        </p:nvSpPr>
        <p:spPr bwMode="auto">
          <a:xfrm>
            <a:off x="417191" y="3389684"/>
            <a:ext cx="4056409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None/>
            </a:pP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Magneettivuon tiheys on epälineaarisilla aineilla tietty funktio magneettikentästä eli permeabiliteetti </a:t>
            </a:r>
            <a:r>
              <a:rPr lang="fi-FI" altLang="fi-FI" sz="1600" i="1" dirty="0" smtClean="0"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ei ole vakio.</a:t>
            </a:r>
            <a:endParaRPr lang="fi-FI" alt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5454415"/>
              </p:ext>
            </p:extLst>
          </p:nvPr>
        </p:nvGraphicFramePr>
        <p:xfrm>
          <a:off x="1192213" y="4243388"/>
          <a:ext cx="2198687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86" name="Equation" r:id="rId9" imgW="1130040" imgH="317160" progId="Equation.DSMT4">
                  <p:embed/>
                </p:oleObj>
              </mc:Choice>
              <mc:Fallback>
                <p:oleObj name="Equation" r:id="rId9" imgW="1130040" imgH="3171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213" y="4243388"/>
                        <a:ext cx="2198687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086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build="p" autoUpdateAnimBg="0"/>
      <p:bldP spid="89" grpId="0" build="p" autoUpdateAnimBg="0"/>
      <p:bldP spid="90" grpId="0" build="p" autoUpdateAnimBg="0"/>
      <p:bldP spid="92" grpId="0" build="p" autoUpdateAnimBg="0"/>
    </p:bldLst>
  </p:timing>
</p:sld>
</file>

<file path=ppt/theme/theme1.xml><?xml version="1.0" encoding="utf-8"?>
<a:theme xmlns:a="http://schemas.openxmlformats.org/drawingml/2006/main" name="yleispohja">
  <a:themeElements>
    <a:clrScheme name="UVA THEME 1">
      <a:dk1>
        <a:srgbClr val="000000"/>
      </a:dk1>
      <a:lt1>
        <a:srgbClr val="FFFFFF"/>
      </a:lt1>
      <a:dk2>
        <a:srgbClr val="F6A500"/>
      </a:dk2>
      <a:lt2>
        <a:srgbClr val="FFD900"/>
      </a:lt2>
      <a:accent1>
        <a:srgbClr val="7A7C7F"/>
      </a:accent1>
      <a:accent2>
        <a:srgbClr val="C1431D"/>
      </a:accent2>
      <a:accent3>
        <a:srgbClr val="69A341"/>
      </a:accent3>
      <a:accent4>
        <a:srgbClr val="8F1F76"/>
      </a:accent4>
      <a:accent5>
        <a:srgbClr val="008EC5"/>
      </a:accent5>
      <a:accent6>
        <a:srgbClr val="FCC000"/>
      </a:accent6>
      <a:hlink>
        <a:srgbClr val="0000FF"/>
      </a:hlink>
      <a:folHlink>
        <a:srgbClr val="800080"/>
      </a:folHlink>
    </a:clrScheme>
    <a:fontScheme name="UVA FONTS 1">
      <a:majorFont>
        <a:latin typeface="Lucida San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yleispohja</Template>
  <TotalTime>6718</TotalTime>
  <Words>527</Words>
  <Application>Microsoft Office PowerPoint</Application>
  <PresentationFormat>Custom</PresentationFormat>
  <Paragraphs>112</Paragraphs>
  <Slides>13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yleispohja</vt:lpstr>
      <vt:lpstr>MathType 6.0 Equation</vt:lpstr>
      <vt:lpstr>SATE2180 Kenttäteorian perusteet Induktanssi ja magneettipiirit Sähkötekniikka/MV </vt:lpstr>
      <vt:lpstr>Induktanssin määrittäminen</vt:lpstr>
      <vt:lpstr>Virtasilmukan induktanssi</vt:lpstr>
      <vt:lpstr>Kelan induktanssi</vt:lpstr>
      <vt:lpstr>Faradayn laki ja itseinduktanssi</vt:lpstr>
      <vt:lpstr>Sisäinen induktanssi</vt:lpstr>
      <vt:lpstr>Keskinäisinduktanssi</vt:lpstr>
      <vt:lpstr>Ampèren laki ilmasydämiselle käämille</vt:lpstr>
      <vt:lpstr>Magneettipiirit</vt:lpstr>
      <vt:lpstr>Magneettipiirit / ilmarako</vt:lpstr>
      <vt:lpstr>Analogia magneettipiirien ja sähköpiirien välillä</vt:lpstr>
      <vt:lpstr>Hystereesi</vt:lpstr>
      <vt:lpstr>PowerPoint Presentation</vt:lpstr>
    </vt:vector>
  </TitlesOfParts>
  <Company>University of Vaasa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Esittäjän nimi Esityksen nimi  20.11.2012 Paikka laitoksen nimelle Tiedekunta</dc:title>
  <dc:creator>Maarit</dc:creator>
  <cp:lastModifiedBy>Maarit Vesapuisto</cp:lastModifiedBy>
  <cp:revision>364</cp:revision>
  <cp:lastPrinted>2018-08-22T09:38:22Z</cp:lastPrinted>
  <dcterms:created xsi:type="dcterms:W3CDTF">2018-08-21T07:35:50Z</dcterms:created>
  <dcterms:modified xsi:type="dcterms:W3CDTF">2018-10-14T13:23:04Z</dcterms:modified>
</cp:coreProperties>
</file>