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3" r:id="rId2"/>
    <p:sldId id="261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302" r:id="rId14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microsoft.com/office/2007/relationships/hdphoto" Target="../media/hdphoto1.wdp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10" Type="http://schemas.openxmlformats.org/officeDocument/2006/relationships/image" Target="../media/image1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Induktanssi ja magneettipiirit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Magneettipiirit / ilmarako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446851" y="1085428"/>
            <a:ext cx="66967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Oletetaan, että toroidin rautasydämeen on tehty kapea ilmarako, jonka pituus on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altLang="fi-FI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Ilmaraossa vuo </a:t>
            </a:r>
            <a:r>
              <a:rPr lang="fi-FI" altLang="fi-FI" sz="16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fi-FI" altLang="fi-FI" sz="1600" dirty="0" smtClean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sama kuin raudassa, mutta vuo ’pullistuu’ ilmaraossa jonkin verran eli ilmaraon poikkipinta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hieman suurempi kuin raudan </a:t>
            </a:r>
            <a:r>
              <a:rPr lang="fi-FI" altLang="fi-FI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6"/>
          <p:cNvSpPr>
            <a:spLocks noChangeArrowheads="1"/>
          </p:cNvSpPr>
          <p:nvPr/>
        </p:nvSpPr>
        <p:spPr bwMode="auto">
          <a:xfrm>
            <a:off x="513160" y="2453580"/>
            <a:ext cx="640871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Magneettikentän voimakkuudet raudassa ja ilmassa poikkeavat huomattavasti toisistaan, koska raudan permeabiliteetti &gt;&gt; ilman: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67461"/>
              </p:ext>
            </p:extLst>
          </p:nvPr>
        </p:nvGraphicFramePr>
        <p:xfrm>
          <a:off x="968375" y="3070225"/>
          <a:ext cx="19272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3" name="Equation" r:id="rId6" imgW="990360" imgH="317160" progId="Equation.DSMT4">
                  <p:embed/>
                </p:oleObj>
              </mc:Choice>
              <mc:Fallback>
                <p:oleObj name="Equation" r:id="rId6" imgW="9903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3070225"/>
                        <a:ext cx="19272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863576"/>
              </p:ext>
            </p:extLst>
          </p:nvPr>
        </p:nvGraphicFramePr>
        <p:xfrm>
          <a:off x="1106488" y="4292600"/>
          <a:ext cx="23717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4" name="Equation" r:id="rId8" imgW="1218960" imgH="266400" progId="Equation.DSMT4">
                  <p:embed/>
                </p:oleObj>
              </mc:Choice>
              <mc:Fallback>
                <p:oleObj name="Equation" r:id="rId8" imgW="1218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292600"/>
                        <a:ext cx="23717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704" y="3254812"/>
            <a:ext cx="2304256" cy="17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513160" y="3749724"/>
            <a:ext cx="417646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Kokonaismagneettikenttä saadaan kaavalla: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90" grpId="0" build="p" autoUpdateAnimBg="0"/>
      <p:bldP spid="5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Analogia magneettipiirien ja sähköpiirien välillä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1028614" y="1949524"/>
            <a:ext cx="489084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Magnetomotorinen voima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</a:p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&lt;=&gt; Sähkömotorinen voima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(lähdejännite)</a:t>
            </a:r>
          </a:p>
          <a:p>
            <a:pPr eaLnBrk="1" hangingPunct="1">
              <a:buNone/>
            </a:pP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094923" y="2525588"/>
            <a:ext cx="489084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Magnetomotorisen voiman alenema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Hl</a:t>
            </a:r>
          </a:p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&lt;=&gt; Jännitteen alenema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94923" y="3173660"/>
            <a:ext cx="4890845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Magneettikentän vuo </a:t>
            </a:r>
            <a:r>
              <a:rPr lang="fi-FI" altLang="fi-FI" sz="16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&lt;=&gt; Sähkövirta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094923" y="3497696"/>
            <a:ext cx="4890845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Reluktanssi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 smtClean="0">
                <a:latin typeface="Palace Script MT" panose="030303020206070C0B05" pitchFamily="66" charset="0"/>
                <a:cs typeface="Arial" panose="020B0604020202020204" pitchFamily="34" charset="0"/>
              </a:rPr>
              <a:t>R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&lt;=&gt; Resistanssi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Hystereesi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98269" y="1013420"/>
            <a:ext cx="584753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Magneettipiirin väliaineen epälineaarisuus: </a:t>
            </a:r>
            <a:b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Permeabiliteetti ei ole vakio =&gt; magneettivuon tiheyden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ja magneettikentän voimakkuuden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välinen yhteys etsitään numeerisesti tai graafisesti. 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536" y="2597595"/>
            <a:ext cx="3737491" cy="225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94315" y="4829844"/>
            <a:ext cx="31036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By Zureks - Oma teos, CC BY-SA 3.0, </a:t>
            </a:r>
            <a:endParaRPr lang="fi-FI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://commons.wikimedia.org/w/index.php?curid=797050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85169" y="2432874"/>
            <a:ext cx="3168352" cy="2468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Erityyppisten teräslaatujen hystereesikäyriä. B</a:t>
            </a:r>
            <a:r>
              <a:rPr lang="fi-FI" altLang="fi-FI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on materiaalin </a:t>
            </a:r>
            <a:r>
              <a:rPr lang="fi-FI" alt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remanenssi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(jäännösmagnetismi) ja H</a:t>
            </a:r>
            <a:r>
              <a:rPr lang="fi-FI" altLang="fi-FI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sen </a:t>
            </a:r>
            <a:r>
              <a:rPr lang="fi-FI" altLang="fi-FI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koersiivisuus</a:t>
            </a:r>
            <a:r>
              <a:rPr lang="fi-FI" alt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(mittaa ferromagneettisen aineen kykyä säilyttää magneettisuutensa sen jälkeen, kun se ulkoinen magneettikenttä on poistettu</a:t>
            </a:r>
            <a:r>
              <a:rPr lang="fi-FI" alt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Mitä suurempi alue käyrän sisään jää, sitä suurempi on </a:t>
            </a:r>
            <a:r>
              <a:rPr lang="fi-FI" alt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koersiivisuus</a:t>
            </a:r>
            <a:r>
              <a:rPr lang="fi-FI" altLang="fi-FI" sz="1200" dirty="0">
                <a:latin typeface="Arial" panose="020B0604020202020204" pitchFamily="34" charset="0"/>
                <a:cs typeface="Arial" panose="020B0604020202020204" pitchFamily="34" charset="0"/>
              </a:rPr>
              <a:t>. Aineen magnetoituminen riippuu ulkoisesta magneettikentästä ja sen muuttumisesta tavalla, joka vastaa käyrän kiertämistä vastapäivään</a:t>
            </a:r>
            <a:r>
              <a:rPr lang="fi-FI" alt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21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Induktanssin määrittäminen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25"/>
          <p:cNvGrpSpPr>
            <a:grpSpLocks/>
          </p:cNvGrpSpPr>
          <p:nvPr/>
        </p:nvGrpSpPr>
        <p:grpSpPr bwMode="auto">
          <a:xfrm>
            <a:off x="5137646" y="1589484"/>
            <a:ext cx="2000250" cy="2195513"/>
            <a:chOff x="0" y="0"/>
            <a:chExt cx="2000250" cy="2195512"/>
          </a:xfrm>
        </p:grpSpPr>
        <p:sp>
          <p:nvSpPr>
            <p:cNvPr id="67" name="Text Box 78"/>
            <p:cNvSpPr txBox="1">
              <a:spLocks noChangeArrowheads="1"/>
            </p:cNvSpPr>
            <p:nvPr/>
          </p:nvSpPr>
          <p:spPr bwMode="auto">
            <a:xfrm>
              <a:off x="1015999" y="1647824"/>
              <a:ext cx="286543" cy="231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sz="1200" kern="0" baseline="-250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i-FI" sz="1200" i="1" kern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Donut 67"/>
            <p:cNvSpPr/>
            <p:nvPr/>
          </p:nvSpPr>
          <p:spPr bwMode="auto">
            <a:xfrm>
              <a:off x="209550" y="823913"/>
              <a:ext cx="1619250" cy="809625"/>
            </a:xfrm>
            <a:prstGeom prst="donut">
              <a:avLst>
                <a:gd name="adj" fmla="val 13797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023937" y="1519237"/>
              <a:ext cx="138113" cy="11271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 rot="1800000">
              <a:off x="1217612" y="165100"/>
              <a:ext cx="631825" cy="400050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1" name="Arc 70"/>
            <p:cNvSpPr/>
            <p:nvPr/>
          </p:nvSpPr>
          <p:spPr bwMode="auto">
            <a:xfrm>
              <a:off x="0" y="585788"/>
              <a:ext cx="571500" cy="1438274"/>
            </a:xfrm>
            <a:prstGeom prst="arc">
              <a:avLst>
                <a:gd name="adj1" fmla="val 16517823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2" name="Arc 71"/>
            <p:cNvSpPr/>
            <p:nvPr/>
          </p:nvSpPr>
          <p:spPr bwMode="auto">
            <a:xfrm>
              <a:off x="209550" y="214313"/>
              <a:ext cx="571500" cy="1914524"/>
            </a:xfrm>
            <a:prstGeom prst="arc">
              <a:avLst>
                <a:gd name="adj1" fmla="val 16473076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3" name="Arc 72"/>
            <p:cNvSpPr/>
            <p:nvPr/>
          </p:nvSpPr>
          <p:spPr bwMode="auto">
            <a:xfrm flipH="1">
              <a:off x="1228725" y="223838"/>
              <a:ext cx="571500" cy="1914524"/>
            </a:xfrm>
            <a:prstGeom prst="arc">
              <a:avLst>
                <a:gd name="adj1" fmla="val 16642228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74" name="Straight Arrow Connector 33"/>
            <p:cNvCxnSpPr>
              <a:cxnSpLocks noChangeShapeType="1"/>
            </p:cNvCxnSpPr>
            <p:nvPr/>
          </p:nvCxnSpPr>
          <p:spPr bwMode="auto">
            <a:xfrm flipH="1" flipV="1">
              <a:off x="264318" y="547687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Arrow Connector 34"/>
            <p:cNvCxnSpPr>
              <a:cxnSpLocks noChangeShapeType="1"/>
            </p:cNvCxnSpPr>
            <p:nvPr/>
          </p:nvCxnSpPr>
          <p:spPr bwMode="auto">
            <a:xfrm flipH="1" flipV="1">
              <a:off x="483393" y="190499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1762124" y="233361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Arrow Connector 36"/>
            <p:cNvCxnSpPr>
              <a:cxnSpLocks noChangeShapeType="1"/>
            </p:cNvCxnSpPr>
            <p:nvPr/>
          </p:nvCxnSpPr>
          <p:spPr bwMode="auto">
            <a:xfrm flipV="1">
              <a:off x="1528762" y="78581"/>
              <a:ext cx="93506" cy="6667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1243012" y="1547812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38"/>
            <p:cNvCxnSpPr>
              <a:cxnSpLocks noChangeShapeType="1"/>
            </p:cNvCxnSpPr>
            <p:nvPr/>
          </p:nvCxnSpPr>
          <p:spPr bwMode="auto">
            <a:xfrm rot="21300000" flipV="1">
              <a:off x="1395412" y="1512093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39"/>
            <p:cNvCxnSpPr>
              <a:cxnSpLocks noChangeShapeType="1"/>
            </p:cNvCxnSpPr>
            <p:nvPr/>
          </p:nvCxnSpPr>
          <p:spPr bwMode="auto">
            <a:xfrm rot="21000000" flipV="1">
              <a:off x="1531142" y="1450180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1" name="Text Box 78"/>
            <p:cNvSpPr txBox="1">
              <a:spLocks noChangeArrowheads="1"/>
            </p:cNvSpPr>
            <p:nvPr/>
          </p:nvSpPr>
          <p:spPr bwMode="auto">
            <a:xfrm>
              <a:off x="1443037" y="1584324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82" name="Text Box 78"/>
            <p:cNvSpPr txBox="1">
              <a:spLocks noChangeArrowheads="1"/>
            </p:cNvSpPr>
            <p:nvPr/>
          </p:nvSpPr>
          <p:spPr bwMode="auto">
            <a:xfrm>
              <a:off x="390525" y="377825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b="1" i="1" kern="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83" name="Text Box 78"/>
            <p:cNvSpPr txBox="1">
              <a:spLocks noChangeArrowheads="1"/>
            </p:cNvSpPr>
            <p:nvPr/>
          </p:nvSpPr>
          <p:spPr bwMode="auto">
            <a:xfrm>
              <a:off x="1800224" y="409575"/>
              <a:ext cx="200025" cy="2571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err="1">
                  <a:solidFill>
                    <a:srgbClr val="F796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sz="1200" kern="0" baseline="-25000" dirty="0" err="1">
                  <a:solidFill>
                    <a:srgbClr val="F796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fi-FI" sz="1200" kern="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ext Box 78"/>
            <p:cNvSpPr txBox="1">
              <a:spLocks noChangeArrowheads="1"/>
            </p:cNvSpPr>
            <p:nvPr/>
          </p:nvSpPr>
          <p:spPr bwMode="auto">
            <a:xfrm>
              <a:off x="1655762" y="0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F</a:t>
              </a:r>
            </a:p>
          </p:txBody>
        </p:sp>
        <p:sp>
          <p:nvSpPr>
            <p:cNvPr id="85" name="Arc 84"/>
            <p:cNvSpPr/>
            <p:nvPr/>
          </p:nvSpPr>
          <p:spPr bwMode="auto">
            <a:xfrm flipH="1">
              <a:off x="1428750" y="376238"/>
              <a:ext cx="571500" cy="1819274"/>
            </a:xfrm>
            <a:prstGeom prst="arc">
              <a:avLst>
                <a:gd name="adj1" fmla="val 16602590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86" name="Rectangle 16"/>
          <p:cNvSpPr>
            <a:spLocks noChangeArrowheads="1"/>
          </p:cNvSpPr>
          <p:nvPr/>
        </p:nvSpPr>
        <p:spPr bwMode="auto">
          <a:xfrm>
            <a:off x="441152" y="1157436"/>
            <a:ext cx="5789487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Virta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kulkee johtimessa, jonka poikkipinta on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911735"/>
              </p:ext>
            </p:extLst>
          </p:nvPr>
        </p:nvGraphicFramePr>
        <p:xfrm>
          <a:off x="1808163" y="1668463"/>
          <a:ext cx="1882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0" name="Equation" r:id="rId6" imgW="711000" imgH="279360" progId="Equation.DSMT4">
                  <p:embed/>
                </p:oleObj>
              </mc:Choice>
              <mc:Fallback>
                <p:oleObj name="Equation" r:id="rId6" imgW="711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1668463"/>
                        <a:ext cx="1882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Rectangle 16"/>
          <p:cNvSpPr>
            <a:spLocks noChangeArrowheads="1"/>
          </p:cNvSpPr>
          <p:nvPr/>
        </p:nvSpPr>
        <p:spPr bwMode="auto">
          <a:xfrm>
            <a:off x="593553" y="2532211"/>
            <a:ext cx="4544094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eaLnBrk="1" hangingPunct="1">
              <a:buFont typeface="Wingdings" pitchFamily="2" charset="2"/>
              <a:buNone/>
              <a:defRPr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Virta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aiheuttaa magneettikentän voimakkuuden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ja magneettivuon tiheyden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800" i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fi-FI" altLang="fi-FI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jolloin vuo </a:t>
            </a:r>
            <a:r>
              <a:rPr lang="fi-FI" altLang="fi-FI" sz="18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pinnan 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läpi on</a:t>
            </a:r>
            <a:endParaRPr lang="fi-FI" altLang="fi-FI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908262"/>
              </p:ext>
            </p:extLst>
          </p:nvPr>
        </p:nvGraphicFramePr>
        <p:xfrm>
          <a:off x="1679575" y="3821732"/>
          <a:ext cx="23526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1" name="Equation" r:id="rId8" imgW="888840" imgH="279360" progId="Equation.DSMT4">
                  <p:embed/>
                </p:oleObj>
              </mc:Choice>
              <mc:Fallback>
                <p:oleObj name="Equation" r:id="rId8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821732"/>
                        <a:ext cx="23526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uiExpand="1" build="p" autoUpdateAnimBg="0"/>
      <p:bldP spid="8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Virtasilmukan induktanssi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25"/>
          <p:cNvGrpSpPr>
            <a:grpSpLocks/>
          </p:cNvGrpSpPr>
          <p:nvPr/>
        </p:nvGrpSpPr>
        <p:grpSpPr bwMode="auto">
          <a:xfrm>
            <a:off x="5137646" y="1589484"/>
            <a:ext cx="2000250" cy="2195513"/>
            <a:chOff x="0" y="0"/>
            <a:chExt cx="2000250" cy="2195512"/>
          </a:xfrm>
        </p:grpSpPr>
        <p:sp>
          <p:nvSpPr>
            <p:cNvPr id="67" name="Text Box 78"/>
            <p:cNvSpPr txBox="1">
              <a:spLocks noChangeArrowheads="1"/>
            </p:cNvSpPr>
            <p:nvPr/>
          </p:nvSpPr>
          <p:spPr bwMode="auto">
            <a:xfrm>
              <a:off x="1015999" y="1647824"/>
              <a:ext cx="286543" cy="231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sz="1200" kern="0" baseline="-250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i-FI" sz="1200" i="1" kern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Donut 67"/>
            <p:cNvSpPr/>
            <p:nvPr/>
          </p:nvSpPr>
          <p:spPr bwMode="auto">
            <a:xfrm>
              <a:off x="209550" y="823913"/>
              <a:ext cx="1619250" cy="809625"/>
            </a:xfrm>
            <a:prstGeom prst="donut">
              <a:avLst>
                <a:gd name="adj" fmla="val 13797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023937" y="1519237"/>
              <a:ext cx="138113" cy="112712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 rot="1800000">
              <a:off x="1217612" y="165100"/>
              <a:ext cx="631825" cy="400050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1" name="Arc 70"/>
            <p:cNvSpPr/>
            <p:nvPr/>
          </p:nvSpPr>
          <p:spPr bwMode="auto">
            <a:xfrm>
              <a:off x="0" y="585788"/>
              <a:ext cx="571500" cy="1438274"/>
            </a:xfrm>
            <a:prstGeom prst="arc">
              <a:avLst>
                <a:gd name="adj1" fmla="val 16517823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2" name="Arc 71"/>
            <p:cNvSpPr/>
            <p:nvPr/>
          </p:nvSpPr>
          <p:spPr bwMode="auto">
            <a:xfrm>
              <a:off x="209550" y="214313"/>
              <a:ext cx="571500" cy="1914524"/>
            </a:xfrm>
            <a:prstGeom prst="arc">
              <a:avLst>
                <a:gd name="adj1" fmla="val 16473076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3" name="Arc 72"/>
            <p:cNvSpPr/>
            <p:nvPr/>
          </p:nvSpPr>
          <p:spPr bwMode="auto">
            <a:xfrm flipH="1">
              <a:off x="1228725" y="223838"/>
              <a:ext cx="571500" cy="1914524"/>
            </a:xfrm>
            <a:prstGeom prst="arc">
              <a:avLst>
                <a:gd name="adj1" fmla="val 16642228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74" name="Straight Arrow Connector 33"/>
            <p:cNvCxnSpPr>
              <a:cxnSpLocks noChangeShapeType="1"/>
            </p:cNvCxnSpPr>
            <p:nvPr/>
          </p:nvCxnSpPr>
          <p:spPr bwMode="auto">
            <a:xfrm flipH="1" flipV="1">
              <a:off x="264318" y="547687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Arrow Connector 34"/>
            <p:cNvCxnSpPr>
              <a:cxnSpLocks noChangeShapeType="1"/>
            </p:cNvCxnSpPr>
            <p:nvPr/>
          </p:nvCxnSpPr>
          <p:spPr bwMode="auto">
            <a:xfrm flipH="1" flipV="1">
              <a:off x="483393" y="190499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1762124" y="233361"/>
              <a:ext cx="95888" cy="6405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Arrow Connector 36"/>
            <p:cNvCxnSpPr>
              <a:cxnSpLocks noChangeShapeType="1"/>
            </p:cNvCxnSpPr>
            <p:nvPr/>
          </p:nvCxnSpPr>
          <p:spPr bwMode="auto">
            <a:xfrm flipV="1">
              <a:off x="1528762" y="78581"/>
              <a:ext cx="93506" cy="66675"/>
            </a:xfrm>
            <a:prstGeom prst="straightConnector1">
              <a:avLst/>
            </a:prstGeom>
            <a:noFill/>
            <a:ln w="9525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1243012" y="1547812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38"/>
            <p:cNvCxnSpPr>
              <a:cxnSpLocks noChangeShapeType="1"/>
            </p:cNvCxnSpPr>
            <p:nvPr/>
          </p:nvCxnSpPr>
          <p:spPr bwMode="auto">
            <a:xfrm rot="21300000" flipV="1">
              <a:off x="1395412" y="1512093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39"/>
            <p:cNvCxnSpPr>
              <a:cxnSpLocks noChangeShapeType="1"/>
            </p:cNvCxnSpPr>
            <p:nvPr/>
          </p:nvCxnSpPr>
          <p:spPr bwMode="auto">
            <a:xfrm rot="21000000" flipV="1">
              <a:off x="1531142" y="1450180"/>
              <a:ext cx="119062" cy="23812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1" name="Text Box 78"/>
            <p:cNvSpPr txBox="1">
              <a:spLocks noChangeArrowheads="1"/>
            </p:cNvSpPr>
            <p:nvPr/>
          </p:nvSpPr>
          <p:spPr bwMode="auto">
            <a:xfrm>
              <a:off x="1443037" y="1584324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82" name="Text Box 78"/>
            <p:cNvSpPr txBox="1">
              <a:spLocks noChangeArrowheads="1"/>
            </p:cNvSpPr>
            <p:nvPr/>
          </p:nvSpPr>
          <p:spPr bwMode="auto">
            <a:xfrm>
              <a:off x="390525" y="377825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b="1" i="1" kern="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83" name="Text Box 78"/>
            <p:cNvSpPr txBox="1">
              <a:spLocks noChangeArrowheads="1"/>
            </p:cNvSpPr>
            <p:nvPr/>
          </p:nvSpPr>
          <p:spPr bwMode="auto">
            <a:xfrm>
              <a:off x="1800224" y="409575"/>
              <a:ext cx="200025" cy="2571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err="1">
                  <a:solidFill>
                    <a:srgbClr val="F796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sz="1200" kern="0" baseline="-25000" dirty="0" err="1">
                  <a:solidFill>
                    <a:srgbClr val="F7964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fi-FI" sz="1200" kern="0" dirty="0">
                <a:solidFill>
                  <a:srgbClr val="F7964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Text Box 78"/>
            <p:cNvSpPr txBox="1">
              <a:spLocks noChangeArrowheads="1"/>
            </p:cNvSpPr>
            <p:nvPr/>
          </p:nvSpPr>
          <p:spPr bwMode="auto">
            <a:xfrm>
              <a:off x="1655762" y="0"/>
              <a:ext cx="171450" cy="200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F</a:t>
              </a:r>
            </a:p>
          </p:txBody>
        </p:sp>
        <p:sp>
          <p:nvSpPr>
            <p:cNvPr id="85" name="Arc 84"/>
            <p:cNvSpPr/>
            <p:nvPr/>
          </p:nvSpPr>
          <p:spPr bwMode="auto">
            <a:xfrm flipH="1">
              <a:off x="1428750" y="376238"/>
              <a:ext cx="571500" cy="1819274"/>
            </a:xfrm>
            <a:prstGeom prst="arc">
              <a:avLst>
                <a:gd name="adj1" fmla="val 16602590"/>
                <a:gd name="adj2" fmla="val 21330924"/>
              </a:avLst>
            </a:prstGeom>
            <a:noFill/>
            <a:ln w="95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</p:grp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61032" y="1119038"/>
            <a:ext cx="586960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Valitaan pinta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siten, että se on virtasilmukan ulkopuolella ja sen läpi kulkee mahdollisimman suuri magneettivuo.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75860"/>
              </p:ext>
            </p:extLst>
          </p:nvPr>
        </p:nvGraphicFramePr>
        <p:xfrm>
          <a:off x="1398588" y="2813620"/>
          <a:ext cx="31623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5" name="Equation" r:id="rId6" imgW="1625400" imgH="533160" progId="Equation.DSMT4">
                  <p:embed/>
                </p:oleObj>
              </mc:Choice>
              <mc:Fallback>
                <p:oleObj name="Equation" r:id="rId6" imgW="1625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2813620"/>
                        <a:ext cx="31623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513432" y="2092176"/>
            <a:ext cx="34561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Rakenteen induktanssi: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autoUpdateAnimBg="0"/>
      <p:bldP spid="3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Kelan induktanssi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41152" y="1085428"/>
            <a:ext cx="625408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silmukka muodostuu useasta johdinkierroksesta, kelan kierroksien muodostaman pinnan kautta kulkevaa vuota kutsutaan käämivuoksi </a:t>
            </a:r>
            <a:r>
              <a:rPr lang="fi-FI" altLang="fi-FI" sz="1800" i="1" dirty="0">
                <a:latin typeface="Symbol" panose="05050102010706020507" pitchFamily="18" charset="2"/>
                <a:cs typeface="Arial" panose="020B0604020202020204" pitchFamily="34" charset="0"/>
              </a:rPr>
              <a:t>l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5108"/>
              </p:ext>
            </p:extLst>
          </p:nvPr>
        </p:nvGraphicFramePr>
        <p:xfrm>
          <a:off x="1789113" y="2790825"/>
          <a:ext cx="11350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6" imgW="583920" imgH="291960" progId="Equation.DSMT4">
                  <p:embed/>
                </p:oleObj>
              </mc:Choice>
              <mc:Fallback>
                <p:oleObj name="Equation" r:id="rId6" imgW="583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2790825"/>
                        <a:ext cx="11350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24"/>
          <p:cNvGrpSpPr>
            <a:grpSpLocks/>
          </p:cNvGrpSpPr>
          <p:nvPr/>
        </p:nvGrpSpPr>
        <p:grpSpPr bwMode="auto">
          <a:xfrm>
            <a:off x="4004419" y="3267744"/>
            <a:ext cx="2719388" cy="1562100"/>
            <a:chOff x="0" y="0"/>
            <a:chExt cx="2719387" cy="1561988"/>
          </a:xfrm>
        </p:grpSpPr>
        <p:grpSp>
          <p:nvGrpSpPr>
            <p:cNvPr id="36" name="Group 25"/>
            <p:cNvGrpSpPr>
              <a:grpSpLocks/>
            </p:cNvGrpSpPr>
            <p:nvPr/>
          </p:nvGrpSpPr>
          <p:grpSpPr bwMode="auto">
            <a:xfrm>
              <a:off x="404812" y="223823"/>
              <a:ext cx="1895475" cy="400050"/>
              <a:chOff x="404812" y="223823"/>
              <a:chExt cx="1895475" cy="400050"/>
            </a:xfrm>
          </p:grpSpPr>
          <p:sp>
            <p:nvSpPr>
              <p:cNvPr id="104" name="Oval 103"/>
              <p:cNvSpPr/>
              <p:nvPr/>
            </p:nvSpPr>
            <p:spPr bwMode="auto">
              <a:xfrm>
                <a:off x="404813" y="223822"/>
                <a:ext cx="1895474" cy="390497"/>
              </a:xfrm>
              <a:prstGeom prst="ellips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404813" y="414308"/>
                <a:ext cx="1890711" cy="209535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grpSp>
          <p:nvGrpSpPr>
            <p:cNvPr id="37" name="Group 26"/>
            <p:cNvGrpSpPr>
              <a:grpSpLocks/>
            </p:cNvGrpSpPr>
            <p:nvPr/>
          </p:nvGrpSpPr>
          <p:grpSpPr bwMode="auto">
            <a:xfrm>
              <a:off x="180976" y="0"/>
              <a:ext cx="2352675" cy="1047735"/>
              <a:chOff x="180976" y="0"/>
              <a:chExt cx="2352675" cy="1047735"/>
            </a:xfrm>
          </p:grpSpPr>
          <p:sp>
            <p:nvSpPr>
              <p:cNvPr id="102" name="Oval 101"/>
              <p:cNvSpPr/>
              <p:nvPr/>
            </p:nvSpPr>
            <p:spPr bwMode="auto">
              <a:xfrm>
                <a:off x="180975" y="0"/>
                <a:ext cx="2352674" cy="1042913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180975" y="519076"/>
                <a:ext cx="2352674" cy="528599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grpSp>
          <p:nvGrpSpPr>
            <p:cNvPr id="38" name="Group 27"/>
            <p:cNvGrpSpPr>
              <a:grpSpLocks/>
            </p:cNvGrpSpPr>
            <p:nvPr/>
          </p:nvGrpSpPr>
          <p:grpSpPr bwMode="auto">
            <a:xfrm>
              <a:off x="628588" y="361705"/>
              <a:ext cx="1447922" cy="1200283"/>
              <a:chOff x="628588" y="361705"/>
              <a:chExt cx="1447922" cy="1200283"/>
            </a:xfrm>
          </p:grpSpPr>
          <p:sp>
            <p:nvSpPr>
              <p:cNvPr id="55" name="Arc 54"/>
              <p:cNvSpPr/>
              <p:nvPr/>
            </p:nvSpPr>
            <p:spPr bwMode="auto">
              <a:xfrm>
                <a:off x="628650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6" name="Arc 55"/>
              <p:cNvSpPr/>
              <p:nvPr/>
            </p:nvSpPr>
            <p:spPr bwMode="auto">
              <a:xfrm flipH="1" flipV="1">
                <a:off x="800100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7" name="Arc 56"/>
              <p:cNvSpPr/>
              <p:nvPr/>
            </p:nvSpPr>
            <p:spPr bwMode="auto">
              <a:xfrm flipV="1">
                <a:off x="800100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8" name="Arc 57"/>
              <p:cNvSpPr/>
              <p:nvPr/>
            </p:nvSpPr>
            <p:spPr bwMode="auto">
              <a:xfrm flipH="1">
                <a:off x="800100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59" name="Arc 58"/>
              <p:cNvSpPr/>
              <p:nvPr/>
            </p:nvSpPr>
            <p:spPr bwMode="auto">
              <a:xfrm>
                <a:off x="795338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0" name="Arc 59"/>
              <p:cNvSpPr/>
              <p:nvPr/>
            </p:nvSpPr>
            <p:spPr bwMode="auto">
              <a:xfrm flipH="1" flipV="1">
                <a:off x="966788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1" name="Arc 60"/>
              <p:cNvSpPr/>
              <p:nvPr/>
            </p:nvSpPr>
            <p:spPr bwMode="auto">
              <a:xfrm flipV="1">
                <a:off x="966788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2" name="Arc 61"/>
              <p:cNvSpPr/>
              <p:nvPr/>
            </p:nvSpPr>
            <p:spPr bwMode="auto">
              <a:xfrm flipH="1">
                <a:off x="966788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3" name="Arc 62"/>
              <p:cNvSpPr/>
              <p:nvPr/>
            </p:nvSpPr>
            <p:spPr bwMode="auto">
              <a:xfrm>
                <a:off x="962025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4" name="Arc 63"/>
              <p:cNvSpPr/>
              <p:nvPr/>
            </p:nvSpPr>
            <p:spPr bwMode="auto">
              <a:xfrm flipH="1" flipV="1">
                <a:off x="1133475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5" name="Arc 64"/>
              <p:cNvSpPr/>
              <p:nvPr/>
            </p:nvSpPr>
            <p:spPr bwMode="auto">
              <a:xfrm flipV="1">
                <a:off x="1133475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6" name="Arc 85"/>
              <p:cNvSpPr/>
              <p:nvPr/>
            </p:nvSpPr>
            <p:spPr bwMode="auto">
              <a:xfrm flipH="1">
                <a:off x="1133475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7" name="Arc 86"/>
              <p:cNvSpPr/>
              <p:nvPr/>
            </p:nvSpPr>
            <p:spPr bwMode="auto">
              <a:xfrm>
                <a:off x="1133475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8" name="Arc 87"/>
              <p:cNvSpPr/>
              <p:nvPr/>
            </p:nvSpPr>
            <p:spPr bwMode="auto">
              <a:xfrm flipH="1" flipV="1">
                <a:off x="1304925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9" name="Arc 88"/>
              <p:cNvSpPr/>
              <p:nvPr/>
            </p:nvSpPr>
            <p:spPr bwMode="auto">
              <a:xfrm flipV="1">
                <a:off x="1304925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0" name="Arc 89"/>
              <p:cNvSpPr/>
              <p:nvPr/>
            </p:nvSpPr>
            <p:spPr bwMode="auto">
              <a:xfrm flipH="1">
                <a:off x="1304925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1" name="Arc 90"/>
              <p:cNvSpPr/>
              <p:nvPr/>
            </p:nvSpPr>
            <p:spPr bwMode="auto">
              <a:xfrm>
                <a:off x="1300163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2" name="Arc 91"/>
              <p:cNvSpPr/>
              <p:nvPr/>
            </p:nvSpPr>
            <p:spPr bwMode="auto">
              <a:xfrm flipH="1" flipV="1">
                <a:off x="1471612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3" name="Arc 92"/>
              <p:cNvSpPr/>
              <p:nvPr/>
            </p:nvSpPr>
            <p:spPr bwMode="auto">
              <a:xfrm flipV="1">
                <a:off x="1471612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4" name="Arc 93"/>
              <p:cNvSpPr/>
              <p:nvPr/>
            </p:nvSpPr>
            <p:spPr bwMode="auto">
              <a:xfrm flipH="1">
                <a:off x="1471612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5" name="Arc 94"/>
              <p:cNvSpPr/>
              <p:nvPr/>
            </p:nvSpPr>
            <p:spPr bwMode="auto">
              <a:xfrm>
                <a:off x="1466849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6" name="Arc 95"/>
              <p:cNvSpPr/>
              <p:nvPr/>
            </p:nvSpPr>
            <p:spPr bwMode="auto">
              <a:xfrm flipH="1" flipV="1">
                <a:off x="1638299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7" name="Arc 96"/>
              <p:cNvSpPr/>
              <p:nvPr/>
            </p:nvSpPr>
            <p:spPr bwMode="auto">
              <a:xfrm flipV="1">
                <a:off x="1638299" y="361924"/>
                <a:ext cx="26670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8" name="Arc 97"/>
              <p:cNvSpPr/>
              <p:nvPr/>
            </p:nvSpPr>
            <p:spPr bwMode="auto">
              <a:xfrm flipH="1">
                <a:off x="1638299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9" name="Arc 98"/>
              <p:cNvSpPr/>
              <p:nvPr/>
            </p:nvSpPr>
            <p:spPr bwMode="auto">
              <a:xfrm>
                <a:off x="1638299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0" name="Arc 99"/>
              <p:cNvSpPr/>
              <p:nvPr/>
            </p:nvSpPr>
            <p:spPr bwMode="auto">
              <a:xfrm flipH="1">
                <a:off x="628650" y="361924"/>
                <a:ext cx="438150" cy="1000053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1" name="Right Bracket 100"/>
              <p:cNvSpPr/>
              <p:nvPr/>
            </p:nvSpPr>
            <p:spPr bwMode="auto">
              <a:xfrm rot="5400000">
                <a:off x="1004118" y="489657"/>
                <a:ext cx="696862" cy="1447799"/>
              </a:xfrm>
              <a:prstGeom prst="rightBracket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cxnSp>
          <p:nvCxnSpPr>
            <p:cNvPr id="39" name="Straight Arrow Connector 28"/>
            <p:cNvCxnSpPr>
              <a:cxnSpLocks noChangeShapeType="1"/>
            </p:cNvCxnSpPr>
            <p:nvPr/>
          </p:nvCxnSpPr>
          <p:spPr bwMode="auto">
            <a:xfrm flipH="1" flipV="1">
              <a:off x="642907" y="1297645"/>
              <a:ext cx="31" cy="72000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0" name="Text Box 78"/>
            <p:cNvSpPr txBox="1">
              <a:spLocks noChangeArrowheads="1"/>
            </p:cNvSpPr>
            <p:nvPr/>
          </p:nvSpPr>
          <p:spPr bwMode="auto">
            <a:xfrm>
              <a:off x="495300" y="1247686"/>
              <a:ext cx="171450" cy="20001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cxnSp>
          <p:nvCxnSpPr>
            <p:cNvPr id="41" name="Straight Connector 30"/>
            <p:cNvCxnSpPr>
              <a:cxnSpLocks noChangeShapeType="1"/>
            </p:cNvCxnSpPr>
            <p:nvPr/>
          </p:nvCxnSpPr>
          <p:spPr bwMode="auto">
            <a:xfrm>
              <a:off x="557213" y="590525"/>
              <a:ext cx="1585912" cy="4762"/>
            </a:xfrm>
            <a:prstGeom prst="line">
              <a:avLst/>
            </a:prstGeom>
            <a:noFill/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31"/>
            <p:cNvCxnSpPr>
              <a:cxnSpLocks noChangeShapeType="1"/>
            </p:cNvCxnSpPr>
            <p:nvPr/>
          </p:nvCxnSpPr>
          <p:spPr bwMode="auto">
            <a:xfrm>
              <a:off x="561960" y="714347"/>
              <a:ext cx="1585912" cy="4762"/>
            </a:xfrm>
            <a:prstGeom prst="line">
              <a:avLst/>
            </a:prstGeom>
            <a:noFill/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32"/>
            <p:cNvCxnSpPr>
              <a:cxnSpLocks noChangeShapeType="1"/>
            </p:cNvCxnSpPr>
            <p:nvPr/>
          </p:nvCxnSpPr>
          <p:spPr bwMode="auto">
            <a:xfrm>
              <a:off x="0" y="871523"/>
              <a:ext cx="2690812" cy="0"/>
            </a:xfrm>
            <a:prstGeom prst="line">
              <a:avLst/>
            </a:prstGeom>
            <a:noFill/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33"/>
            <p:cNvCxnSpPr>
              <a:cxnSpLocks noChangeShapeType="1"/>
            </p:cNvCxnSpPr>
            <p:nvPr/>
          </p:nvCxnSpPr>
          <p:spPr bwMode="auto">
            <a:xfrm>
              <a:off x="561912" y="1014368"/>
              <a:ext cx="1585912" cy="4762"/>
            </a:xfrm>
            <a:prstGeom prst="line">
              <a:avLst/>
            </a:prstGeom>
            <a:noFill/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34"/>
            <p:cNvCxnSpPr>
              <a:cxnSpLocks noChangeShapeType="1"/>
            </p:cNvCxnSpPr>
            <p:nvPr/>
          </p:nvCxnSpPr>
          <p:spPr bwMode="auto">
            <a:xfrm>
              <a:off x="552370" y="1162005"/>
              <a:ext cx="1585912" cy="4762"/>
            </a:xfrm>
            <a:prstGeom prst="line">
              <a:avLst/>
            </a:prstGeom>
            <a:noFill/>
            <a:ln w="9525" algn="ctr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6" name="Arc 45"/>
            <p:cNvSpPr/>
            <p:nvPr/>
          </p:nvSpPr>
          <p:spPr bwMode="auto">
            <a:xfrm flipV="1">
              <a:off x="1981199" y="280968"/>
              <a:ext cx="314325" cy="314302"/>
            </a:xfrm>
            <a:prstGeom prst="arc">
              <a:avLst/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7" name="Arc 46"/>
            <p:cNvSpPr/>
            <p:nvPr/>
          </p:nvSpPr>
          <p:spPr bwMode="auto">
            <a:xfrm flipH="1" flipV="1">
              <a:off x="404813" y="276205"/>
              <a:ext cx="314325" cy="314302"/>
            </a:xfrm>
            <a:prstGeom prst="arc">
              <a:avLst/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8" name="Arc 47"/>
            <p:cNvSpPr/>
            <p:nvPr/>
          </p:nvSpPr>
          <p:spPr bwMode="auto">
            <a:xfrm>
              <a:off x="1976437" y="1166729"/>
              <a:ext cx="314325" cy="314302"/>
            </a:xfrm>
            <a:prstGeom prst="arc">
              <a:avLst/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9" name="Arc 48"/>
            <p:cNvSpPr/>
            <p:nvPr/>
          </p:nvSpPr>
          <p:spPr bwMode="auto">
            <a:xfrm flipH="1">
              <a:off x="395288" y="1161967"/>
              <a:ext cx="314325" cy="314302"/>
            </a:xfrm>
            <a:prstGeom prst="arc">
              <a:avLst/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0" name="Arc 49"/>
            <p:cNvSpPr/>
            <p:nvPr/>
          </p:nvSpPr>
          <p:spPr bwMode="auto">
            <a:xfrm flipH="1" flipV="1">
              <a:off x="185738" y="400021"/>
              <a:ext cx="766762" cy="314302"/>
            </a:xfrm>
            <a:prstGeom prst="arc">
              <a:avLst>
                <a:gd name="adj1" fmla="val 16200000"/>
                <a:gd name="adj2" fmla="val 21562408"/>
              </a:avLst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1" name="Arc 50"/>
            <p:cNvSpPr/>
            <p:nvPr/>
          </p:nvSpPr>
          <p:spPr bwMode="auto">
            <a:xfrm flipH="1">
              <a:off x="185738" y="1014340"/>
              <a:ext cx="766762" cy="314302"/>
            </a:xfrm>
            <a:prstGeom prst="arc">
              <a:avLst>
                <a:gd name="adj1" fmla="val 16200000"/>
                <a:gd name="adj2" fmla="val 21562408"/>
              </a:avLst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2" name="Arc 51"/>
            <p:cNvSpPr/>
            <p:nvPr/>
          </p:nvSpPr>
          <p:spPr bwMode="auto">
            <a:xfrm flipV="1">
              <a:off x="1762124" y="404784"/>
              <a:ext cx="766763" cy="314302"/>
            </a:xfrm>
            <a:prstGeom prst="arc">
              <a:avLst>
                <a:gd name="adj1" fmla="val 16200000"/>
                <a:gd name="adj2" fmla="val 21562408"/>
              </a:avLst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3" name="Arc 52"/>
            <p:cNvSpPr/>
            <p:nvPr/>
          </p:nvSpPr>
          <p:spPr bwMode="auto">
            <a:xfrm>
              <a:off x="1752599" y="1019102"/>
              <a:ext cx="766763" cy="314302"/>
            </a:xfrm>
            <a:prstGeom prst="arc">
              <a:avLst>
                <a:gd name="adj1" fmla="val 16200000"/>
                <a:gd name="adj2" fmla="val 21562408"/>
              </a:avLst>
            </a:prstGeom>
            <a:noFill/>
            <a:ln w="9525" cap="flat" cmpd="sng" algn="ctr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4" name="Text Box 78"/>
            <p:cNvSpPr txBox="1">
              <a:spLocks noChangeArrowheads="1"/>
            </p:cNvSpPr>
            <p:nvPr/>
          </p:nvSpPr>
          <p:spPr bwMode="auto">
            <a:xfrm>
              <a:off x="2547937" y="228584"/>
              <a:ext cx="171450" cy="20001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4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Faradayn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laki ja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itseinduktanssi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576525"/>
              </p:ext>
            </p:extLst>
          </p:nvPr>
        </p:nvGraphicFramePr>
        <p:xfrm>
          <a:off x="1529929" y="2597596"/>
          <a:ext cx="30876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0" name="Equation" r:id="rId6" imgW="1587240" imgH="291960" progId="Equation.DSMT4">
                  <p:embed/>
                </p:oleObj>
              </mc:Choice>
              <mc:Fallback>
                <p:oleObj name="Equation" r:id="rId6" imgW="1587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929" y="2597596"/>
                        <a:ext cx="30876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611" y="3438078"/>
            <a:ext cx="5902325" cy="1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441152" y="1085428"/>
            <a:ext cx="6696744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Kulkekoon suljetun silmukan läpi ajan mukaan muuttuva magneettivuo. Tällöin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Faradayn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lain mukaisesti silmukkaan indusoituu jännite -&gt; virta.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Itseinduktanssi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Sisäinen induktanssi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441152" y="1085428"/>
            <a:ext cx="66967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Myös johtimen sisälle muodostuu magneettivuo, joka yleensä on huomattavan paljon pienempi kuin ulkoinen induktanssi, ja täten usein jätetään huomiotta.</a:t>
            </a:r>
          </a:p>
        </p:txBody>
      </p:sp>
      <p:grpSp>
        <p:nvGrpSpPr>
          <p:cNvPr id="12" name="Group 173"/>
          <p:cNvGrpSpPr>
            <a:grpSpLocks/>
          </p:cNvGrpSpPr>
          <p:nvPr/>
        </p:nvGrpSpPr>
        <p:grpSpPr bwMode="auto">
          <a:xfrm>
            <a:off x="5424289" y="3514824"/>
            <a:ext cx="1425575" cy="1243012"/>
            <a:chOff x="0" y="0"/>
            <a:chExt cx="1426384" cy="1243019"/>
          </a:xfrm>
        </p:grpSpPr>
        <p:grpSp>
          <p:nvGrpSpPr>
            <p:cNvPr id="13" name="Group 174"/>
            <p:cNvGrpSpPr>
              <a:grpSpLocks/>
            </p:cNvGrpSpPr>
            <p:nvPr/>
          </p:nvGrpSpPr>
          <p:grpSpPr bwMode="auto">
            <a:xfrm>
              <a:off x="0" y="590550"/>
              <a:ext cx="1197777" cy="528597"/>
              <a:chOff x="0" y="590550"/>
              <a:chExt cx="1197777" cy="528597"/>
            </a:xfrm>
          </p:grpSpPr>
          <p:sp>
            <p:nvSpPr>
              <p:cNvPr id="60" name="Oval 59"/>
              <p:cNvSpPr/>
              <p:nvPr/>
            </p:nvSpPr>
            <p:spPr bwMode="auto">
              <a:xfrm>
                <a:off x="0" y="595315"/>
                <a:ext cx="1194477" cy="523878"/>
              </a:xfrm>
              <a:prstGeom prst="ellipse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0" y="590553"/>
                <a:ext cx="1197654" cy="266702"/>
              </a:xfrm>
              <a:prstGeom prst="rect">
                <a:avLst/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9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 bwMode="auto">
            <a:xfrm>
              <a:off x="221464" y="176211"/>
              <a:ext cx="752475" cy="347662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circle">
                <a:fillToRect l="100000" t="100000"/>
              </a:path>
            </a:gra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63675" y="219076"/>
              <a:ext cx="667128" cy="271464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943" y="95251"/>
              <a:ext cx="1194477" cy="523878"/>
            </a:xfrm>
            <a:prstGeom prst="ellipse">
              <a:avLst/>
            </a:prstGeom>
            <a:noFill/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17" name="Straight Connector 178"/>
            <p:cNvCxnSpPr>
              <a:cxnSpLocks noChangeShapeType="1"/>
            </p:cNvCxnSpPr>
            <p:nvPr/>
          </p:nvCxnSpPr>
          <p:spPr bwMode="auto">
            <a:xfrm flipH="1">
              <a:off x="0" y="371476"/>
              <a:ext cx="4769" cy="49525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8" name="Parallelogram 17"/>
            <p:cNvSpPr/>
            <p:nvPr/>
          </p:nvSpPr>
          <p:spPr bwMode="auto">
            <a:xfrm rot="5400000">
              <a:off x="390156" y="549983"/>
              <a:ext cx="727079" cy="316091"/>
            </a:xfrm>
            <a:prstGeom prst="parallelogram">
              <a:avLst>
                <a:gd name="adj" fmla="val 7312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9" name="Parallelogram 18"/>
            <p:cNvSpPr/>
            <p:nvPr/>
          </p:nvSpPr>
          <p:spPr bwMode="auto">
            <a:xfrm rot="16200000" flipH="1">
              <a:off x="71682" y="547601"/>
              <a:ext cx="725491" cy="316092"/>
            </a:xfrm>
            <a:prstGeom prst="parallelogram">
              <a:avLst>
                <a:gd name="adj" fmla="val 7312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20" name="Straight Connector 181"/>
            <p:cNvCxnSpPr>
              <a:cxnSpLocks noChangeShapeType="1"/>
            </p:cNvCxnSpPr>
            <p:nvPr/>
          </p:nvCxnSpPr>
          <p:spPr bwMode="auto">
            <a:xfrm flipH="1">
              <a:off x="1197768" y="371476"/>
              <a:ext cx="4769" cy="49525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1" name="Rectangle 20"/>
            <p:cNvSpPr/>
            <p:nvPr/>
          </p:nvSpPr>
          <p:spPr bwMode="auto">
            <a:xfrm>
              <a:off x="282735" y="1076331"/>
              <a:ext cx="624242" cy="58737"/>
            </a:xfrm>
            <a:prstGeom prst="rect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2" name="Parallelogram 21"/>
            <p:cNvSpPr/>
            <p:nvPr/>
          </p:nvSpPr>
          <p:spPr bwMode="auto">
            <a:xfrm rot="16200000" flipH="1">
              <a:off x="144310" y="703423"/>
              <a:ext cx="528640" cy="45719"/>
            </a:xfrm>
            <a:prstGeom prst="parallelogram">
              <a:avLst>
                <a:gd name="adj" fmla="val 73120"/>
              </a:avLst>
            </a:pr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3" name="Parallelogram 22"/>
            <p:cNvSpPr/>
            <p:nvPr/>
          </p:nvSpPr>
          <p:spPr bwMode="auto">
            <a:xfrm rot="5400000">
              <a:off x="518166" y="708187"/>
              <a:ext cx="528640" cy="45719"/>
            </a:xfrm>
            <a:prstGeom prst="parallelogram">
              <a:avLst>
                <a:gd name="adj" fmla="val 73120"/>
              </a:avLst>
            </a:pr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4" name="Parallelogram 23"/>
            <p:cNvSpPr/>
            <p:nvPr/>
          </p:nvSpPr>
          <p:spPr bwMode="auto">
            <a:xfrm rot="16200000" flipH="1">
              <a:off x="196344" y="567485"/>
              <a:ext cx="623891" cy="174724"/>
            </a:xfrm>
            <a:prstGeom prst="parallelogram">
              <a:avLst>
                <a:gd name="adj" fmla="val 73120"/>
              </a:avLst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25" name="Parallelogram 24"/>
            <p:cNvSpPr/>
            <p:nvPr/>
          </p:nvSpPr>
          <p:spPr bwMode="auto">
            <a:xfrm rot="5400000">
              <a:off x="370273" y="568280"/>
              <a:ext cx="623891" cy="173135"/>
            </a:xfrm>
            <a:prstGeom prst="parallelogram">
              <a:avLst>
                <a:gd name="adj" fmla="val 73120"/>
              </a:avLst>
            </a:prstGeom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26" name="Group 187"/>
            <p:cNvGrpSpPr>
              <a:grpSpLocks/>
            </p:cNvGrpSpPr>
            <p:nvPr/>
          </p:nvGrpSpPr>
          <p:grpSpPr bwMode="auto">
            <a:xfrm>
              <a:off x="378628" y="416717"/>
              <a:ext cx="411956" cy="140491"/>
              <a:chOff x="378628" y="416717"/>
              <a:chExt cx="411956" cy="140491"/>
            </a:xfrm>
          </p:grpSpPr>
          <p:grpSp>
            <p:nvGrpSpPr>
              <p:cNvPr id="56" name="Group 217"/>
              <p:cNvGrpSpPr>
                <a:grpSpLocks/>
              </p:cNvGrpSpPr>
              <p:nvPr/>
            </p:nvGrpSpPr>
            <p:grpSpPr bwMode="auto">
              <a:xfrm>
                <a:off x="378628" y="416717"/>
                <a:ext cx="411956" cy="140491"/>
                <a:chOff x="378628" y="416717"/>
                <a:chExt cx="411956" cy="140491"/>
              </a:xfrm>
            </p:grpSpPr>
            <p:sp>
              <p:nvSpPr>
                <p:cNvPr id="58" name="Arc 57"/>
                <p:cNvSpPr/>
                <p:nvPr/>
              </p:nvSpPr>
              <p:spPr bwMode="auto">
                <a:xfrm flipV="1">
                  <a:off x="378040" y="415927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59" name="Arc 58"/>
                <p:cNvSpPr/>
                <p:nvPr/>
              </p:nvSpPr>
              <p:spPr bwMode="auto">
                <a:xfrm flipH="1" flipV="1">
                  <a:off x="381216" y="415927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57" name="Straight Arrow Connector 218"/>
              <p:cNvCxnSpPr>
                <a:cxnSpLocks noChangeShapeType="1"/>
              </p:cNvCxnSpPr>
              <p:nvPr/>
            </p:nvCxnSpPr>
            <p:spPr bwMode="auto">
              <a:xfrm flipV="1">
                <a:off x="709621" y="531019"/>
                <a:ext cx="35719" cy="9525"/>
              </a:xfrm>
              <a:prstGeom prst="straightConnector1">
                <a:avLst/>
              </a:prstGeom>
              <a:noFill/>
              <a:ln w="9525" algn="ctr">
                <a:solidFill>
                  <a:srgbClr val="1F497D"/>
                </a:solidFill>
                <a:round/>
                <a:headEnd/>
                <a:tailEnd type="stealth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7" name="Group 188"/>
            <p:cNvGrpSpPr>
              <a:grpSpLocks/>
            </p:cNvGrpSpPr>
            <p:nvPr/>
          </p:nvGrpSpPr>
          <p:grpSpPr bwMode="auto">
            <a:xfrm>
              <a:off x="388153" y="531017"/>
              <a:ext cx="411956" cy="140491"/>
              <a:chOff x="388153" y="531017"/>
              <a:chExt cx="411956" cy="140491"/>
            </a:xfrm>
          </p:grpSpPr>
          <p:grpSp>
            <p:nvGrpSpPr>
              <p:cNvPr id="52" name="Group 213"/>
              <p:cNvGrpSpPr>
                <a:grpSpLocks/>
              </p:cNvGrpSpPr>
              <p:nvPr/>
            </p:nvGrpSpPr>
            <p:grpSpPr bwMode="auto">
              <a:xfrm>
                <a:off x="388153" y="531017"/>
                <a:ext cx="411956" cy="140491"/>
                <a:chOff x="388153" y="531017"/>
                <a:chExt cx="411956" cy="140491"/>
              </a:xfrm>
            </p:grpSpPr>
            <p:sp>
              <p:nvSpPr>
                <p:cNvPr id="54" name="Arc 53"/>
                <p:cNvSpPr/>
                <p:nvPr/>
              </p:nvSpPr>
              <p:spPr bwMode="auto">
                <a:xfrm flipV="1">
                  <a:off x="387570" y="530228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55" name="Arc 54"/>
                <p:cNvSpPr/>
                <p:nvPr/>
              </p:nvSpPr>
              <p:spPr bwMode="auto">
                <a:xfrm flipH="1" flipV="1">
                  <a:off x="390746" y="530228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53" name="Straight Arrow Connector 214"/>
              <p:cNvCxnSpPr>
                <a:cxnSpLocks noChangeShapeType="1"/>
              </p:cNvCxnSpPr>
              <p:nvPr/>
            </p:nvCxnSpPr>
            <p:spPr bwMode="auto">
              <a:xfrm flipV="1">
                <a:off x="719146" y="645319"/>
                <a:ext cx="35719" cy="9525"/>
              </a:xfrm>
              <a:prstGeom prst="straightConnector1">
                <a:avLst/>
              </a:prstGeom>
              <a:noFill/>
              <a:ln w="9525" algn="ctr">
                <a:solidFill>
                  <a:srgbClr val="1F497D"/>
                </a:solidFill>
                <a:round/>
                <a:headEnd/>
                <a:tailEnd type="stealth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8" name="Group 189"/>
            <p:cNvGrpSpPr>
              <a:grpSpLocks/>
            </p:cNvGrpSpPr>
            <p:nvPr/>
          </p:nvGrpSpPr>
          <p:grpSpPr bwMode="auto">
            <a:xfrm>
              <a:off x="388153" y="642935"/>
              <a:ext cx="411956" cy="140491"/>
              <a:chOff x="388153" y="642935"/>
              <a:chExt cx="411956" cy="140491"/>
            </a:xfrm>
          </p:grpSpPr>
          <p:grpSp>
            <p:nvGrpSpPr>
              <p:cNvPr id="48" name="Group 209"/>
              <p:cNvGrpSpPr>
                <a:grpSpLocks/>
              </p:cNvGrpSpPr>
              <p:nvPr/>
            </p:nvGrpSpPr>
            <p:grpSpPr bwMode="auto">
              <a:xfrm>
                <a:off x="388153" y="642935"/>
                <a:ext cx="411956" cy="140491"/>
                <a:chOff x="388153" y="642935"/>
                <a:chExt cx="411956" cy="140491"/>
              </a:xfrm>
            </p:grpSpPr>
            <p:sp>
              <p:nvSpPr>
                <p:cNvPr id="50" name="Arc 49"/>
                <p:cNvSpPr/>
                <p:nvPr/>
              </p:nvSpPr>
              <p:spPr bwMode="auto">
                <a:xfrm flipV="1">
                  <a:off x="387570" y="642941"/>
                  <a:ext cx="409808" cy="139701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51" name="Arc 50"/>
                <p:cNvSpPr/>
                <p:nvPr/>
              </p:nvSpPr>
              <p:spPr bwMode="auto">
                <a:xfrm flipH="1" flipV="1">
                  <a:off x="390746" y="642941"/>
                  <a:ext cx="409808" cy="139701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49" name="Straight Arrow Connector 210"/>
              <p:cNvCxnSpPr>
                <a:cxnSpLocks noChangeShapeType="1"/>
              </p:cNvCxnSpPr>
              <p:nvPr/>
            </p:nvCxnSpPr>
            <p:spPr bwMode="auto">
              <a:xfrm flipV="1">
                <a:off x="719146" y="757237"/>
                <a:ext cx="35719" cy="9525"/>
              </a:xfrm>
              <a:prstGeom prst="straightConnector1">
                <a:avLst/>
              </a:prstGeom>
              <a:noFill/>
              <a:ln w="9525" algn="ctr">
                <a:solidFill>
                  <a:srgbClr val="1F497D"/>
                </a:solidFill>
                <a:round/>
                <a:headEnd/>
                <a:tailEnd type="stealth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9" name="Group 190"/>
            <p:cNvGrpSpPr>
              <a:grpSpLocks/>
            </p:cNvGrpSpPr>
            <p:nvPr/>
          </p:nvGrpSpPr>
          <p:grpSpPr bwMode="auto">
            <a:xfrm>
              <a:off x="385771" y="769145"/>
              <a:ext cx="411956" cy="140491"/>
              <a:chOff x="385771" y="769145"/>
              <a:chExt cx="411956" cy="140491"/>
            </a:xfrm>
          </p:grpSpPr>
          <p:grpSp>
            <p:nvGrpSpPr>
              <p:cNvPr id="44" name="Group 205"/>
              <p:cNvGrpSpPr>
                <a:grpSpLocks/>
              </p:cNvGrpSpPr>
              <p:nvPr/>
            </p:nvGrpSpPr>
            <p:grpSpPr bwMode="auto">
              <a:xfrm>
                <a:off x="385771" y="769145"/>
                <a:ext cx="411956" cy="140491"/>
                <a:chOff x="385771" y="769145"/>
                <a:chExt cx="411956" cy="140491"/>
              </a:xfrm>
            </p:grpSpPr>
            <p:sp>
              <p:nvSpPr>
                <p:cNvPr id="46" name="Arc 45"/>
                <p:cNvSpPr/>
                <p:nvPr/>
              </p:nvSpPr>
              <p:spPr bwMode="auto">
                <a:xfrm flipV="1">
                  <a:off x="385982" y="768354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47" name="Arc 46"/>
                <p:cNvSpPr/>
                <p:nvPr/>
              </p:nvSpPr>
              <p:spPr bwMode="auto">
                <a:xfrm flipH="1" flipV="1">
                  <a:off x="387570" y="768354"/>
                  <a:ext cx="409808" cy="141288"/>
                </a:xfrm>
                <a:prstGeom prst="arc">
                  <a:avLst>
                    <a:gd name="adj1" fmla="val 16200000"/>
                    <a:gd name="adj2" fmla="val 20603730"/>
                  </a:avLst>
                </a:prstGeom>
                <a:noFill/>
                <a:ln w="9525" cap="flat" cmpd="sng" algn="ctr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45" name="Straight Arrow Connector 206"/>
              <p:cNvCxnSpPr>
                <a:cxnSpLocks noChangeShapeType="1"/>
              </p:cNvCxnSpPr>
              <p:nvPr/>
            </p:nvCxnSpPr>
            <p:spPr bwMode="auto">
              <a:xfrm flipV="1">
                <a:off x="716764" y="883447"/>
                <a:ext cx="35719" cy="9525"/>
              </a:xfrm>
              <a:prstGeom prst="straightConnector1">
                <a:avLst/>
              </a:prstGeom>
              <a:noFill/>
              <a:ln w="9525" algn="ctr">
                <a:solidFill>
                  <a:srgbClr val="1F497D"/>
                </a:solidFill>
                <a:round/>
                <a:headEnd/>
                <a:tailEnd type="stealth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0" name="Text Box 78"/>
            <p:cNvSpPr txBox="1">
              <a:spLocks noChangeArrowheads="1"/>
            </p:cNvSpPr>
            <p:nvPr/>
          </p:nvSpPr>
          <p:spPr bwMode="auto">
            <a:xfrm>
              <a:off x="325623" y="204788"/>
              <a:ext cx="362155" cy="20002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ker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sz="1200" i="1" ker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F</a:t>
              </a:r>
            </a:p>
          </p:txBody>
        </p:sp>
        <p:cxnSp>
          <p:nvCxnSpPr>
            <p:cNvPr id="31" name="Straight Arrow Connector 192"/>
            <p:cNvCxnSpPr>
              <a:cxnSpLocks noChangeShapeType="1"/>
            </p:cNvCxnSpPr>
            <p:nvPr/>
          </p:nvCxnSpPr>
          <p:spPr bwMode="auto">
            <a:xfrm flipV="1">
              <a:off x="188128" y="342900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193"/>
            <p:cNvCxnSpPr>
              <a:cxnSpLocks noChangeShapeType="1"/>
            </p:cNvCxnSpPr>
            <p:nvPr/>
          </p:nvCxnSpPr>
          <p:spPr bwMode="auto">
            <a:xfrm flipV="1">
              <a:off x="126216" y="171450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Arrow Connector 194"/>
            <p:cNvCxnSpPr>
              <a:cxnSpLocks noChangeShapeType="1"/>
            </p:cNvCxnSpPr>
            <p:nvPr/>
          </p:nvCxnSpPr>
          <p:spPr bwMode="auto">
            <a:xfrm flipV="1">
              <a:off x="978704" y="381000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195"/>
            <p:cNvCxnSpPr>
              <a:cxnSpLocks noChangeShapeType="1"/>
            </p:cNvCxnSpPr>
            <p:nvPr/>
          </p:nvCxnSpPr>
          <p:spPr bwMode="auto">
            <a:xfrm flipV="1">
              <a:off x="1097766" y="266700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196"/>
            <p:cNvCxnSpPr>
              <a:cxnSpLocks noChangeShapeType="1"/>
            </p:cNvCxnSpPr>
            <p:nvPr/>
          </p:nvCxnSpPr>
          <p:spPr bwMode="auto">
            <a:xfrm flipV="1">
              <a:off x="964416" y="90488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197"/>
            <p:cNvCxnSpPr>
              <a:cxnSpLocks noChangeShapeType="1"/>
            </p:cNvCxnSpPr>
            <p:nvPr/>
          </p:nvCxnSpPr>
          <p:spPr bwMode="auto">
            <a:xfrm flipV="1">
              <a:off x="650091" y="33338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198"/>
            <p:cNvCxnSpPr>
              <a:cxnSpLocks noChangeShapeType="1"/>
            </p:cNvCxnSpPr>
            <p:nvPr/>
          </p:nvCxnSpPr>
          <p:spPr bwMode="auto">
            <a:xfrm flipV="1">
              <a:off x="445304" y="19051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199"/>
            <p:cNvCxnSpPr>
              <a:cxnSpLocks noChangeShapeType="1"/>
            </p:cNvCxnSpPr>
            <p:nvPr/>
          </p:nvCxnSpPr>
          <p:spPr bwMode="auto">
            <a:xfrm flipV="1">
              <a:off x="283379" y="80963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200"/>
            <p:cNvCxnSpPr>
              <a:cxnSpLocks noChangeShapeType="1"/>
            </p:cNvCxnSpPr>
            <p:nvPr/>
          </p:nvCxnSpPr>
          <p:spPr bwMode="auto">
            <a:xfrm flipV="1">
              <a:off x="821541" y="52388"/>
              <a:ext cx="0" cy="119063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0" name="Text Box 78"/>
            <p:cNvSpPr txBox="1">
              <a:spLocks noChangeArrowheads="1"/>
            </p:cNvSpPr>
            <p:nvPr/>
          </p:nvSpPr>
          <p:spPr bwMode="auto">
            <a:xfrm>
              <a:off x="635360" y="942980"/>
              <a:ext cx="362155" cy="25717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kern="0">
                  <a:solidFill>
                    <a:srgbClr val="F79646">
                      <a:lumMod val="7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sz="1200" i="1" kern="0">
                  <a:solidFill>
                    <a:srgbClr val="F79646">
                      <a:lumMod val="75000"/>
                    </a:srgbClr>
                  </a:solidFill>
                  <a:latin typeface="Symbol" panose="05050102010706020507" pitchFamily="18" charset="2"/>
                  <a:cs typeface="Times New Roman"/>
                </a:rPr>
                <a:t>r</a:t>
              </a:r>
            </a:p>
          </p:txBody>
        </p:sp>
        <p:sp>
          <p:nvSpPr>
            <p:cNvPr id="41" name="Left Brace 40"/>
            <p:cNvSpPr/>
            <p:nvPr/>
          </p:nvSpPr>
          <p:spPr bwMode="auto">
            <a:xfrm rot="13912801">
              <a:off x="401898" y="815872"/>
              <a:ext cx="115888" cy="382804"/>
            </a:xfrm>
            <a:prstGeom prst="leftBrac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2" name="Text Box 78"/>
            <p:cNvSpPr txBox="1">
              <a:spLocks noChangeArrowheads="1"/>
            </p:cNvSpPr>
            <p:nvPr/>
          </p:nvSpPr>
          <p:spPr bwMode="auto">
            <a:xfrm>
              <a:off x="416161" y="985843"/>
              <a:ext cx="362155" cy="25717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i-FI" sz="1200" i="1" kern="0">
                <a:solidFill>
                  <a:srgbClr val="00B050"/>
                </a:solidFill>
                <a:latin typeface="Symbol" panose="05050102010706020507" pitchFamily="18" charset="2"/>
                <a:cs typeface="Times New Roman"/>
              </a:endParaRPr>
            </a:p>
          </p:txBody>
        </p:sp>
        <p:sp>
          <p:nvSpPr>
            <p:cNvPr id="43" name="Text Box 78"/>
            <p:cNvSpPr txBox="1">
              <a:spLocks noChangeArrowheads="1"/>
            </p:cNvSpPr>
            <p:nvPr/>
          </p:nvSpPr>
          <p:spPr bwMode="auto">
            <a:xfrm>
              <a:off x="1064229" y="0"/>
              <a:ext cx="362155" cy="25717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endParaRPr lang="fi-FI" sz="1200" i="1" kern="0">
                <a:solidFill>
                  <a:srgbClr val="FF0000"/>
                </a:solidFill>
                <a:latin typeface="Symbol" panose="05050102010706020507" pitchFamily="18" charset="2"/>
                <a:cs typeface="Times New Roman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202243"/>
              </p:ext>
            </p:extLst>
          </p:nvPr>
        </p:nvGraphicFramePr>
        <p:xfrm>
          <a:off x="2641600" y="2589213"/>
          <a:ext cx="1630363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6" name="Equation" r:id="rId6" imgW="838080" imgH="583920" progId="Equation.DSMT4">
                  <p:embed/>
                </p:oleObj>
              </mc:Choice>
              <mc:Fallback>
                <p:oleObj name="Equation" r:id="rId6" imgW="838080" imgH="583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589213"/>
                        <a:ext cx="1630363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2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Keskinäisinduktanssi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441152" y="1085428"/>
            <a:ext cx="66967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Virrallinen käämi 1 indusoi jännitteen käämiin 2</a:t>
            </a:r>
            <a:b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-&gt; keskinäisinduktanssi</a:t>
            </a:r>
          </a:p>
        </p:txBody>
      </p:sp>
      <p:grpSp>
        <p:nvGrpSpPr>
          <p:cNvPr id="62" name="Group 24"/>
          <p:cNvGrpSpPr>
            <a:grpSpLocks/>
          </p:cNvGrpSpPr>
          <p:nvPr/>
        </p:nvGrpSpPr>
        <p:grpSpPr bwMode="auto">
          <a:xfrm>
            <a:off x="4401592" y="2941859"/>
            <a:ext cx="2384152" cy="2060575"/>
            <a:chOff x="0" y="0"/>
            <a:chExt cx="2384151" cy="2059782"/>
          </a:xfrm>
        </p:grpSpPr>
        <p:grpSp>
          <p:nvGrpSpPr>
            <p:cNvPr id="63" name="Group 25"/>
            <p:cNvGrpSpPr>
              <a:grpSpLocks/>
            </p:cNvGrpSpPr>
            <p:nvPr/>
          </p:nvGrpSpPr>
          <p:grpSpPr bwMode="auto">
            <a:xfrm rot="5400000">
              <a:off x="196455" y="1022746"/>
              <a:ext cx="704850" cy="326231"/>
              <a:chOff x="196453" y="1022748"/>
              <a:chExt cx="1447800" cy="1000125"/>
            </a:xfrm>
          </p:grpSpPr>
          <p:sp>
            <p:nvSpPr>
              <p:cNvPr id="110" name="Arc 109"/>
              <p:cNvSpPr/>
              <p:nvPr/>
            </p:nvSpPr>
            <p:spPr bwMode="auto">
              <a:xfrm>
                <a:off x="195796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1" name="Arc 110"/>
              <p:cNvSpPr/>
              <p:nvPr/>
            </p:nvSpPr>
            <p:spPr bwMode="auto">
              <a:xfrm flipH="1" flipV="1">
                <a:off x="368554" y="1020320"/>
                <a:ext cx="264023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2" name="Arc 111"/>
              <p:cNvSpPr/>
              <p:nvPr/>
            </p:nvSpPr>
            <p:spPr bwMode="auto">
              <a:xfrm flipV="1">
                <a:off x="368554" y="1020320"/>
                <a:ext cx="264023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3" name="Arc 112"/>
              <p:cNvSpPr/>
              <p:nvPr/>
            </p:nvSpPr>
            <p:spPr bwMode="auto">
              <a:xfrm flipH="1">
                <a:off x="368554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4" name="Arc 113"/>
              <p:cNvSpPr/>
              <p:nvPr/>
            </p:nvSpPr>
            <p:spPr bwMode="auto">
              <a:xfrm>
                <a:off x="368553" y="1020318"/>
                <a:ext cx="42700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5" name="Arc 114"/>
              <p:cNvSpPr/>
              <p:nvPr/>
            </p:nvSpPr>
            <p:spPr bwMode="auto">
              <a:xfrm flipH="1" flipV="1">
                <a:off x="538051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6" name="Arc 115"/>
              <p:cNvSpPr/>
              <p:nvPr/>
            </p:nvSpPr>
            <p:spPr bwMode="auto">
              <a:xfrm flipV="1">
                <a:off x="528271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7" name="Arc 116"/>
              <p:cNvSpPr/>
              <p:nvPr/>
            </p:nvSpPr>
            <p:spPr bwMode="auto">
              <a:xfrm flipH="1">
                <a:off x="538050" y="1020318"/>
                <a:ext cx="430262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8" name="Arc 117"/>
              <p:cNvSpPr/>
              <p:nvPr/>
            </p:nvSpPr>
            <p:spPr bwMode="auto">
              <a:xfrm>
                <a:off x="528271" y="1020320"/>
                <a:ext cx="44004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19" name="Arc 118"/>
              <p:cNvSpPr/>
              <p:nvPr/>
            </p:nvSpPr>
            <p:spPr bwMode="auto">
              <a:xfrm flipH="1" flipV="1">
                <a:off x="701028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0" name="Arc 119"/>
              <p:cNvSpPr/>
              <p:nvPr/>
            </p:nvSpPr>
            <p:spPr bwMode="auto">
              <a:xfrm flipV="1">
                <a:off x="701028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1" name="Arc 120"/>
              <p:cNvSpPr/>
              <p:nvPr/>
            </p:nvSpPr>
            <p:spPr bwMode="auto">
              <a:xfrm flipH="1">
                <a:off x="701028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2" name="Arc 121"/>
              <p:cNvSpPr/>
              <p:nvPr/>
            </p:nvSpPr>
            <p:spPr bwMode="auto">
              <a:xfrm>
                <a:off x="701028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3" name="Arc 122"/>
              <p:cNvSpPr/>
              <p:nvPr/>
            </p:nvSpPr>
            <p:spPr bwMode="auto">
              <a:xfrm flipH="1" flipV="1">
                <a:off x="870525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4" name="Arc 123"/>
              <p:cNvSpPr/>
              <p:nvPr/>
            </p:nvSpPr>
            <p:spPr bwMode="auto">
              <a:xfrm flipV="1">
                <a:off x="870525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5" name="Arc 124"/>
              <p:cNvSpPr/>
              <p:nvPr/>
            </p:nvSpPr>
            <p:spPr bwMode="auto">
              <a:xfrm flipH="1">
                <a:off x="870524" y="1020318"/>
                <a:ext cx="440039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6" name="Arc 125"/>
              <p:cNvSpPr/>
              <p:nvPr/>
            </p:nvSpPr>
            <p:spPr bwMode="auto">
              <a:xfrm>
                <a:off x="860746" y="1020320"/>
                <a:ext cx="44004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7" name="Arc 126"/>
              <p:cNvSpPr/>
              <p:nvPr/>
            </p:nvSpPr>
            <p:spPr bwMode="auto">
              <a:xfrm flipH="1" flipV="1">
                <a:off x="1033503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8" name="Arc 127"/>
              <p:cNvSpPr/>
              <p:nvPr/>
            </p:nvSpPr>
            <p:spPr bwMode="auto">
              <a:xfrm flipV="1">
                <a:off x="1033503" y="1020320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9" name="Arc 128"/>
              <p:cNvSpPr/>
              <p:nvPr/>
            </p:nvSpPr>
            <p:spPr bwMode="auto">
              <a:xfrm flipH="1">
                <a:off x="1033503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0" name="Arc 129"/>
              <p:cNvSpPr/>
              <p:nvPr/>
            </p:nvSpPr>
            <p:spPr bwMode="auto">
              <a:xfrm>
                <a:off x="1033503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1" name="Arc 130"/>
              <p:cNvSpPr/>
              <p:nvPr/>
            </p:nvSpPr>
            <p:spPr bwMode="auto">
              <a:xfrm flipH="1" flipV="1">
                <a:off x="1206258" y="1020318"/>
                <a:ext cx="264025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2" name="Arc 131"/>
              <p:cNvSpPr/>
              <p:nvPr/>
            </p:nvSpPr>
            <p:spPr bwMode="auto">
              <a:xfrm flipV="1">
                <a:off x="1206258" y="1020318"/>
                <a:ext cx="264025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3" name="Arc 132"/>
              <p:cNvSpPr/>
              <p:nvPr/>
            </p:nvSpPr>
            <p:spPr bwMode="auto">
              <a:xfrm flipH="1">
                <a:off x="1206259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4" name="Arc 133"/>
              <p:cNvSpPr/>
              <p:nvPr/>
            </p:nvSpPr>
            <p:spPr bwMode="auto">
              <a:xfrm>
                <a:off x="1206259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35" name="Arc 134"/>
              <p:cNvSpPr/>
              <p:nvPr/>
            </p:nvSpPr>
            <p:spPr bwMode="auto">
              <a:xfrm flipH="1">
                <a:off x="195796" y="1020320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64" name="Text Box 78"/>
            <p:cNvSpPr txBox="1">
              <a:spLocks noChangeArrowheads="1"/>
            </p:cNvSpPr>
            <p:nvPr/>
          </p:nvSpPr>
          <p:spPr bwMode="auto">
            <a:xfrm>
              <a:off x="52388" y="0"/>
              <a:ext cx="166687" cy="24120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i-FI" sz="1200" kern="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sz="12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5" name="Group 27"/>
            <p:cNvGrpSpPr>
              <a:grpSpLocks/>
            </p:cNvGrpSpPr>
            <p:nvPr/>
          </p:nvGrpSpPr>
          <p:grpSpPr bwMode="auto">
            <a:xfrm rot="16200000" flipH="1">
              <a:off x="1287069" y="1020364"/>
              <a:ext cx="704850" cy="326231"/>
              <a:chOff x="1287067" y="1020366"/>
              <a:chExt cx="1447800" cy="1000125"/>
            </a:xfrm>
          </p:grpSpPr>
          <p:sp>
            <p:nvSpPr>
              <p:cNvPr id="84" name="Arc 83"/>
              <p:cNvSpPr/>
              <p:nvPr/>
            </p:nvSpPr>
            <p:spPr bwMode="auto">
              <a:xfrm>
                <a:off x="1288042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5" name="Arc 84"/>
              <p:cNvSpPr/>
              <p:nvPr/>
            </p:nvSpPr>
            <p:spPr bwMode="auto">
              <a:xfrm flipH="1" flipV="1">
                <a:off x="1457539" y="1020354"/>
                <a:ext cx="264023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6" name="Arc 85"/>
              <p:cNvSpPr/>
              <p:nvPr/>
            </p:nvSpPr>
            <p:spPr bwMode="auto">
              <a:xfrm flipV="1">
                <a:off x="1457539" y="1020354"/>
                <a:ext cx="264023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7" name="Arc 86"/>
              <p:cNvSpPr/>
              <p:nvPr/>
            </p:nvSpPr>
            <p:spPr bwMode="auto">
              <a:xfrm flipH="1">
                <a:off x="1460798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8" name="Arc 87"/>
              <p:cNvSpPr/>
              <p:nvPr/>
            </p:nvSpPr>
            <p:spPr bwMode="auto">
              <a:xfrm>
                <a:off x="1457538" y="1020355"/>
                <a:ext cx="42700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89" name="Arc 88"/>
              <p:cNvSpPr/>
              <p:nvPr/>
            </p:nvSpPr>
            <p:spPr bwMode="auto">
              <a:xfrm flipH="1" flipV="1">
                <a:off x="1630295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0" name="Arc 89"/>
              <p:cNvSpPr/>
              <p:nvPr/>
            </p:nvSpPr>
            <p:spPr bwMode="auto">
              <a:xfrm flipV="1">
                <a:off x="1620517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1" name="Arc 90"/>
              <p:cNvSpPr/>
              <p:nvPr/>
            </p:nvSpPr>
            <p:spPr bwMode="auto">
              <a:xfrm flipH="1">
                <a:off x="1630294" y="1020355"/>
                <a:ext cx="430262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2" name="Arc 91"/>
              <p:cNvSpPr/>
              <p:nvPr/>
            </p:nvSpPr>
            <p:spPr bwMode="auto">
              <a:xfrm>
                <a:off x="1617257" y="1020354"/>
                <a:ext cx="44004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3" name="Arc 92"/>
              <p:cNvSpPr/>
              <p:nvPr/>
            </p:nvSpPr>
            <p:spPr bwMode="auto">
              <a:xfrm flipH="1" flipV="1">
                <a:off x="1793273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4" name="Arc 93"/>
              <p:cNvSpPr/>
              <p:nvPr/>
            </p:nvSpPr>
            <p:spPr bwMode="auto">
              <a:xfrm flipV="1">
                <a:off x="1793273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5" name="Arc 94"/>
              <p:cNvSpPr/>
              <p:nvPr/>
            </p:nvSpPr>
            <p:spPr bwMode="auto">
              <a:xfrm flipH="1">
                <a:off x="1793273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6" name="Arc 95"/>
              <p:cNvSpPr/>
              <p:nvPr/>
            </p:nvSpPr>
            <p:spPr bwMode="auto">
              <a:xfrm>
                <a:off x="1793273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7" name="Arc 96"/>
              <p:cNvSpPr/>
              <p:nvPr/>
            </p:nvSpPr>
            <p:spPr bwMode="auto">
              <a:xfrm flipH="1" flipV="1">
                <a:off x="1962770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8" name="Arc 97"/>
              <p:cNvSpPr/>
              <p:nvPr/>
            </p:nvSpPr>
            <p:spPr bwMode="auto">
              <a:xfrm flipV="1">
                <a:off x="1962770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9" name="Arc 98"/>
              <p:cNvSpPr/>
              <p:nvPr/>
            </p:nvSpPr>
            <p:spPr bwMode="auto">
              <a:xfrm flipH="1">
                <a:off x="1959510" y="1020355"/>
                <a:ext cx="440039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0" name="Arc 99"/>
              <p:cNvSpPr/>
              <p:nvPr/>
            </p:nvSpPr>
            <p:spPr bwMode="auto">
              <a:xfrm>
                <a:off x="1949731" y="1020354"/>
                <a:ext cx="44004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1" name="Arc 100"/>
              <p:cNvSpPr/>
              <p:nvPr/>
            </p:nvSpPr>
            <p:spPr bwMode="auto">
              <a:xfrm flipH="1" flipV="1">
                <a:off x="2125748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2" name="Arc 101"/>
              <p:cNvSpPr/>
              <p:nvPr/>
            </p:nvSpPr>
            <p:spPr bwMode="auto">
              <a:xfrm flipV="1">
                <a:off x="2125748" y="1020354"/>
                <a:ext cx="267284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3" name="Arc 102"/>
              <p:cNvSpPr/>
              <p:nvPr/>
            </p:nvSpPr>
            <p:spPr bwMode="auto">
              <a:xfrm flipH="1">
                <a:off x="2125748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4" name="Arc 103"/>
              <p:cNvSpPr/>
              <p:nvPr/>
            </p:nvSpPr>
            <p:spPr bwMode="auto">
              <a:xfrm>
                <a:off x="2125748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5" name="Arc 104"/>
              <p:cNvSpPr/>
              <p:nvPr/>
            </p:nvSpPr>
            <p:spPr bwMode="auto">
              <a:xfrm flipH="1" flipV="1">
                <a:off x="2295244" y="1020355"/>
                <a:ext cx="264025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6" name="Arc 105"/>
              <p:cNvSpPr/>
              <p:nvPr/>
            </p:nvSpPr>
            <p:spPr bwMode="auto">
              <a:xfrm flipV="1">
                <a:off x="2295244" y="1020355"/>
                <a:ext cx="264025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7" name="Arc 106"/>
              <p:cNvSpPr/>
              <p:nvPr/>
            </p:nvSpPr>
            <p:spPr bwMode="auto">
              <a:xfrm flipH="1">
                <a:off x="2298505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8" name="Arc 107"/>
              <p:cNvSpPr/>
              <p:nvPr/>
            </p:nvSpPr>
            <p:spPr bwMode="auto">
              <a:xfrm>
                <a:off x="2298505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09" name="Arc 108"/>
              <p:cNvSpPr/>
              <p:nvPr/>
            </p:nvSpPr>
            <p:spPr bwMode="auto">
              <a:xfrm flipH="1">
                <a:off x="1288042" y="1020354"/>
                <a:ext cx="436781" cy="1002559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cxnSp>
          <p:nvCxnSpPr>
            <p:cNvPr id="66" name="Straight Connector 28"/>
            <p:cNvCxnSpPr>
              <a:cxnSpLocks noChangeShapeType="1"/>
              <a:stCxn id="135" idx="2"/>
            </p:cNvCxnSpPr>
            <p:nvPr/>
          </p:nvCxnSpPr>
          <p:spPr bwMode="auto">
            <a:xfrm flipV="1">
              <a:off x="548878" y="311944"/>
              <a:ext cx="3572" cy="52149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29"/>
            <p:cNvCxnSpPr>
              <a:cxnSpLocks noChangeShapeType="1"/>
            </p:cNvCxnSpPr>
            <p:nvPr/>
          </p:nvCxnSpPr>
          <p:spPr bwMode="auto">
            <a:xfrm flipV="1">
              <a:off x="1637109" y="311944"/>
              <a:ext cx="3572" cy="52149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30"/>
            <p:cNvCxnSpPr>
              <a:cxnSpLocks noChangeShapeType="1"/>
            </p:cNvCxnSpPr>
            <p:nvPr/>
          </p:nvCxnSpPr>
          <p:spPr bwMode="auto">
            <a:xfrm flipV="1">
              <a:off x="548878" y="1535907"/>
              <a:ext cx="3572" cy="52149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31"/>
            <p:cNvCxnSpPr>
              <a:cxnSpLocks noChangeShapeType="1"/>
            </p:cNvCxnSpPr>
            <p:nvPr/>
          </p:nvCxnSpPr>
          <p:spPr bwMode="auto">
            <a:xfrm flipV="1">
              <a:off x="1634728" y="1535907"/>
              <a:ext cx="3572" cy="52149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32"/>
            <p:cNvCxnSpPr>
              <a:cxnSpLocks noChangeShapeType="1"/>
            </p:cNvCxnSpPr>
            <p:nvPr/>
          </p:nvCxnSpPr>
          <p:spPr bwMode="auto">
            <a:xfrm>
              <a:off x="0" y="316707"/>
              <a:ext cx="547687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33"/>
            <p:cNvCxnSpPr>
              <a:cxnSpLocks noChangeShapeType="1"/>
            </p:cNvCxnSpPr>
            <p:nvPr/>
          </p:nvCxnSpPr>
          <p:spPr bwMode="auto">
            <a:xfrm>
              <a:off x="1638300" y="311945"/>
              <a:ext cx="547687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34"/>
            <p:cNvCxnSpPr>
              <a:cxnSpLocks noChangeShapeType="1"/>
            </p:cNvCxnSpPr>
            <p:nvPr/>
          </p:nvCxnSpPr>
          <p:spPr bwMode="auto">
            <a:xfrm>
              <a:off x="1628775" y="2059782"/>
              <a:ext cx="547687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35"/>
            <p:cNvCxnSpPr>
              <a:cxnSpLocks noChangeShapeType="1"/>
            </p:cNvCxnSpPr>
            <p:nvPr/>
          </p:nvCxnSpPr>
          <p:spPr bwMode="auto">
            <a:xfrm>
              <a:off x="0" y="2055019"/>
              <a:ext cx="547687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Arrow Connector 36"/>
            <p:cNvCxnSpPr>
              <a:cxnSpLocks noChangeShapeType="1"/>
            </p:cNvCxnSpPr>
            <p:nvPr/>
          </p:nvCxnSpPr>
          <p:spPr bwMode="auto">
            <a:xfrm rot="5400000" flipH="1" flipV="1">
              <a:off x="184574" y="278565"/>
              <a:ext cx="31" cy="72005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76" name="Rounded Rectangle 75"/>
            <p:cNvSpPr/>
            <p:nvPr/>
          </p:nvSpPr>
          <p:spPr bwMode="auto">
            <a:xfrm>
              <a:off x="576263" y="702991"/>
              <a:ext cx="357187" cy="942612"/>
            </a:xfrm>
            <a:prstGeom prst="roundRect">
              <a:avLst>
                <a:gd name="adj" fmla="val 50000"/>
              </a:avLst>
            </a:prstGeom>
            <a:noFill/>
            <a:ln w="1587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7" name="Rounded Rectangle 76"/>
            <p:cNvSpPr/>
            <p:nvPr/>
          </p:nvSpPr>
          <p:spPr bwMode="auto">
            <a:xfrm>
              <a:off x="571500" y="398309"/>
              <a:ext cx="1076325" cy="1532935"/>
            </a:xfrm>
            <a:prstGeom prst="roundRect">
              <a:avLst>
                <a:gd name="adj" fmla="val 50000"/>
              </a:avLst>
            </a:prstGeom>
            <a:noFill/>
            <a:ln w="1587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78" name="Text Box 78"/>
            <p:cNvSpPr txBox="1">
              <a:spLocks noChangeArrowheads="1"/>
            </p:cNvSpPr>
            <p:nvPr/>
          </p:nvSpPr>
          <p:spPr bwMode="auto">
            <a:xfrm>
              <a:off x="1247774" y="207882"/>
              <a:ext cx="276225" cy="2761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smtClea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j</a:t>
              </a:r>
              <a:r>
                <a:rPr lang="fi-FI" sz="1200" kern="0" baseline="-250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fi-FI" sz="1200" i="1" kern="0" dirty="0">
                <a:solidFill>
                  <a:srgbClr val="1F497D"/>
                </a:solidFill>
                <a:latin typeface="Symbol" panose="05050102010706020507" pitchFamily="18" charset="2"/>
                <a:cs typeface="Times New Roman"/>
              </a:endParaRPr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923925" y="960067"/>
              <a:ext cx="276225" cy="2761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 smtClea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j</a:t>
              </a:r>
              <a:r>
                <a:rPr lang="fi-FI" sz="1200" kern="0" baseline="-25000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fi-FI" sz="1200" i="1" kern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 Box 78"/>
            <p:cNvSpPr txBox="1">
              <a:spLocks noChangeArrowheads="1"/>
            </p:cNvSpPr>
            <p:nvPr/>
          </p:nvSpPr>
          <p:spPr bwMode="auto">
            <a:xfrm>
              <a:off x="133350" y="1083845"/>
              <a:ext cx="219075" cy="2396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fi-FI" sz="1200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sz="12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 Box 78"/>
            <p:cNvSpPr txBox="1">
              <a:spLocks noChangeArrowheads="1"/>
            </p:cNvSpPr>
            <p:nvPr/>
          </p:nvSpPr>
          <p:spPr bwMode="auto">
            <a:xfrm>
              <a:off x="1847849" y="1021957"/>
              <a:ext cx="219075" cy="2396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fi-FI" sz="1200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sz="12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Straight Arrow Connector 43"/>
            <p:cNvCxnSpPr>
              <a:cxnSpLocks noChangeShapeType="1"/>
            </p:cNvCxnSpPr>
            <p:nvPr/>
          </p:nvCxnSpPr>
          <p:spPr bwMode="auto">
            <a:xfrm flipV="1">
              <a:off x="2128837" y="407194"/>
              <a:ext cx="9525" cy="1562100"/>
            </a:xfrm>
            <a:prstGeom prst="straightConnector1">
              <a:avLst/>
            </a:prstGeom>
            <a:noFill/>
            <a:ln w="9525" algn="ctr">
              <a:solidFill>
                <a:srgbClr val="4F81B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3" name="Text Box 78"/>
            <p:cNvSpPr txBox="1">
              <a:spLocks noChangeArrowheads="1"/>
            </p:cNvSpPr>
            <p:nvPr/>
          </p:nvSpPr>
          <p:spPr bwMode="auto">
            <a:xfrm>
              <a:off x="2171699" y="969589"/>
              <a:ext cx="212452" cy="2396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fi-FI" sz="1200" kern="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sz="1200" i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50890"/>
              </p:ext>
            </p:extLst>
          </p:nvPr>
        </p:nvGraphicFramePr>
        <p:xfrm>
          <a:off x="1139354" y="2237556"/>
          <a:ext cx="247015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7" name="Equation" r:id="rId6" imgW="1269720" imgH="876240" progId="Equation.DSMT4">
                  <p:embed/>
                </p:oleObj>
              </mc:Choice>
              <mc:Fallback>
                <p:oleObj name="Equation" r:id="rId6" imgW="1269720" imgH="876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354" y="2237556"/>
                        <a:ext cx="2470150" cy="170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9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Ampèren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laki ilmasydämiselle käämille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" name="Group 64"/>
          <p:cNvGrpSpPr>
            <a:grpSpLocks/>
          </p:cNvGrpSpPr>
          <p:nvPr/>
        </p:nvGrpSpPr>
        <p:grpSpPr bwMode="auto">
          <a:xfrm>
            <a:off x="1233240" y="2639664"/>
            <a:ext cx="4972050" cy="2262188"/>
            <a:chOff x="0" y="0"/>
            <a:chExt cx="4972050" cy="2262206"/>
          </a:xfrm>
        </p:grpSpPr>
        <p:sp>
          <p:nvSpPr>
            <p:cNvPr id="137" name="Can 136"/>
            <p:cNvSpPr/>
            <p:nvPr/>
          </p:nvSpPr>
          <p:spPr bwMode="auto">
            <a:xfrm rot="16200000">
              <a:off x="2276473" y="-276216"/>
              <a:ext cx="381003" cy="2809875"/>
            </a:xfrm>
            <a:prstGeom prst="can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138" name="Group 66"/>
            <p:cNvGrpSpPr>
              <a:grpSpLocks/>
            </p:cNvGrpSpPr>
            <p:nvPr/>
          </p:nvGrpSpPr>
          <p:grpSpPr bwMode="auto">
            <a:xfrm>
              <a:off x="1000125" y="457216"/>
              <a:ext cx="2947988" cy="914399"/>
              <a:chOff x="1000125" y="457216"/>
              <a:chExt cx="2947988" cy="914399"/>
            </a:xfrm>
          </p:grpSpPr>
          <p:grpSp>
            <p:nvGrpSpPr>
              <p:cNvPr id="176" name="Group 115"/>
              <p:cNvGrpSpPr>
                <a:grpSpLocks/>
              </p:cNvGrpSpPr>
              <p:nvPr/>
            </p:nvGrpSpPr>
            <p:grpSpPr bwMode="auto">
              <a:xfrm>
                <a:off x="1000125" y="457216"/>
                <a:ext cx="2947988" cy="914399"/>
                <a:chOff x="1000125" y="457216"/>
                <a:chExt cx="3009900" cy="914399"/>
              </a:xfrm>
            </p:grpSpPr>
            <p:sp>
              <p:nvSpPr>
                <p:cNvPr id="179" name="Arc 178"/>
                <p:cNvSpPr/>
                <p:nvPr/>
              </p:nvSpPr>
              <p:spPr bwMode="auto">
                <a:xfrm>
                  <a:off x="1267563" y="457204"/>
                  <a:ext cx="2742461" cy="914407"/>
                </a:xfrm>
                <a:prstGeom prst="arc">
                  <a:avLst>
                    <a:gd name="adj1" fmla="val 15157230"/>
                    <a:gd name="adj2" fmla="val 21552912"/>
                  </a:avLst>
                </a:prstGeom>
                <a:noFill/>
                <a:ln w="9525" cap="flat" cmpd="sng" algn="ctr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180" name="Arc 179"/>
                <p:cNvSpPr/>
                <p:nvPr/>
              </p:nvSpPr>
              <p:spPr bwMode="auto">
                <a:xfrm flipH="1">
                  <a:off x="1000125" y="457204"/>
                  <a:ext cx="2742461" cy="914407"/>
                </a:xfrm>
                <a:prstGeom prst="arc">
                  <a:avLst>
                    <a:gd name="adj1" fmla="val 15157230"/>
                    <a:gd name="adj2" fmla="val 21552912"/>
                  </a:avLst>
                </a:prstGeom>
                <a:noFill/>
                <a:ln w="9525" cap="flat" cmpd="sng" algn="ctr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77" name="Arc 176"/>
              <p:cNvSpPr/>
              <p:nvPr/>
            </p:nvSpPr>
            <p:spPr bwMode="auto">
              <a:xfrm flipV="1">
                <a:off x="3724275" y="814395"/>
                <a:ext cx="219075" cy="161926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78" name="Arc 177"/>
              <p:cNvSpPr/>
              <p:nvPr/>
            </p:nvSpPr>
            <p:spPr bwMode="auto">
              <a:xfrm flipH="1" flipV="1">
                <a:off x="1004887" y="814395"/>
                <a:ext cx="295275" cy="161926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grpSp>
          <p:nvGrpSpPr>
            <p:cNvPr id="139" name="Group 67"/>
            <p:cNvGrpSpPr>
              <a:grpSpLocks/>
            </p:cNvGrpSpPr>
            <p:nvPr/>
          </p:nvGrpSpPr>
          <p:grpSpPr bwMode="auto">
            <a:xfrm>
              <a:off x="590516" y="0"/>
              <a:ext cx="3819562" cy="1243029"/>
              <a:chOff x="590516" y="0"/>
              <a:chExt cx="3819562" cy="1243029"/>
            </a:xfrm>
          </p:grpSpPr>
          <p:sp>
            <p:nvSpPr>
              <p:cNvPr id="172" name="Arc 171"/>
              <p:cNvSpPr/>
              <p:nvPr/>
            </p:nvSpPr>
            <p:spPr bwMode="auto">
              <a:xfrm flipH="1">
                <a:off x="590550" y="0"/>
                <a:ext cx="3648075" cy="1243023"/>
              </a:xfrm>
              <a:prstGeom prst="arc">
                <a:avLst>
                  <a:gd name="adj1" fmla="val 15157230"/>
                  <a:gd name="adj2" fmla="val 21552912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73" name="Arc 172"/>
              <p:cNvSpPr/>
              <p:nvPr/>
            </p:nvSpPr>
            <p:spPr bwMode="auto">
              <a:xfrm>
                <a:off x="762000" y="0"/>
                <a:ext cx="3648075" cy="1243023"/>
              </a:xfrm>
              <a:prstGeom prst="arc">
                <a:avLst>
                  <a:gd name="adj1" fmla="val 15157230"/>
                  <a:gd name="adj2" fmla="val 21552912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74" name="Arc 173"/>
              <p:cNvSpPr/>
              <p:nvPr/>
            </p:nvSpPr>
            <p:spPr bwMode="auto">
              <a:xfrm flipV="1">
                <a:off x="3328987" y="114301"/>
                <a:ext cx="1081088" cy="966796"/>
              </a:xfrm>
              <a:prstGeom prst="arc">
                <a:avLst>
                  <a:gd name="adj1" fmla="val 16236956"/>
                  <a:gd name="adj2" fmla="val 0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75" name="Arc 174"/>
              <p:cNvSpPr/>
              <p:nvPr/>
            </p:nvSpPr>
            <p:spPr bwMode="auto">
              <a:xfrm flipH="1" flipV="1">
                <a:off x="590550" y="109539"/>
                <a:ext cx="1081087" cy="966795"/>
              </a:xfrm>
              <a:prstGeom prst="arc">
                <a:avLst>
                  <a:gd name="adj1" fmla="val 16236956"/>
                  <a:gd name="adj2" fmla="val 0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grpSp>
          <p:nvGrpSpPr>
            <p:cNvPr id="140" name="Group 68"/>
            <p:cNvGrpSpPr>
              <a:grpSpLocks/>
            </p:cNvGrpSpPr>
            <p:nvPr/>
          </p:nvGrpSpPr>
          <p:grpSpPr bwMode="auto">
            <a:xfrm flipV="1">
              <a:off x="1004872" y="866818"/>
              <a:ext cx="2947988" cy="914399"/>
              <a:chOff x="1004872" y="866818"/>
              <a:chExt cx="2947988" cy="914399"/>
            </a:xfrm>
          </p:grpSpPr>
          <p:grpSp>
            <p:nvGrpSpPr>
              <p:cNvPr id="167" name="Group 106"/>
              <p:cNvGrpSpPr>
                <a:grpSpLocks/>
              </p:cNvGrpSpPr>
              <p:nvPr/>
            </p:nvGrpSpPr>
            <p:grpSpPr bwMode="auto">
              <a:xfrm>
                <a:off x="1004872" y="866818"/>
                <a:ext cx="2947988" cy="914399"/>
                <a:chOff x="1004872" y="866818"/>
                <a:chExt cx="3009900" cy="914399"/>
              </a:xfrm>
            </p:grpSpPr>
            <p:sp>
              <p:nvSpPr>
                <p:cNvPr id="170" name="Arc 169"/>
                <p:cNvSpPr/>
                <p:nvPr/>
              </p:nvSpPr>
              <p:spPr bwMode="auto">
                <a:xfrm>
                  <a:off x="1272326" y="866846"/>
                  <a:ext cx="2742461" cy="914407"/>
                </a:xfrm>
                <a:prstGeom prst="arc">
                  <a:avLst>
                    <a:gd name="adj1" fmla="val 15157230"/>
                    <a:gd name="adj2" fmla="val 21552912"/>
                  </a:avLst>
                </a:prstGeom>
                <a:noFill/>
                <a:ln w="9525" cap="flat" cmpd="sng" algn="ctr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sp>
              <p:nvSpPr>
                <p:cNvPr id="171" name="Arc 170"/>
                <p:cNvSpPr/>
                <p:nvPr/>
              </p:nvSpPr>
              <p:spPr bwMode="auto">
                <a:xfrm flipH="1">
                  <a:off x="1004887" y="866846"/>
                  <a:ext cx="2742461" cy="914407"/>
                </a:xfrm>
                <a:prstGeom prst="arc">
                  <a:avLst>
                    <a:gd name="adj1" fmla="val 15157230"/>
                    <a:gd name="adj2" fmla="val 21552912"/>
                  </a:avLst>
                </a:prstGeom>
                <a:noFill/>
                <a:ln w="9525" cap="flat" cmpd="sng" algn="ctr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lIns="18288" tIns="0" rIns="0" bIns="0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 kern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68" name="Arc 167"/>
              <p:cNvSpPr/>
              <p:nvPr/>
            </p:nvSpPr>
            <p:spPr bwMode="auto">
              <a:xfrm flipV="1">
                <a:off x="3729037" y="1224036"/>
                <a:ext cx="219075" cy="161926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69" name="Arc 168"/>
              <p:cNvSpPr/>
              <p:nvPr/>
            </p:nvSpPr>
            <p:spPr bwMode="auto">
              <a:xfrm flipH="1" flipV="1">
                <a:off x="1009650" y="1224036"/>
                <a:ext cx="295275" cy="161926"/>
              </a:xfrm>
              <a:prstGeom prst="arc">
                <a:avLst/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grpSp>
          <p:nvGrpSpPr>
            <p:cNvPr id="141" name="Group 69"/>
            <p:cNvGrpSpPr>
              <a:grpSpLocks/>
            </p:cNvGrpSpPr>
            <p:nvPr/>
          </p:nvGrpSpPr>
          <p:grpSpPr bwMode="auto">
            <a:xfrm flipV="1">
              <a:off x="585766" y="1019177"/>
              <a:ext cx="3819562" cy="1243029"/>
              <a:chOff x="585766" y="1019177"/>
              <a:chExt cx="3819562" cy="1243029"/>
            </a:xfrm>
          </p:grpSpPr>
          <p:sp>
            <p:nvSpPr>
              <p:cNvPr id="163" name="Arc 162"/>
              <p:cNvSpPr/>
              <p:nvPr/>
            </p:nvSpPr>
            <p:spPr bwMode="auto">
              <a:xfrm flipH="1">
                <a:off x="585787" y="1019177"/>
                <a:ext cx="3648075" cy="1243023"/>
              </a:xfrm>
              <a:prstGeom prst="arc">
                <a:avLst>
                  <a:gd name="adj1" fmla="val 15157230"/>
                  <a:gd name="adj2" fmla="val 21552912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64" name="Arc 163"/>
              <p:cNvSpPr/>
              <p:nvPr/>
            </p:nvSpPr>
            <p:spPr bwMode="auto">
              <a:xfrm>
                <a:off x="757237" y="1019177"/>
                <a:ext cx="3648075" cy="1243023"/>
              </a:xfrm>
              <a:prstGeom prst="arc">
                <a:avLst>
                  <a:gd name="adj1" fmla="val 15157230"/>
                  <a:gd name="adj2" fmla="val 21552912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65" name="Arc 164"/>
              <p:cNvSpPr/>
              <p:nvPr/>
            </p:nvSpPr>
            <p:spPr bwMode="auto">
              <a:xfrm flipV="1">
                <a:off x="3324225" y="1133478"/>
                <a:ext cx="1081087" cy="966796"/>
              </a:xfrm>
              <a:prstGeom prst="arc">
                <a:avLst>
                  <a:gd name="adj1" fmla="val 16236956"/>
                  <a:gd name="adj2" fmla="val 0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66" name="Arc 165"/>
              <p:cNvSpPr/>
              <p:nvPr/>
            </p:nvSpPr>
            <p:spPr bwMode="auto">
              <a:xfrm flipH="1" flipV="1">
                <a:off x="585787" y="1128716"/>
                <a:ext cx="1081088" cy="966795"/>
              </a:xfrm>
              <a:prstGeom prst="arc">
                <a:avLst>
                  <a:gd name="adj1" fmla="val 16236956"/>
                  <a:gd name="adj2" fmla="val 0"/>
                </a:avLst>
              </a:prstGeom>
              <a:noFill/>
              <a:ln w="9525" cap="flat" cmpd="sng" algn="ctr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18288" tIns="0" rIns="0" bIns="0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  <p:sp>
          <p:nvSpPr>
            <p:cNvPr id="142" name="Arc 141"/>
            <p:cNvSpPr/>
            <p:nvPr/>
          </p:nvSpPr>
          <p:spPr bwMode="auto">
            <a:xfrm flipV="1">
              <a:off x="2776537" y="419103"/>
              <a:ext cx="2195513" cy="719144"/>
            </a:xfrm>
            <a:prstGeom prst="arc">
              <a:avLst/>
            </a:prstGeom>
            <a:noFill/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43" name="Arc 142"/>
            <p:cNvSpPr/>
            <p:nvPr/>
          </p:nvSpPr>
          <p:spPr bwMode="auto">
            <a:xfrm>
              <a:off x="2776537" y="1138247"/>
              <a:ext cx="2195513" cy="719143"/>
            </a:xfrm>
            <a:prstGeom prst="arc">
              <a:avLst/>
            </a:prstGeom>
            <a:noFill/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44" name="Arc 143"/>
            <p:cNvSpPr/>
            <p:nvPr/>
          </p:nvSpPr>
          <p:spPr bwMode="auto">
            <a:xfrm flipH="1" flipV="1">
              <a:off x="14287" y="414341"/>
              <a:ext cx="2195513" cy="719143"/>
            </a:xfrm>
            <a:prstGeom prst="arc">
              <a:avLst/>
            </a:prstGeom>
            <a:noFill/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145" name="Arc 144"/>
            <p:cNvSpPr/>
            <p:nvPr/>
          </p:nvSpPr>
          <p:spPr bwMode="auto">
            <a:xfrm flipH="1">
              <a:off x="4762" y="1133484"/>
              <a:ext cx="2195513" cy="719144"/>
            </a:xfrm>
            <a:prstGeom prst="arc">
              <a:avLst/>
            </a:prstGeom>
            <a:noFill/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18288" tIns="0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146" name="Straight Arrow Connector 79"/>
            <p:cNvCxnSpPr>
              <a:cxnSpLocks noChangeShapeType="1"/>
            </p:cNvCxnSpPr>
            <p:nvPr/>
          </p:nvCxnSpPr>
          <p:spPr bwMode="auto">
            <a:xfrm flipH="1">
              <a:off x="1414463" y="1076341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Arrow Connector 86"/>
            <p:cNvCxnSpPr>
              <a:cxnSpLocks noChangeShapeType="1"/>
            </p:cNvCxnSpPr>
            <p:nvPr/>
          </p:nvCxnSpPr>
          <p:spPr bwMode="auto">
            <a:xfrm flipH="1">
              <a:off x="1566863" y="1228741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Arrow Connector 87"/>
            <p:cNvCxnSpPr>
              <a:cxnSpLocks noChangeShapeType="1"/>
            </p:cNvCxnSpPr>
            <p:nvPr/>
          </p:nvCxnSpPr>
          <p:spPr bwMode="auto">
            <a:xfrm flipH="1">
              <a:off x="1924051" y="1109678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Arrow Connector 88"/>
            <p:cNvCxnSpPr>
              <a:cxnSpLocks noChangeShapeType="1"/>
            </p:cNvCxnSpPr>
            <p:nvPr/>
          </p:nvCxnSpPr>
          <p:spPr bwMode="auto">
            <a:xfrm flipH="1">
              <a:off x="3095626" y="1204928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Arrow Connector 89"/>
            <p:cNvCxnSpPr>
              <a:cxnSpLocks noChangeShapeType="1"/>
            </p:cNvCxnSpPr>
            <p:nvPr/>
          </p:nvCxnSpPr>
          <p:spPr bwMode="auto">
            <a:xfrm flipH="1">
              <a:off x="2800351" y="1076340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1" name="Straight Arrow Connector 90"/>
            <p:cNvCxnSpPr>
              <a:cxnSpLocks noChangeShapeType="1"/>
            </p:cNvCxnSpPr>
            <p:nvPr/>
          </p:nvCxnSpPr>
          <p:spPr bwMode="auto">
            <a:xfrm flipH="1">
              <a:off x="2333626" y="1238265"/>
              <a:ext cx="247650" cy="0"/>
            </a:xfrm>
            <a:prstGeom prst="straightConnector1">
              <a:avLst/>
            </a:prstGeom>
            <a:noFill/>
            <a:ln w="1905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2" name="Text Box 78"/>
            <p:cNvSpPr txBox="1">
              <a:spLocks noChangeArrowheads="1"/>
            </p:cNvSpPr>
            <p:nvPr/>
          </p:nvSpPr>
          <p:spPr bwMode="auto">
            <a:xfrm>
              <a:off x="2276475" y="976321"/>
              <a:ext cx="447675" cy="20002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b="1" i="1" kern="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i-FI" sz="1200" kern="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i-FI" sz="1200" b="1" i="1" kern="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3" name="Text Box 78"/>
            <p:cNvSpPr txBox="1">
              <a:spLocks noChangeArrowheads="1"/>
            </p:cNvSpPr>
            <p:nvPr/>
          </p:nvSpPr>
          <p:spPr bwMode="auto">
            <a:xfrm>
              <a:off x="2047875" y="669930"/>
              <a:ext cx="857250" cy="23971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fi-FI" sz="1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kierrosta</a:t>
              </a:r>
              <a:endParaRPr lang="fi-FI" sz="12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4" name="Straight Arrow Connector 93"/>
            <p:cNvCxnSpPr>
              <a:cxnSpLocks noChangeShapeType="1"/>
            </p:cNvCxnSpPr>
            <p:nvPr/>
          </p:nvCxnSpPr>
          <p:spPr bwMode="auto">
            <a:xfrm flipV="1">
              <a:off x="1064419" y="171467"/>
              <a:ext cx="88106" cy="3571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5" name="Straight Arrow Connector 94"/>
            <p:cNvCxnSpPr>
              <a:cxnSpLocks noChangeShapeType="1"/>
            </p:cNvCxnSpPr>
            <p:nvPr/>
          </p:nvCxnSpPr>
          <p:spPr bwMode="auto">
            <a:xfrm flipV="1">
              <a:off x="1266826" y="602473"/>
              <a:ext cx="88106" cy="3571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Arrow Connector 95"/>
            <p:cNvCxnSpPr>
              <a:cxnSpLocks noChangeShapeType="1"/>
            </p:cNvCxnSpPr>
            <p:nvPr/>
          </p:nvCxnSpPr>
          <p:spPr bwMode="auto">
            <a:xfrm>
              <a:off x="3807619" y="157180"/>
              <a:ext cx="88106" cy="3571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Arrow Connector 96"/>
            <p:cNvCxnSpPr>
              <a:cxnSpLocks noChangeShapeType="1"/>
            </p:cNvCxnSpPr>
            <p:nvPr/>
          </p:nvCxnSpPr>
          <p:spPr bwMode="auto">
            <a:xfrm>
              <a:off x="3562350" y="592949"/>
              <a:ext cx="88106" cy="3571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Arrow Connector 97"/>
            <p:cNvCxnSpPr>
              <a:cxnSpLocks noChangeShapeType="1"/>
            </p:cNvCxnSpPr>
            <p:nvPr/>
          </p:nvCxnSpPr>
          <p:spPr bwMode="auto">
            <a:xfrm flipH="1">
              <a:off x="4860130" y="902510"/>
              <a:ext cx="47626" cy="3333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Arrow Connector 98"/>
            <p:cNvCxnSpPr>
              <a:cxnSpLocks noChangeShapeType="1"/>
            </p:cNvCxnSpPr>
            <p:nvPr/>
          </p:nvCxnSpPr>
          <p:spPr bwMode="auto">
            <a:xfrm flipH="1" flipV="1">
              <a:off x="4848224" y="1328753"/>
              <a:ext cx="47626" cy="33338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Arrow Connector 99"/>
            <p:cNvCxnSpPr>
              <a:cxnSpLocks noChangeShapeType="1"/>
            </p:cNvCxnSpPr>
            <p:nvPr/>
          </p:nvCxnSpPr>
          <p:spPr bwMode="auto">
            <a:xfrm flipH="1">
              <a:off x="0" y="1428765"/>
              <a:ext cx="16669" cy="59531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Arrow Connector 100"/>
            <p:cNvCxnSpPr>
              <a:cxnSpLocks noChangeShapeType="1"/>
            </p:cNvCxnSpPr>
            <p:nvPr/>
          </p:nvCxnSpPr>
          <p:spPr bwMode="auto">
            <a:xfrm flipH="1" flipV="1">
              <a:off x="9525" y="769159"/>
              <a:ext cx="16669" cy="59531"/>
            </a:xfrm>
            <a:prstGeom prst="straightConnector1">
              <a:avLst/>
            </a:prstGeom>
            <a:noFill/>
            <a:ln w="12700" algn="ctr">
              <a:solidFill>
                <a:srgbClr val="1F497D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2" name="Text Box 78"/>
            <p:cNvSpPr txBox="1">
              <a:spLocks noChangeArrowheads="1"/>
            </p:cNvSpPr>
            <p:nvPr/>
          </p:nvSpPr>
          <p:spPr bwMode="auto">
            <a:xfrm>
              <a:off x="2466975" y="142876"/>
              <a:ext cx="171450" cy="20002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27432" tIns="27432" rIns="0" bIns="0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 sz="1000"/>
              </a:pPr>
              <a:r>
                <a:rPr lang="fi-FI" sz="1200" i="1" kern="0">
                  <a:solidFill>
                    <a:srgbClr val="1F497D"/>
                  </a:solidFill>
                  <a:latin typeface="Symbol" panose="05050102010706020507" pitchFamily="18" charset="2"/>
                  <a:cs typeface="Times New Roman"/>
                </a:rPr>
                <a:t>F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2698"/>
              </p:ext>
            </p:extLst>
          </p:nvPr>
        </p:nvGraphicFramePr>
        <p:xfrm>
          <a:off x="2874864" y="1764035"/>
          <a:ext cx="13827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0" name="Equation" r:id="rId6" imgW="711000" imgH="317160" progId="Equation.DSMT4">
                  <p:embed/>
                </p:oleObj>
              </mc:Choice>
              <mc:Fallback>
                <p:oleObj name="Equation" r:id="rId6" imgW="71100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864" y="1764035"/>
                        <a:ext cx="138271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1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Induktanssi ja magneettipiirit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Magneettipiirit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441152" y="1085428"/>
            <a:ext cx="66967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Raudasta valmistetut suuri permeabiliteettiset piirit ovat tärkeitä sähkökoneiden ja muuntajien tekniikassa.</a:t>
            </a:r>
            <a:b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Haasteita koneiden analyysille aiheuttaa ferromagneettisten aineiden epälineaarisuus ja hystereesi.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561" y="2879501"/>
            <a:ext cx="3000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Rectangle 16"/>
          <p:cNvSpPr>
            <a:spLocks noChangeArrowheads="1"/>
          </p:cNvSpPr>
          <p:nvPr/>
        </p:nvSpPr>
        <p:spPr bwMode="auto">
          <a:xfrm>
            <a:off x="441152" y="2165547"/>
            <a:ext cx="6192688" cy="64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Jos materiaalin permeabiliteetti on suuri, kenttä pysyy toroidin sisällä.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6"/>
          <p:cNvSpPr>
            <a:spLocks noChangeArrowheads="1"/>
          </p:cNvSpPr>
          <p:nvPr/>
        </p:nvSpPr>
        <p:spPr bwMode="auto">
          <a:xfrm>
            <a:off x="441152" y="2741612"/>
            <a:ext cx="288031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Magneettikenttä toroidissa: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693129"/>
              </p:ext>
            </p:extLst>
          </p:nvPr>
        </p:nvGraphicFramePr>
        <p:xfrm>
          <a:off x="3055689" y="2725539"/>
          <a:ext cx="96361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5" name="Equation" r:id="rId7" imgW="495000" imgH="304560" progId="Equation.DSMT4">
                  <p:embed/>
                </p:oleObj>
              </mc:Choice>
              <mc:Fallback>
                <p:oleObj name="Equation" r:id="rId7" imgW="495000" imgH="304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689" y="2725539"/>
                        <a:ext cx="963613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Rectangle 16"/>
          <p:cNvSpPr>
            <a:spLocks noChangeArrowheads="1"/>
          </p:cNvSpPr>
          <p:nvPr/>
        </p:nvSpPr>
        <p:spPr bwMode="auto">
          <a:xfrm>
            <a:off x="417191" y="3389684"/>
            <a:ext cx="405640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on epälineaarisilla aineilla tietty funktio magneettikentästä eli permeabiliteetti </a:t>
            </a:r>
            <a:r>
              <a:rPr lang="fi-FI" altLang="fi-FI" sz="16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 ole vakio.</a:t>
            </a: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454415"/>
              </p:ext>
            </p:extLst>
          </p:nvPr>
        </p:nvGraphicFramePr>
        <p:xfrm>
          <a:off x="1192213" y="4243388"/>
          <a:ext cx="21986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6" name="Equation" r:id="rId9" imgW="1130040" imgH="317160" progId="Equation.DSMT4">
                  <p:embed/>
                </p:oleObj>
              </mc:Choice>
              <mc:Fallback>
                <p:oleObj name="Equation" r:id="rId9" imgW="113004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4243388"/>
                        <a:ext cx="2198687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8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 autoUpdateAnimBg="0"/>
      <p:bldP spid="89" grpId="0" build="p" autoUpdateAnimBg="0"/>
      <p:bldP spid="90" grpId="0" build="p" autoUpdateAnimBg="0"/>
      <p:bldP spid="92" grpId="0" build="p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6718</TotalTime>
  <Words>527</Words>
  <Application>Microsoft Office PowerPoint</Application>
  <PresentationFormat>Custom</PresentationFormat>
  <Paragraphs>112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yleispohja</vt:lpstr>
      <vt:lpstr>MathType 6.0 Equation</vt:lpstr>
      <vt:lpstr>SATE2180 Kenttäteorian perusteet Induktanssi ja magneettipiirit Sähkötekniikka/MV </vt:lpstr>
      <vt:lpstr>Induktanssin määrittäminen</vt:lpstr>
      <vt:lpstr>Virtasilmukan induktanssi</vt:lpstr>
      <vt:lpstr>Kelan induktanssi</vt:lpstr>
      <vt:lpstr>Faradayn laki ja itseinduktanssi</vt:lpstr>
      <vt:lpstr>Sisäinen induktanssi</vt:lpstr>
      <vt:lpstr>Keskinäisinduktanssi</vt:lpstr>
      <vt:lpstr>Ampèren laki ilmasydämiselle käämille</vt:lpstr>
      <vt:lpstr>Magneettipiirit</vt:lpstr>
      <vt:lpstr>Magneettipiirit / ilmarako</vt:lpstr>
      <vt:lpstr>Analogia magneettipiirien ja sähköpiirien välillä</vt:lpstr>
      <vt:lpstr>Hystereesi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364</cp:revision>
  <cp:lastPrinted>2018-08-22T09:38:22Z</cp:lastPrinted>
  <dcterms:created xsi:type="dcterms:W3CDTF">2018-08-21T07:35:50Z</dcterms:created>
  <dcterms:modified xsi:type="dcterms:W3CDTF">2018-10-14T13:23:04Z</dcterms:modified>
</cp:coreProperties>
</file>