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3" r:id="rId2"/>
    <p:sldId id="390" r:id="rId3"/>
    <p:sldId id="391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02" r:id="rId12"/>
  </p:sldIdLst>
  <p:sldSz cx="7939088" cy="5483225"/>
  <p:notesSz cx="9872663" cy="674211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2124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5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05150" y="504825"/>
            <a:ext cx="3662363" cy="2530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02505"/>
            <a:ext cx="7898130" cy="3033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03837"/>
            <a:ext cx="4278154" cy="3371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15.10.2018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microsoft.com/office/2007/relationships/hdphoto" Target="../media/hdphoto1.wdp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image" Target="../media/image3.png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8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1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19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microsoft.com/office/2007/relationships/hdphoto" Target="../media/hdphoto1.wdp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0.wmf"/><Relationship Id="rId4" Type="http://schemas.openxmlformats.org/officeDocument/2006/relationships/image" Target="../media/image3.png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4.wmf"/><Relationship Id="rId5" Type="http://schemas.microsoft.com/office/2007/relationships/hdphoto" Target="../media/hdphoto1.wdp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3.png"/><Relationship Id="rId9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8.wmf"/><Relationship Id="rId5" Type="http://schemas.microsoft.com/office/2007/relationships/hdphoto" Target="../media/hdphoto1.wdp"/><Relationship Id="rId10" Type="http://schemas.openxmlformats.org/officeDocument/2006/relationships/oleObject" Target="../embeddings/oleObject26.bin"/><Relationship Id="rId4" Type="http://schemas.openxmlformats.org/officeDocument/2006/relationships/image" Target="../media/image3.png"/><Relationship Id="rId9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1.wmf"/><Relationship Id="rId5" Type="http://schemas.microsoft.com/office/2007/relationships/hdphoto" Target="../media/hdphoto1.wdp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3.png"/><Relationship Id="rId9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Magneettikentän </a:t>
            </a:r>
            <a:r>
              <a:rPr lang="fi-FI" sz="2400" dirty="0" smtClean="0"/>
              <a:t>rajapintaehdot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660821" cy="913871"/>
          </a:xfrm>
        </p:spPr>
        <p:txBody>
          <a:bodyPr>
            <a:noAutofit/>
          </a:bodyPr>
          <a:lstStyle/>
          <a:p>
            <a:r>
              <a:rPr lang="fi-FI" altLang="fi-FI" sz="2400" dirty="0">
                <a:latin typeface="Arial" panose="020B0604020202020204" pitchFamily="34" charset="0"/>
                <a:cs typeface="Arial" panose="020B0604020202020204" pitchFamily="34" charset="0"/>
              </a:rPr>
              <a:t>Täydellisen eristeen ja johteen rajapinta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 55"/>
          <p:cNvSpPr>
            <a:spLocks/>
          </p:cNvSpPr>
          <p:nvPr/>
        </p:nvSpPr>
        <p:spPr bwMode="auto">
          <a:xfrm>
            <a:off x="685332" y="2444399"/>
            <a:ext cx="1816699" cy="900732"/>
          </a:xfrm>
          <a:custGeom>
            <a:avLst/>
            <a:gdLst>
              <a:gd name="T0" fmla="*/ 37 w 211"/>
              <a:gd name="T1" fmla="*/ 67 h 86"/>
              <a:gd name="T2" fmla="*/ 19 w 211"/>
              <a:gd name="T3" fmla="*/ 85 h 86"/>
              <a:gd name="T4" fmla="*/ 6 w 211"/>
              <a:gd name="T5" fmla="*/ 82 h 86"/>
              <a:gd name="T6" fmla="*/ 0 w 211"/>
              <a:gd name="T7" fmla="*/ 68 h 86"/>
              <a:gd name="T8" fmla="*/ 4 w 211"/>
              <a:gd name="T9" fmla="*/ 36 h 86"/>
              <a:gd name="T10" fmla="*/ 20 w 211"/>
              <a:gd name="T11" fmla="*/ 13 h 86"/>
              <a:gd name="T12" fmla="*/ 33 w 211"/>
              <a:gd name="T13" fmla="*/ 5 h 86"/>
              <a:gd name="T14" fmla="*/ 53 w 211"/>
              <a:gd name="T15" fmla="*/ 3 h 86"/>
              <a:gd name="T16" fmla="*/ 84 w 211"/>
              <a:gd name="T17" fmla="*/ 7 h 86"/>
              <a:gd name="T18" fmla="*/ 93 w 211"/>
              <a:gd name="T19" fmla="*/ 15 h 86"/>
              <a:gd name="T20" fmla="*/ 96 w 211"/>
              <a:gd name="T21" fmla="*/ 24 h 86"/>
              <a:gd name="T22" fmla="*/ 100 w 211"/>
              <a:gd name="T23" fmla="*/ 33 h 86"/>
              <a:gd name="T24" fmla="*/ 98 w 211"/>
              <a:gd name="T25" fmla="*/ 58 h 86"/>
              <a:gd name="T26" fmla="*/ 74 w 211"/>
              <a:gd name="T27" fmla="*/ 74 h 86"/>
              <a:gd name="T28" fmla="*/ 62 w 211"/>
              <a:gd name="T29" fmla="*/ 69 h 86"/>
              <a:gd name="T30" fmla="*/ 38 w 211"/>
              <a:gd name="T31" fmla="*/ 65 h 86"/>
              <a:gd name="T32" fmla="*/ 36 w 211"/>
              <a:gd name="T33" fmla="*/ 66 h 86"/>
              <a:gd name="T34" fmla="*/ 38 w 211"/>
              <a:gd name="T35" fmla="*/ 70 h 86"/>
              <a:gd name="T36" fmla="*/ 37 w 211"/>
              <a:gd name="T37" fmla="*/ 6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FFFFFF"/>
          </a:solidFill>
          <a:ln w="63500" cmpd="sng">
            <a:pattFill prst="dkDnDiag">
              <a:fgClr>
                <a:srgbClr val="000000"/>
              </a:fgClr>
              <a:bgClr>
                <a:srgbClr val="FFFFFF"/>
              </a:bgClr>
            </a:patt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Text Box 85"/>
          <p:cNvSpPr txBox="1">
            <a:spLocks noChangeArrowheads="1"/>
          </p:cNvSpPr>
          <p:nvPr/>
        </p:nvSpPr>
        <p:spPr bwMode="auto">
          <a:xfrm>
            <a:off x="1847629" y="3208974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Johde</a:t>
            </a:r>
            <a:endParaRPr lang="fi-FI" alt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Freeform 57"/>
          <p:cNvSpPr>
            <a:spLocks/>
          </p:cNvSpPr>
          <p:nvPr/>
        </p:nvSpPr>
        <p:spPr bwMode="auto">
          <a:xfrm>
            <a:off x="656030" y="2412978"/>
            <a:ext cx="1875302" cy="900732"/>
          </a:xfrm>
          <a:custGeom>
            <a:avLst/>
            <a:gdLst>
              <a:gd name="T0" fmla="*/ 45 w 211"/>
              <a:gd name="T1" fmla="*/ 67 h 86"/>
              <a:gd name="T2" fmla="*/ 23 w 211"/>
              <a:gd name="T3" fmla="*/ 85 h 86"/>
              <a:gd name="T4" fmla="*/ 6 w 211"/>
              <a:gd name="T5" fmla="*/ 82 h 86"/>
              <a:gd name="T6" fmla="*/ 0 w 211"/>
              <a:gd name="T7" fmla="*/ 68 h 86"/>
              <a:gd name="T8" fmla="*/ 5 w 211"/>
              <a:gd name="T9" fmla="*/ 36 h 86"/>
              <a:gd name="T10" fmla="*/ 24 w 211"/>
              <a:gd name="T11" fmla="*/ 13 h 86"/>
              <a:gd name="T12" fmla="*/ 41 w 211"/>
              <a:gd name="T13" fmla="*/ 5 h 86"/>
              <a:gd name="T14" fmla="*/ 64 w 211"/>
              <a:gd name="T15" fmla="*/ 3 h 86"/>
              <a:gd name="T16" fmla="*/ 102 w 211"/>
              <a:gd name="T17" fmla="*/ 7 h 86"/>
              <a:gd name="T18" fmla="*/ 113 w 211"/>
              <a:gd name="T19" fmla="*/ 15 h 86"/>
              <a:gd name="T20" fmla="*/ 117 w 211"/>
              <a:gd name="T21" fmla="*/ 24 h 86"/>
              <a:gd name="T22" fmla="*/ 120 w 211"/>
              <a:gd name="T23" fmla="*/ 33 h 86"/>
              <a:gd name="T24" fmla="*/ 118 w 211"/>
              <a:gd name="T25" fmla="*/ 58 h 86"/>
              <a:gd name="T26" fmla="*/ 90 w 211"/>
              <a:gd name="T27" fmla="*/ 74 h 86"/>
              <a:gd name="T28" fmla="*/ 75 w 211"/>
              <a:gd name="T29" fmla="*/ 69 h 86"/>
              <a:gd name="T30" fmla="*/ 46 w 211"/>
              <a:gd name="T31" fmla="*/ 65 h 86"/>
              <a:gd name="T32" fmla="*/ 44 w 211"/>
              <a:gd name="T33" fmla="*/ 66 h 86"/>
              <a:gd name="T34" fmla="*/ 45 w 211"/>
              <a:gd name="T35" fmla="*/ 70 h 86"/>
              <a:gd name="T36" fmla="*/ 45 w 211"/>
              <a:gd name="T37" fmla="*/ 6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" name="Text Box 89"/>
          <p:cNvSpPr txBox="1">
            <a:spLocks noChangeArrowheads="1"/>
          </p:cNvSpPr>
          <p:nvPr/>
        </p:nvSpPr>
        <p:spPr bwMode="auto">
          <a:xfrm>
            <a:off x="1847629" y="2831924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Eriste</a:t>
            </a:r>
            <a:endParaRPr lang="fi-FI" alt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Line 91"/>
          <p:cNvSpPr>
            <a:spLocks noChangeShapeType="1"/>
          </p:cNvSpPr>
          <p:nvPr/>
        </p:nvSpPr>
        <p:spPr bwMode="auto">
          <a:xfrm flipH="1" flipV="1">
            <a:off x="1505777" y="2077822"/>
            <a:ext cx="0" cy="60747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95"/>
          <p:cNvSpPr txBox="1">
            <a:spLocks noChangeArrowheads="1"/>
          </p:cNvSpPr>
          <p:nvPr/>
        </p:nvSpPr>
        <p:spPr bwMode="auto">
          <a:xfrm>
            <a:off x="1329967" y="1805508"/>
            <a:ext cx="283249" cy="272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400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400" baseline="-250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fi-FI" alt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 Box 101"/>
          <p:cNvSpPr txBox="1">
            <a:spLocks noChangeArrowheads="1"/>
          </p:cNvSpPr>
          <p:nvPr/>
        </p:nvSpPr>
        <p:spPr bwMode="auto">
          <a:xfrm>
            <a:off x="558358" y="2528188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78" name="Text Box 103"/>
          <p:cNvSpPr txBox="1">
            <a:spLocks noChangeArrowheads="1"/>
          </p:cNvSpPr>
          <p:nvPr/>
        </p:nvSpPr>
        <p:spPr bwMode="auto">
          <a:xfrm>
            <a:off x="714634" y="2695766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79" name="Text Box 104"/>
          <p:cNvSpPr txBox="1">
            <a:spLocks noChangeArrowheads="1"/>
          </p:cNvSpPr>
          <p:nvPr/>
        </p:nvSpPr>
        <p:spPr bwMode="auto">
          <a:xfrm>
            <a:off x="870909" y="2863344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80" name="Text Box 105"/>
          <p:cNvSpPr txBox="1">
            <a:spLocks noChangeArrowheads="1"/>
          </p:cNvSpPr>
          <p:nvPr/>
        </p:nvSpPr>
        <p:spPr bwMode="auto">
          <a:xfrm>
            <a:off x="861142" y="2475820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81" name="Text Box 106"/>
          <p:cNvSpPr txBox="1">
            <a:spLocks noChangeArrowheads="1"/>
          </p:cNvSpPr>
          <p:nvPr/>
        </p:nvSpPr>
        <p:spPr bwMode="auto">
          <a:xfrm>
            <a:off x="1017417" y="2643398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82" name="Text Box 107"/>
          <p:cNvSpPr txBox="1">
            <a:spLocks noChangeArrowheads="1"/>
          </p:cNvSpPr>
          <p:nvPr/>
        </p:nvSpPr>
        <p:spPr bwMode="auto">
          <a:xfrm>
            <a:off x="1173692" y="2810976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83" name="Text Box 108"/>
          <p:cNvSpPr txBox="1">
            <a:spLocks noChangeArrowheads="1"/>
          </p:cNvSpPr>
          <p:nvPr/>
        </p:nvSpPr>
        <p:spPr bwMode="auto">
          <a:xfrm>
            <a:off x="1134623" y="2360610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84" name="Text Box 109"/>
          <p:cNvSpPr txBox="1">
            <a:spLocks noChangeArrowheads="1"/>
          </p:cNvSpPr>
          <p:nvPr/>
        </p:nvSpPr>
        <p:spPr bwMode="auto">
          <a:xfrm>
            <a:off x="1290898" y="2528188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86" name="Text Box 111"/>
          <p:cNvSpPr txBox="1">
            <a:spLocks noChangeArrowheads="1"/>
          </p:cNvSpPr>
          <p:nvPr/>
        </p:nvSpPr>
        <p:spPr bwMode="auto">
          <a:xfrm>
            <a:off x="2110540" y="2741612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 dirty="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 dirty="0"/>
          </a:p>
        </p:txBody>
      </p:sp>
      <p:sp>
        <p:nvSpPr>
          <p:cNvPr id="85" name="Text Box 110"/>
          <p:cNvSpPr txBox="1">
            <a:spLocks noChangeArrowheads="1"/>
          </p:cNvSpPr>
          <p:nvPr/>
        </p:nvSpPr>
        <p:spPr bwMode="auto">
          <a:xfrm>
            <a:off x="1447174" y="2695766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87" name="Text Box 112"/>
          <p:cNvSpPr txBox="1">
            <a:spLocks noChangeArrowheads="1"/>
          </p:cNvSpPr>
          <p:nvPr/>
        </p:nvSpPr>
        <p:spPr bwMode="auto">
          <a:xfrm>
            <a:off x="1554613" y="2371084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88" name="Text Box 113"/>
          <p:cNvSpPr txBox="1">
            <a:spLocks noChangeArrowheads="1"/>
          </p:cNvSpPr>
          <p:nvPr/>
        </p:nvSpPr>
        <p:spPr bwMode="auto">
          <a:xfrm>
            <a:off x="1710888" y="2538662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89" name="Text Box 114"/>
          <p:cNvSpPr txBox="1">
            <a:spLocks noChangeArrowheads="1"/>
          </p:cNvSpPr>
          <p:nvPr/>
        </p:nvSpPr>
        <p:spPr bwMode="auto">
          <a:xfrm>
            <a:off x="1593280" y="2816005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 dirty="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 dirty="0"/>
          </a:p>
        </p:txBody>
      </p:sp>
      <p:sp>
        <p:nvSpPr>
          <p:cNvPr id="90" name="Text Box 115"/>
          <p:cNvSpPr txBox="1">
            <a:spLocks noChangeArrowheads="1"/>
          </p:cNvSpPr>
          <p:nvPr/>
        </p:nvSpPr>
        <p:spPr bwMode="auto">
          <a:xfrm>
            <a:off x="1881312" y="2658901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 dirty="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 dirty="0"/>
          </a:p>
        </p:txBody>
      </p:sp>
      <p:sp>
        <p:nvSpPr>
          <p:cNvPr id="91" name="Text Box 116"/>
          <p:cNvSpPr txBox="1">
            <a:spLocks noChangeArrowheads="1"/>
          </p:cNvSpPr>
          <p:nvPr/>
        </p:nvSpPr>
        <p:spPr bwMode="auto">
          <a:xfrm>
            <a:off x="1945301" y="2412978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92" name="Text Box 117"/>
          <p:cNvSpPr txBox="1">
            <a:spLocks noChangeArrowheads="1"/>
          </p:cNvSpPr>
          <p:nvPr/>
        </p:nvSpPr>
        <p:spPr bwMode="auto">
          <a:xfrm>
            <a:off x="2101576" y="2580556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93" name="Text Box 118"/>
          <p:cNvSpPr txBox="1">
            <a:spLocks noChangeArrowheads="1"/>
          </p:cNvSpPr>
          <p:nvPr/>
        </p:nvSpPr>
        <p:spPr bwMode="auto">
          <a:xfrm>
            <a:off x="441152" y="2727187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94" name="Text Box 119"/>
          <p:cNvSpPr txBox="1">
            <a:spLocks noChangeArrowheads="1"/>
          </p:cNvSpPr>
          <p:nvPr/>
        </p:nvSpPr>
        <p:spPr bwMode="auto">
          <a:xfrm>
            <a:off x="597427" y="2894765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95" name="Text Box 120"/>
          <p:cNvSpPr txBox="1">
            <a:spLocks noChangeArrowheads="1"/>
          </p:cNvSpPr>
          <p:nvPr/>
        </p:nvSpPr>
        <p:spPr bwMode="auto">
          <a:xfrm>
            <a:off x="753702" y="3062343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+</a:t>
            </a:r>
            <a:endParaRPr lang="fi-FI" altLang="fi-FI" sz="1000"/>
          </a:p>
        </p:txBody>
      </p:sp>
      <p:sp>
        <p:nvSpPr>
          <p:cNvPr id="33" name="Freeform 17"/>
          <p:cNvSpPr>
            <a:spLocks/>
          </p:cNvSpPr>
          <p:nvPr/>
        </p:nvSpPr>
        <p:spPr bwMode="auto">
          <a:xfrm>
            <a:off x="2922021" y="2444399"/>
            <a:ext cx="1816699" cy="900732"/>
          </a:xfrm>
          <a:custGeom>
            <a:avLst/>
            <a:gdLst>
              <a:gd name="T0" fmla="*/ 37 w 211"/>
              <a:gd name="T1" fmla="*/ 67 h 86"/>
              <a:gd name="T2" fmla="*/ 19 w 211"/>
              <a:gd name="T3" fmla="*/ 85 h 86"/>
              <a:gd name="T4" fmla="*/ 6 w 211"/>
              <a:gd name="T5" fmla="*/ 82 h 86"/>
              <a:gd name="T6" fmla="*/ 0 w 211"/>
              <a:gd name="T7" fmla="*/ 68 h 86"/>
              <a:gd name="T8" fmla="*/ 4 w 211"/>
              <a:gd name="T9" fmla="*/ 36 h 86"/>
              <a:gd name="T10" fmla="*/ 20 w 211"/>
              <a:gd name="T11" fmla="*/ 13 h 86"/>
              <a:gd name="T12" fmla="*/ 33 w 211"/>
              <a:gd name="T13" fmla="*/ 5 h 86"/>
              <a:gd name="T14" fmla="*/ 53 w 211"/>
              <a:gd name="T15" fmla="*/ 3 h 86"/>
              <a:gd name="T16" fmla="*/ 84 w 211"/>
              <a:gd name="T17" fmla="*/ 7 h 86"/>
              <a:gd name="T18" fmla="*/ 93 w 211"/>
              <a:gd name="T19" fmla="*/ 15 h 86"/>
              <a:gd name="T20" fmla="*/ 96 w 211"/>
              <a:gd name="T21" fmla="*/ 24 h 86"/>
              <a:gd name="T22" fmla="*/ 100 w 211"/>
              <a:gd name="T23" fmla="*/ 33 h 86"/>
              <a:gd name="T24" fmla="*/ 98 w 211"/>
              <a:gd name="T25" fmla="*/ 58 h 86"/>
              <a:gd name="T26" fmla="*/ 74 w 211"/>
              <a:gd name="T27" fmla="*/ 74 h 86"/>
              <a:gd name="T28" fmla="*/ 62 w 211"/>
              <a:gd name="T29" fmla="*/ 69 h 86"/>
              <a:gd name="T30" fmla="*/ 38 w 211"/>
              <a:gd name="T31" fmla="*/ 65 h 86"/>
              <a:gd name="T32" fmla="*/ 36 w 211"/>
              <a:gd name="T33" fmla="*/ 66 h 86"/>
              <a:gd name="T34" fmla="*/ 38 w 211"/>
              <a:gd name="T35" fmla="*/ 70 h 86"/>
              <a:gd name="T36" fmla="*/ 37 w 211"/>
              <a:gd name="T37" fmla="*/ 6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FFFFFF"/>
          </a:solidFill>
          <a:ln w="63500" cmpd="sng">
            <a:pattFill prst="dkDnDiag">
              <a:fgClr>
                <a:srgbClr val="000000"/>
              </a:fgClr>
              <a:bgClr>
                <a:srgbClr val="FFFFFF"/>
              </a:bgClr>
            </a:patt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 Box 124"/>
          <p:cNvSpPr txBox="1">
            <a:spLocks noChangeArrowheads="1"/>
          </p:cNvSpPr>
          <p:nvPr/>
        </p:nvSpPr>
        <p:spPr bwMode="auto">
          <a:xfrm>
            <a:off x="4084318" y="3208974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Johde</a:t>
            </a:r>
            <a:endParaRPr lang="fi-FI" alt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Freeform 19"/>
          <p:cNvSpPr>
            <a:spLocks/>
          </p:cNvSpPr>
          <p:nvPr/>
        </p:nvSpPr>
        <p:spPr bwMode="auto">
          <a:xfrm>
            <a:off x="2892720" y="2412978"/>
            <a:ext cx="1875303" cy="900732"/>
          </a:xfrm>
          <a:custGeom>
            <a:avLst/>
            <a:gdLst>
              <a:gd name="T0" fmla="*/ 45 w 211"/>
              <a:gd name="T1" fmla="*/ 67 h 86"/>
              <a:gd name="T2" fmla="*/ 23 w 211"/>
              <a:gd name="T3" fmla="*/ 85 h 86"/>
              <a:gd name="T4" fmla="*/ 6 w 211"/>
              <a:gd name="T5" fmla="*/ 82 h 86"/>
              <a:gd name="T6" fmla="*/ 0 w 211"/>
              <a:gd name="T7" fmla="*/ 68 h 86"/>
              <a:gd name="T8" fmla="*/ 5 w 211"/>
              <a:gd name="T9" fmla="*/ 36 h 86"/>
              <a:gd name="T10" fmla="*/ 24 w 211"/>
              <a:gd name="T11" fmla="*/ 13 h 86"/>
              <a:gd name="T12" fmla="*/ 41 w 211"/>
              <a:gd name="T13" fmla="*/ 5 h 86"/>
              <a:gd name="T14" fmla="*/ 64 w 211"/>
              <a:gd name="T15" fmla="*/ 3 h 86"/>
              <a:gd name="T16" fmla="*/ 102 w 211"/>
              <a:gd name="T17" fmla="*/ 7 h 86"/>
              <a:gd name="T18" fmla="*/ 113 w 211"/>
              <a:gd name="T19" fmla="*/ 15 h 86"/>
              <a:gd name="T20" fmla="*/ 117 w 211"/>
              <a:gd name="T21" fmla="*/ 24 h 86"/>
              <a:gd name="T22" fmla="*/ 120 w 211"/>
              <a:gd name="T23" fmla="*/ 33 h 86"/>
              <a:gd name="T24" fmla="*/ 118 w 211"/>
              <a:gd name="T25" fmla="*/ 58 h 86"/>
              <a:gd name="T26" fmla="*/ 90 w 211"/>
              <a:gd name="T27" fmla="*/ 74 h 86"/>
              <a:gd name="T28" fmla="*/ 75 w 211"/>
              <a:gd name="T29" fmla="*/ 69 h 86"/>
              <a:gd name="T30" fmla="*/ 46 w 211"/>
              <a:gd name="T31" fmla="*/ 65 h 86"/>
              <a:gd name="T32" fmla="*/ 44 w 211"/>
              <a:gd name="T33" fmla="*/ 66 h 86"/>
              <a:gd name="T34" fmla="*/ 45 w 211"/>
              <a:gd name="T35" fmla="*/ 70 h 86"/>
              <a:gd name="T36" fmla="*/ 45 w 211"/>
              <a:gd name="T37" fmla="*/ 6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FFFFFF"/>
          </a:solidFill>
          <a:ln w="12700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Text Box 126"/>
          <p:cNvSpPr txBox="1">
            <a:spLocks noChangeArrowheads="1"/>
          </p:cNvSpPr>
          <p:nvPr/>
        </p:nvSpPr>
        <p:spPr bwMode="auto">
          <a:xfrm>
            <a:off x="4084318" y="2831924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Eriste</a:t>
            </a:r>
            <a:endParaRPr lang="fi-FI" alt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Line 127"/>
          <p:cNvSpPr>
            <a:spLocks noChangeShapeType="1"/>
          </p:cNvSpPr>
          <p:nvPr/>
        </p:nvSpPr>
        <p:spPr bwMode="auto">
          <a:xfrm flipH="1">
            <a:off x="3742466" y="2077822"/>
            <a:ext cx="0" cy="60747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128"/>
          <p:cNvSpPr txBox="1">
            <a:spLocks noChangeArrowheads="1"/>
          </p:cNvSpPr>
          <p:nvPr/>
        </p:nvSpPr>
        <p:spPr bwMode="auto">
          <a:xfrm>
            <a:off x="3566656" y="1805508"/>
            <a:ext cx="283249" cy="272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400" b="1" i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i-FI" altLang="fi-FI" sz="1400" baseline="-250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fi-FI" alt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32"/>
          <p:cNvSpPr txBox="1">
            <a:spLocks noChangeArrowheads="1"/>
          </p:cNvSpPr>
          <p:nvPr/>
        </p:nvSpPr>
        <p:spPr bwMode="auto">
          <a:xfrm>
            <a:off x="3097831" y="2360610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0" name="Text Box 148"/>
          <p:cNvSpPr txBox="1">
            <a:spLocks noChangeArrowheads="1"/>
          </p:cNvSpPr>
          <p:nvPr/>
        </p:nvSpPr>
        <p:spPr bwMode="auto">
          <a:xfrm>
            <a:off x="3254106" y="2528188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1" name="Text Box 149"/>
          <p:cNvSpPr txBox="1">
            <a:spLocks noChangeArrowheads="1"/>
          </p:cNvSpPr>
          <p:nvPr/>
        </p:nvSpPr>
        <p:spPr bwMode="auto">
          <a:xfrm>
            <a:off x="3410381" y="2695766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2" name="Text Box 150"/>
          <p:cNvSpPr txBox="1">
            <a:spLocks noChangeArrowheads="1"/>
          </p:cNvSpPr>
          <p:nvPr/>
        </p:nvSpPr>
        <p:spPr bwMode="auto">
          <a:xfrm>
            <a:off x="3351778" y="2276821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3" name="Text Box 151"/>
          <p:cNvSpPr txBox="1">
            <a:spLocks noChangeArrowheads="1"/>
          </p:cNvSpPr>
          <p:nvPr/>
        </p:nvSpPr>
        <p:spPr bwMode="auto">
          <a:xfrm>
            <a:off x="3508053" y="2444399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4" name="Text Box 152"/>
          <p:cNvSpPr txBox="1">
            <a:spLocks noChangeArrowheads="1"/>
          </p:cNvSpPr>
          <p:nvPr/>
        </p:nvSpPr>
        <p:spPr bwMode="auto">
          <a:xfrm>
            <a:off x="3664328" y="2611977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5" name="Text Box 153"/>
          <p:cNvSpPr txBox="1">
            <a:spLocks noChangeArrowheads="1"/>
          </p:cNvSpPr>
          <p:nvPr/>
        </p:nvSpPr>
        <p:spPr bwMode="auto">
          <a:xfrm>
            <a:off x="3820604" y="2779555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6" name="Text Box 154"/>
          <p:cNvSpPr txBox="1">
            <a:spLocks noChangeArrowheads="1"/>
          </p:cNvSpPr>
          <p:nvPr/>
        </p:nvSpPr>
        <p:spPr bwMode="auto">
          <a:xfrm>
            <a:off x="3683863" y="2297769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7" name="Text Box 155"/>
          <p:cNvSpPr txBox="1">
            <a:spLocks noChangeArrowheads="1"/>
          </p:cNvSpPr>
          <p:nvPr/>
        </p:nvSpPr>
        <p:spPr bwMode="auto">
          <a:xfrm>
            <a:off x="3840138" y="2465347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8" name="Text Box 156"/>
          <p:cNvSpPr txBox="1">
            <a:spLocks noChangeArrowheads="1"/>
          </p:cNvSpPr>
          <p:nvPr/>
        </p:nvSpPr>
        <p:spPr bwMode="auto">
          <a:xfrm>
            <a:off x="3996413" y="2632925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49" name="Text Box 158"/>
          <p:cNvSpPr txBox="1">
            <a:spLocks noChangeArrowheads="1"/>
          </p:cNvSpPr>
          <p:nvPr/>
        </p:nvSpPr>
        <p:spPr bwMode="auto">
          <a:xfrm>
            <a:off x="4035482" y="2339663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50" name="Text Box 159"/>
          <p:cNvSpPr txBox="1">
            <a:spLocks noChangeArrowheads="1"/>
          </p:cNvSpPr>
          <p:nvPr/>
        </p:nvSpPr>
        <p:spPr bwMode="auto">
          <a:xfrm>
            <a:off x="4191757" y="2507241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51" name="Text Box 160"/>
          <p:cNvSpPr txBox="1">
            <a:spLocks noChangeArrowheads="1"/>
          </p:cNvSpPr>
          <p:nvPr/>
        </p:nvSpPr>
        <p:spPr bwMode="auto">
          <a:xfrm>
            <a:off x="4348032" y="2674819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52" name="Text Box 161"/>
          <p:cNvSpPr txBox="1">
            <a:spLocks noChangeArrowheads="1"/>
          </p:cNvSpPr>
          <p:nvPr/>
        </p:nvSpPr>
        <p:spPr bwMode="auto">
          <a:xfrm>
            <a:off x="2882952" y="2486294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53" name="Text Box 162"/>
          <p:cNvSpPr txBox="1">
            <a:spLocks noChangeArrowheads="1"/>
          </p:cNvSpPr>
          <p:nvPr/>
        </p:nvSpPr>
        <p:spPr bwMode="auto">
          <a:xfrm>
            <a:off x="3039228" y="2653872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54" name="Text Box 163"/>
          <p:cNvSpPr txBox="1">
            <a:spLocks noChangeArrowheads="1"/>
          </p:cNvSpPr>
          <p:nvPr/>
        </p:nvSpPr>
        <p:spPr bwMode="auto">
          <a:xfrm>
            <a:off x="3195503" y="2821450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55" name="Text Box 164"/>
          <p:cNvSpPr txBox="1">
            <a:spLocks noChangeArrowheads="1"/>
          </p:cNvSpPr>
          <p:nvPr/>
        </p:nvSpPr>
        <p:spPr bwMode="auto">
          <a:xfrm>
            <a:off x="2765746" y="2706240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sp>
        <p:nvSpPr>
          <p:cNvPr id="56" name="Text Box 165" hidden="1"/>
          <p:cNvSpPr txBox="1">
            <a:spLocks noChangeArrowheads="1"/>
          </p:cNvSpPr>
          <p:nvPr/>
        </p:nvSpPr>
        <p:spPr bwMode="auto">
          <a:xfrm>
            <a:off x="2922021" y="2873818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200">
                <a:solidFill>
                  <a:srgbClr val="0000FF"/>
                </a:solidFill>
                <a:cs typeface="Times New Roman" pitchFamily="18" charset="0"/>
              </a:rPr>
              <a:t>_</a:t>
            </a:r>
            <a:endParaRPr lang="fi-FI" altLang="fi-FI" sz="1000"/>
          </a:p>
        </p:txBody>
      </p:sp>
      <p:grpSp>
        <p:nvGrpSpPr>
          <p:cNvPr id="57" name="Group 41"/>
          <p:cNvGrpSpPr>
            <a:grpSpLocks/>
          </p:cNvGrpSpPr>
          <p:nvPr/>
        </p:nvGrpSpPr>
        <p:grpSpPr bwMode="auto">
          <a:xfrm>
            <a:off x="5021969" y="1805508"/>
            <a:ext cx="1875303" cy="1717675"/>
            <a:chOff x="469" y="0"/>
            <a:chExt cx="192" cy="164"/>
          </a:xfrm>
        </p:grpSpPr>
        <p:sp>
          <p:nvSpPr>
            <p:cNvPr id="58" name="Freeform 42" hidden="1"/>
            <p:cNvSpPr>
              <a:spLocks/>
            </p:cNvSpPr>
            <p:nvPr/>
          </p:nvSpPr>
          <p:spPr bwMode="auto">
            <a:xfrm>
              <a:off x="472" y="61"/>
              <a:ext cx="186" cy="86"/>
            </a:xfrm>
            <a:custGeom>
              <a:avLst/>
              <a:gdLst>
                <a:gd name="T0" fmla="*/ 37 w 211"/>
                <a:gd name="T1" fmla="*/ 67 h 86"/>
                <a:gd name="T2" fmla="*/ 19 w 211"/>
                <a:gd name="T3" fmla="*/ 85 h 86"/>
                <a:gd name="T4" fmla="*/ 6 w 211"/>
                <a:gd name="T5" fmla="*/ 82 h 86"/>
                <a:gd name="T6" fmla="*/ 0 w 211"/>
                <a:gd name="T7" fmla="*/ 68 h 86"/>
                <a:gd name="T8" fmla="*/ 4 w 211"/>
                <a:gd name="T9" fmla="*/ 36 h 86"/>
                <a:gd name="T10" fmla="*/ 20 w 211"/>
                <a:gd name="T11" fmla="*/ 13 h 86"/>
                <a:gd name="T12" fmla="*/ 33 w 211"/>
                <a:gd name="T13" fmla="*/ 5 h 86"/>
                <a:gd name="T14" fmla="*/ 53 w 211"/>
                <a:gd name="T15" fmla="*/ 3 h 86"/>
                <a:gd name="T16" fmla="*/ 84 w 211"/>
                <a:gd name="T17" fmla="*/ 7 h 86"/>
                <a:gd name="T18" fmla="*/ 93 w 211"/>
                <a:gd name="T19" fmla="*/ 15 h 86"/>
                <a:gd name="T20" fmla="*/ 96 w 211"/>
                <a:gd name="T21" fmla="*/ 24 h 86"/>
                <a:gd name="T22" fmla="*/ 100 w 211"/>
                <a:gd name="T23" fmla="*/ 33 h 86"/>
                <a:gd name="T24" fmla="*/ 98 w 211"/>
                <a:gd name="T25" fmla="*/ 58 h 86"/>
                <a:gd name="T26" fmla="*/ 74 w 211"/>
                <a:gd name="T27" fmla="*/ 74 h 86"/>
                <a:gd name="T28" fmla="*/ 62 w 211"/>
                <a:gd name="T29" fmla="*/ 69 h 86"/>
                <a:gd name="T30" fmla="*/ 38 w 211"/>
                <a:gd name="T31" fmla="*/ 65 h 86"/>
                <a:gd name="T32" fmla="*/ 36 w 211"/>
                <a:gd name="T33" fmla="*/ 66 h 86"/>
                <a:gd name="T34" fmla="*/ 38 w 211"/>
                <a:gd name="T35" fmla="*/ 70 h 86"/>
                <a:gd name="T36" fmla="*/ 37 w 211"/>
                <a:gd name="T37" fmla="*/ 67 h 8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11" h="86">
                  <a:moveTo>
                    <a:pt x="78" y="67"/>
                  </a:moveTo>
                  <a:cubicBezTo>
                    <a:pt x="67" y="62"/>
                    <a:pt x="51" y="82"/>
                    <a:pt x="40" y="85"/>
                  </a:cubicBezTo>
                  <a:cubicBezTo>
                    <a:pt x="16" y="84"/>
                    <a:pt x="24" y="86"/>
                    <a:pt x="12" y="82"/>
                  </a:cubicBezTo>
                  <a:cubicBezTo>
                    <a:pt x="7" y="77"/>
                    <a:pt x="3" y="76"/>
                    <a:pt x="0" y="68"/>
                  </a:cubicBezTo>
                  <a:cubicBezTo>
                    <a:pt x="1" y="55"/>
                    <a:pt x="0" y="47"/>
                    <a:pt x="5" y="36"/>
                  </a:cubicBezTo>
                  <a:cubicBezTo>
                    <a:pt x="12" y="21"/>
                    <a:pt x="28" y="16"/>
                    <a:pt x="43" y="13"/>
                  </a:cubicBezTo>
                  <a:cubicBezTo>
                    <a:pt x="53" y="11"/>
                    <a:pt x="61" y="6"/>
                    <a:pt x="71" y="5"/>
                  </a:cubicBezTo>
                  <a:cubicBezTo>
                    <a:pt x="83" y="4"/>
                    <a:pt x="101" y="3"/>
                    <a:pt x="112" y="3"/>
                  </a:cubicBezTo>
                  <a:cubicBezTo>
                    <a:pt x="134" y="0"/>
                    <a:pt x="158" y="0"/>
                    <a:pt x="179" y="7"/>
                  </a:cubicBezTo>
                  <a:cubicBezTo>
                    <a:pt x="185" y="9"/>
                    <a:pt x="193" y="10"/>
                    <a:pt x="198" y="15"/>
                  </a:cubicBezTo>
                  <a:cubicBezTo>
                    <a:pt x="201" y="18"/>
                    <a:pt x="207" y="24"/>
                    <a:pt x="207" y="24"/>
                  </a:cubicBezTo>
                  <a:cubicBezTo>
                    <a:pt x="208" y="27"/>
                    <a:pt x="210" y="30"/>
                    <a:pt x="211" y="33"/>
                  </a:cubicBezTo>
                  <a:cubicBezTo>
                    <a:pt x="211" y="33"/>
                    <a:pt x="211" y="52"/>
                    <a:pt x="209" y="58"/>
                  </a:cubicBezTo>
                  <a:cubicBezTo>
                    <a:pt x="204" y="74"/>
                    <a:pt x="171" y="73"/>
                    <a:pt x="159" y="74"/>
                  </a:cubicBezTo>
                  <a:cubicBezTo>
                    <a:pt x="149" y="73"/>
                    <a:pt x="141" y="71"/>
                    <a:pt x="132" y="69"/>
                  </a:cubicBezTo>
                  <a:cubicBezTo>
                    <a:pt x="119" y="63"/>
                    <a:pt x="88" y="65"/>
                    <a:pt x="82" y="65"/>
                  </a:cubicBezTo>
                  <a:cubicBezTo>
                    <a:pt x="80" y="65"/>
                    <a:pt x="78" y="65"/>
                    <a:pt x="77" y="66"/>
                  </a:cubicBezTo>
                  <a:cubicBezTo>
                    <a:pt x="76" y="67"/>
                    <a:pt x="81" y="71"/>
                    <a:pt x="80" y="70"/>
                  </a:cubicBezTo>
                  <a:cubicBezTo>
                    <a:pt x="79" y="69"/>
                    <a:pt x="79" y="68"/>
                    <a:pt x="78" y="67"/>
                  </a:cubicBezTo>
                  <a:close/>
                </a:path>
              </a:pathLst>
            </a:custGeom>
            <a:solidFill>
              <a:srgbClr val="FFFFFF"/>
            </a:solidFill>
            <a:ln w="63500" cmpd="sng">
              <a:pattFill prst="dkDnDiag">
                <a:fgClr>
                  <a:srgbClr val="000000"/>
                </a:fgClr>
                <a:bgClr>
                  <a:srgbClr val="FFFFFF"/>
                </a:bgClr>
              </a:patt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Text Box 168" hidden="1"/>
            <p:cNvSpPr txBox="1">
              <a:spLocks noChangeArrowheads="1"/>
            </p:cNvSpPr>
            <p:nvPr/>
          </p:nvSpPr>
          <p:spPr bwMode="auto">
            <a:xfrm>
              <a:off x="591" y="134"/>
              <a:ext cx="65" cy="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27432" bIns="27432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>
                  <a:solidFill>
                    <a:srgbClr val="000000"/>
                  </a:solidFill>
                  <a:latin typeface="Tahoma" pitchFamily="34" charset="0"/>
                  <a:cs typeface="Tahoma" pitchFamily="34" charset="0"/>
                </a:rPr>
                <a:t>Johde</a:t>
              </a:r>
              <a:endParaRPr lang="fi-FI" altLang="fi-FI" sz="1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0" name="Freeform 44"/>
            <p:cNvSpPr>
              <a:spLocks/>
            </p:cNvSpPr>
            <p:nvPr/>
          </p:nvSpPr>
          <p:spPr bwMode="auto">
            <a:xfrm>
              <a:off x="469" y="58"/>
              <a:ext cx="192" cy="86"/>
            </a:xfrm>
            <a:custGeom>
              <a:avLst/>
              <a:gdLst>
                <a:gd name="T0" fmla="*/ 45 w 211"/>
                <a:gd name="T1" fmla="*/ 67 h 86"/>
                <a:gd name="T2" fmla="*/ 23 w 211"/>
                <a:gd name="T3" fmla="*/ 85 h 86"/>
                <a:gd name="T4" fmla="*/ 6 w 211"/>
                <a:gd name="T5" fmla="*/ 82 h 86"/>
                <a:gd name="T6" fmla="*/ 0 w 211"/>
                <a:gd name="T7" fmla="*/ 68 h 86"/>
                <a:gd name="T8" fmla="*/ 5 w 211"/>
                <a:gd name="T9" fmla="*/ 36 h 86"/>
                <a:gd name="T10" fmla="*/ 24 w 211"/>
                <a:gd name="T11" fmla="*/ 13 h 86"/>
                <a:gd name="T12" fmla="*/ 41 w 211"/>
                <a:gd name="T13" fmla="*/ 5 h 86"/>
                <a:gd name="T14" fmla="*/ 64 w 211"/>
                <a:gd name="T15" fmla="*/ 3 h 86"/>
                <a:gd name="T16" fmla="*/ 102 w 211"/>
                <a:gd name="T17" fmla="*/ 7 h 86"/>
                <a:gd name="T18" fmla="*/ 113 w 211"/>
                <a:gd name="T19" fmla="*/ 15 h 86"/>
                <a:gd name="T20" fmla="*/ 117 w 211"/>
                <a:gd name="T21" fmla="*/ 24 h 86"/>
                <a:gd name="T22" fmla="*/ 120 w 211"/>
                <a:gd name="T23" fmla="*/ 33 h 86"/>
                <a:gd name="T24" fmla="*/ 118 w 211"/>
                <a:gd name="T25" fmla="*/ 58 h 86"/>
                <a:gd name="T26" fmla="*/ 90 w 211"/>
                <a:gd name="T27" fmla="*/ 74 h 86"/>
                <a:gd name="T28" fmla="*/ 75 w 211"/>
                <a:gd name="T29" fmla="*/ 69 h 86"/>
                <a:gd name="T30" fmla="*/ 46 w 211"/>
                <a:gd name="T31" fmla="*/ 65 h 86"/>
                <a:gd name="T32" fmla="*/ 44 w 211"/>
                <a:gd name="T33" fmla="*/ 66 h 86"/>
                <a:gd name="T34" fmla="*/ 45 w 211"/>
                <a:gd name="T35" fmla="*/ 70 h 86"/>
                <a:gd name="T36" fmla="*/ 45 w 211"/>
                <a:gd name="T37" fmla="*/ 67 h 8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11" h="86">
                  <a:moveTo>
                    <a:pt x="78" y="67"/>
                  </a:moveTo>
                  <a:cubicBezTo>
                    <a:pt x="67" y="62"/>
                    <a:pt x="51" y="82"/>
                    <a:pt x="40" y="85"/>
                  </a:cubicBezTo>
                  <a:cubicBezTo>
                    <a:pt x="16" y="84"/>
                    <a:pt x="24" y="86"/>
                    <a:pt x="12" y="82"/>
                  </a:cubicBezTo>
                  <a:cubicBezTo>
                    <a:pt x="7" y="77"/>
                    <a:pt x="3" y="76"/>
                    <a:pt x="0" y="68"/>
                  </a:cubicBezTo>
                  <a:cubicBezTo>
                    <a:pt x="1" y="55"/>
                    <a:pt x="0" y="47"/>
                    <a:pt x="5" y="36"/>
                  </a:cubicBezTo>
                  <a:cubicBezTo>
                    <a:pt x="12" y="21"/>
                    <a:pt x="28" y="16"/>
                    <a:pt x="43" y="13"/>
                  </a:cubicBezTo>
                  <a:cubicBezTo>
                    <a:pt x="53" y="11"/>
                    <a:pt x="61" y="6"/>
                    <a:pt x="71" y="5"/>
                  </a:cubicBezTo>
                  <a:cubicBezTo>
                    <a:pt x="83" y="4"/>
                    <a:pt x="101" y="3"/>
                    <a:pt x="112" y="3"/>
                  </a:cubicBezTo>
                  <a:cubicBezTo>
                    <a:pt x="134" y="0"/>
                    <a:pt x="158" y="0"/>
                    <a:pt x="179" y="7"/>
                  </a:cubicBezTo>
                  <a:cubicBezTo>
                    <a:pt x="185" y="9"/>
                    <a:pt x="193" y="10"/>
                    <a:pt x="198" y="15"/>
                  </a:cubicBezTo>
                  <a:cubicBezTo>
                    <a:pt x="201" y="18"/>
                    <a:pt x="207" y="24"/>
                    <a:pt x="207" y="24"/>
                  </a:cubicBezTo>
                  <a:cubicBezTo>
                    <a:pt x="208" y="27"/>
                    <a:pt x="210" y="30"/>
                    <a:pt x="211" y="33"/>
                  </a:cubicBezTo>
                  <a:cubicBezTo>
                    <a:pt x="211" y="33"/>
                    <a:pt x="211" y="52"/>
                    <a:pt x="209" y="58"/>
                  </a:cubicBezTo>
                  <a:cubicBezTo>
                    <a:pt x="204" y="74"/>
                    <a:pt x="171" y="73"/>
                    <a:pt x="159" y="74"/>
                  </a:cubicBezTo>
                  <a:cubicBezTo>
                    <a:pt x="149" y="73"/>
                    <a:pt x="141" y="71"/>
                    <a:pt x="132" y="69"/>
                  </a:cubicBezTo>
                  <a:cubicBezTo>
                    <a:pt x="119" y="63"/>
                    <a:pt x="88" y="65"/>
                    <a:pt x="82" y="65"/>
                  </a:cubicBezTo>
                  <a:cubicBezTo>
                    <a:pt x="80" y="65"/>
                    <a:pt x="78" y="65"/>
                    <a:pt x="77" y="66"/>
                  </a:cubicBezTo>
                  <a:cubicBezTo>
                    <a:pt x="76" y="67"/>
                    <a:pt x="81" y="71"/>
                    <a:pt x="80" y="70"/>
                  </a:cubicBezTo>
                  <a:cubicBezTo>
                    <a:pt x="79" y="69"/>
                    <a:pt x="79" y="68"/>
                    <a:pt x="78" y="67"/>
                  </a:cubicBezTo>
                  <a:close/>
                </a:path>
              </a:pathLst>
            </a:custGeom>
            <a:solidFill>
              <a:srgbClr val="FFFFFF"/>
            </a:solidFill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170"/>
            <p:cNvSpPr txBox="1">
              <a:spLocks noChangeArrowheads="1"/>
            </p:cNvSpPr>
            <p:nvPr/>
          </p:nvSpPr>
          <p:spPr bwMode="auto">
            <a:xfrm>
              <a:off x="591" y="98"/>
              <a:ext cx="65" cy="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27432" bIns="27432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Eriste</a:t>
              </a:r>
              <a:endParaRPr lang="fi-FI" altLang="fi-FI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46"/>
            <p:cNvSpPr>
              <a:spLocks noChangeArrowheads="1"/>
            </p:cNvSpPr>
            <p:nvPr/>
          </p:nvSpPr>
          <p:spPr bwMode="auto">
            <a:xfrm>
              <a:off x="556" y="73"/>
              <a:ext cx="10" cy="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3" name="Text Box 172"/>
            <p:cNvSpPr txBox="1">
              <a:spLocks noChangeArrowheads="1"/>
            </p:cNvSpPr>
            <p:nvPr/>
          </p:nvSpPr>
          <p:spPr bwMode="auto">
            <a:xfrm>
              <a:off x="538" y="0"/>
              <a:ext cx="29" cy="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27432" bIns="27432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fi-FI" altLang="fi-FI" sz="1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fi-FI" altLang="fi-FI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 Box 194"/>
            <p:cNvSpPr txBox="1">
              <a:spLocks noChangeArrowheads="1"/>
            </p:cNvSpPr>
            <p:nvPr/>
          </p:nvSpPr>
          <p:spPr bwMode="auto">
            <a:xfrm>
              <a:off x="610" y="69"/>
              <a:ext cx="29" cy="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27432" bIns="27432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r>
                <a:rPr lang="fi-FI" altLang="fi-FI" sz="1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fi-FI" altLang="fi-FI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 Box 196"/>
            <p:cNvSpPr txBox="1">
              <a:spLocks noChangeArrowheads="1"/>
            </p:cNvSpPr>
            <p:nvPr/>
          </p:nvSpPr>
          <p:spPr bwMode="auto">
            <a:xfrm>
              <a:off x="513" y="76"/>
              <a:ext cx="29" cy="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27432" bIns="27432" anchor="ctr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b="1" i="1" dirty="0" err="1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fi-FI" altLang="fi-FI" sz="1400" baseline="-25000" dirty="0" err="1">
                  <a:solidFill>
                    <a:srgbClr val="80008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endParaRPr lang="fi-FI" altLang="fi-FI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AutoShape 197"/>
            <p:cNvSpPr>
              <a:spLocks noChangeArrowheads="1"/>
            </p:cNvSpPr>
            <p:nvPr/>
          </p:nvSpPr>
          <p:spPr bwMode="auto">
            <a:xfrm>
              <a:off x="548" y="84"/>
              <a:ext cx="18" cy="6"/>
            </a:xfrm>
            <a:prstGeom prst="parallelogram">
              <a:avLst>
                <a:gd name="adj" fmla="val 1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7" name="Line 193"/>
            <p:cNvSpPr>
              <a:spLocks noChangeShapeType="1"/>
            </p:cNvSpPr>
            <p:nvPr/>
          </p:nvSpPr>
          <p:spPr bwMode="auto">
            <a:xfrm rot="5400000" flipH="1" flipV="1">
              <a:off x="585" y="55"/>
              <a:ext cx="0" cy="58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AutoShape 198"/>
            <p:cNvSpPr>
              <a:spLocks noChangeArrowheads="1"/>
            </p:cNvSpPr>
            <p:nvPr/>
          </p:nvSpPr>
          <p:spPr bwMode="auto">
            <a:xfrm rot="5400000" flipV="1">
              <a:off x="545" y="78"/>
              <a:ext cx="16" cy="6"/>
            </a:xfrm>
            <a:prstGeom prst="parallelogram">
              <a:avLst>
                <a:gd name="adj" fmla="val 8332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69" name="Line 171"/>
            <p:cNvSpPr>
              <a:spLocks noChangeShapeType="1"/>
            </p:cNvSpPr>
            <p:nvPr/>
          </p:nvSpPr>
          <p:spPr bwMode="auto">
            <a:xfrm flipH="1" flipV="1">
              <a:off x="556" y="26"/>
              <a:ext cx="0" cy="5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95"/>
            <p:cNvSpPr>
              <a:spLocks noChangeShapeType="1"/>
            </p:cNvSpPr>
            <p:nvPr/>
          </p:nvSpPr>
          <p:spPr bwMode="auto">
            <a:xfrm flipH="1">
              <a:off x="522" y="84"/>
              <a:ext cx="34" cy="26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" name="Text Box 124"/>
          <p:cNvSpPr txBox="1">
            <a:spLocks noChangeArrowheads="1"/>
          </p:cNvSpPr>
          <p:nvPr/>
        </p:nvSpPr>
        <p:spPr bwMode="auto">
          <a:xfrm>
            <a:off x="6272171" y="3188027"/>
            <a:ext cx="634868" cy="314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" tIns="27432" rIns="27432" bIns="27432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i-FI" altLang="fi-FI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Johde</a:t>
            </a:r>
            <a:endParaRPr lang="fi-FI" alt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52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/>
      <p:bldP spid="73" grpId="0" animBg="1"/>
      <p:bldP spid="74" grpId="0"/>
      <p:bldP spid="75" grpId="0" animBg="1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6" grpId="0"/>
      <p:bldP spid="85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000" dirty="0">
                <a:latin typeface="Arial" panose="020B0604020202020204" pitchFamily="34" charset="0"/>
                <a:cs typeface="Arial" panose="020B0604020202020204" pitchFamily="34" charset="0"/>
              </a:rPr>
              <a:t>Magneettikentän voimakkuus ja 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tiheys </a:t>
            </a:r>
            <a:r>
              <a:rPr lang="fi-FI" altLang="fi-FI" sz="2000" dirty="0">
                <a:latin typeface="Arial" panose="020B0604020202020204" pitchFamily="34" charset="0"/>
                <a:cs typeface="Arial" panose="020B0604020202020204" pitchFamily="34" charset="0"/>
              </a:rPr>
              <a:t>kahden materiaalin rajapinnalla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Group 34"/>
          <p:cNvGrpSpPr>
            <a:grpSpLocks/>
          </p:cNvGrpSpPr>
          <p:nvPr/>
        </p:nvGrpSpPr>
        <p:grpSpPr bwMode="auto">
          <a:xfrm>
            <a:off x="5355506" y="4618384"/>
            <a:ext cx="1111250" cy="571500"/>
            <a:chOff x="3760" y="3726"/>
            <a:chExt cx="700" cy="360"/>
          </a:xfrm>
        </p:grpSpPr>
        <p:sp>
          <p:nvSpPr>
            <p:cNvPr id="40" name="Line 15"/>
            <p:cNvSpPr>
              <a:spLocks noChangeShapeType="1"/>
            </p:cNvSpPr>
            <p:nvPr/>
          </p:nvSpPr>
          <p:spPr bwMode="auto">
            <a:xfrm flipH="1">
              <a:off x="3760" y="3726"/>
              <a:ext cx="0" cy="24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 Box 25"/>
            <p:cNvSpPr txBox="1">
              <a:spLocks noChangeArrowheads="1"/>
            </p:cNvSpPr>
            <p:nvPr/>
          </p:nvSpPr>
          <p:spPr bwMode="auto">
            <a:xfrm>
              <a:off x="3764" y="3815"/>
              <a:ext cx="696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fi-FI" altLang="fi-FI" sz="2400" i="1" baseline="-250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GB" altLang="fi-FI" sz="2400" i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Freeform 14"/>
          <p:cNvSpPr>
            <a:spLocks/>
          </p:cNvSpPr>
          <p:nvPr/>
        </p:nvSpPr>
        <p:spPr bwMode="auto">
          <a:xfrm>
            <a:off x="3248893" y="3611909"/>
            <a:ext cx="4402138" cy="1030288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FFFFFF"/>
          </a:solidFill>
          <a:ln w="63500" cmpd="sng">
            <a:pattFill prst="dkDnDiag">
              <a:fgClr>
                <a:srgbClr val="000000"/>
              </a:fgClr>
              <a:bgClr>
                <a:srgbClr val="FFFFFF"/>
              </a:bgClr>
            </a:patt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6238156" y="4529484"/>
            <a:ext cx="15113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Materiaali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44" name="Freeform 18"/>
          <p:cNvSpPr>
            <a:spLocks/>
          </p:cNvSpPr>
          <p:nvPr/>
        </p:nvSpPr>
        <p:spPr bwMode="auto">
          <a:xfrm>
            <a:off x="3177456" y="3575397"/>
            <a:ext cx="4545012" cy="1031875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DDDDDD"/>
          </a:solidFill>
          <a:ln w="12700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5" name="Group 38"/>
          <p:cNvGrpSpPr>
            <a:grpSpLocks/>
          </p:cNvGrpSpPr>
          <p:nvPr/>
        </p:nvGrpSpPr>
        <p:grpSpPr bwMode="auto">
          <a:xfrm>
            <a:off x="4882431" y="3926234"/>
            <a:ext cx="946150" cy="838200"/>
            <a:chOff x="3462" y="3290"/>
            <a:chExt cx="596" cy="528"/>
          </a:xfrm>
        </p:grpSpPr>
        <p:sp>
          <p:nvSpPr>
            <p:cNvPr id="46" name="AutoShape 17"/>
            <p:cNvSpPr>
              <a:spLocks noChangeArrowheads="1"/>
            </p:cNvSpPr>
            <p:nvPr/>
          </p:nvSpPr>
          <p:spPr bwMode="auto">
            <a:xfrm>
              <a:off x="3462" y="3397"/>
              <a:ext cx="596" cy="42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7" name="AutoShape 19"/>
            <p:cNvSpPr>
              <a:spLocks noChangeArrowheads="1"/>
            </p:cNvSpPr>
            <p:nvPr/>
          </p:nvSpPr>
          <p:spPr bwMode="auto">
            <a:xfrm>
              <a:off x="3462" y="3290"/>
              <a:ext cx="596" cy="35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6346106" y="3859559"/>
            <a:ext cx="16176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Materiaali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49" name="Text Box 23"/>
          <p:cNvSpPr txBox="1">
            <a:spLocks noChangeArrowheads="1"/>
          </p:cNvSpPr>
          <p:nvPr/>
        </p:nvSpPr>
        <p:spPr bwMode="auto">
          <a:xfrm>
            <a:off x="5030068" y="3851622"/>
            <a:ext cx="54451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altLang="fi-FI" sz="20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0" name="Group 37"/>
          <p:cNvGrpSpPr>
            <a:grpSpLocks/>
          </p:cNvGrpSpPr>
          <p:nvPr/>
        </p:nvGrpSpPr>
        <p:grpSpPr bwMode="auto">
          <a:xfrm>
            <a:off x="5363443" y="3153122"/>
            <a:ext cx="693738" cy="895350"/>
            <a:chOff x="3765" y="2803"/>
            <a:chExt cx="437" cy="564"/>
          </a:xfrm>
        </p:grpSpPr>
        <p:sp>
          <p:nvSpPr>
            <p:cNvPr id="51" name="Line 22"/>
            <p:cNvSpPr>
              <a:spLocks noChangeShapeType="1"/>
            </p:cNvSpPr>
            <p:nvPr/>
          </p:nvSpPr>
          <p:spPr bwMode="auto">
            <a:xfrm flipH="1" flipV="1">
              <a:off x="3765" y="2930"/>
              <a:ext cx="0" cy="437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26"/>
            <p:cNvSpPr txBox="1">
              <a:spLocks noChangeArrowheads="1"/>
            </p:cNvSpPr>
            <p:nvPr/>
          </p:nvSpPr>
          <p:spPr bwMode="auto">
            <a:xfrm>
              <a:off x="3769" y="2803"/>
              <a:ext cx="433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>
                  <a:solidFill>
                    <a:srgbClr val="008000"/>
                  </a:solidFill>
                  <a:latin typeface="Tahoma" pitchFamily="34" charset="0"/>
                  <a:cs typeface="Tahoma" pitchFamily="34" charset="0"/>
                </a:rPr>
                <a:t>B</a:t>
              </a:r>
              <a:r>
                <a:rPr lang="en-GB" altLang="fi-FI" sz="2400" baseline="-25000">
                  <a:solidFill>
                    <a:srgbClr val="008000"/>
                  </a:solidFill>
                  <a:latin typeface="Tahoma" pitchFamily="34" charset="0"/>
                  <a:cs typeface="Tahoma" pitchFamily="34" charset="0"/>
                </a:rPr>
                <a:t>n</a:t>
              </a:r>
            </a:p>
          </p:txBody>
        </p:sp>
      </p:grpSp>
      <p:grpSp>
        <p:nvGrpSpPr>
          <p:cNvPr id="85" name="Group 36"/>
          <p:cNvGrpSpPr>
            <a:grpSpLocks/>
          </p:cNvGrpSpPr>
          <p:nvPr/>
        </p:nvGrpSpPr>
        <p:grpSpPr bwMode="auto">
          <a:xfrm>
            <a:off x="3485431" y="3705572"/>
            <a:ext cx="1565275" cy="360362"/>
            <a:chOff x="2582" y="3151"/>
            <a:chExt cx="986" cy="227"/>
          </a:xfrm>
        </p:grpSpPr>
        <p:sp>
          <p:nvSpPr>
            <p:cNvPr id="86" name="Line 27"/>
            <p:cNvSpPr>
              <a:spLocks noChangeShapeType="1"/>
            </p:cNvSpPr>
            <p:nvPr/>
          </p:nvSpPr>
          <p:spPr bwMode="auto">
            <a:xfrm>
              <a:off x="2963" y="3277"/>
              <a:ext cx="605" cy="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Text Box 28"/>
            <p:cNvSpPr txBox="1">
              <a:spLocks noChangeArrowheads="1"/>
            </p:cNvSpPr>
            <p:nvPr/>
          </p:nvSpPr>
          <p:spPr bwMode="auto">
            <a:xfrm>
              <a:off x="2582" y="3151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88" name="Group 35"/>
          <p:cNvGrpSpPr>
            <a:grpSpLocks/>
          </p:cNvGrpSpPr>
          <p:nvPr/>
        </p:nvGrpSpPr>
        <p:grpSpPr bwMode="auto">
          <a:xfrm>
            <a:off x="3639418" y="4707284"/>
            <a:ext cx="1395413" cy="360363"/>
            <a:chOff x="2679" y="3782"/>
            <a:chExt cx="879" cy="227"/>
          </a:xfrm>
        </p:grpSpPr>
        <p:sp>
          <p:nvSpPr>
            <p:cNvPr id="89" name="Text Box 29"/>
            <p:cNvSpPr txBox="1">
              <a:spLocks noChangeArrowheads="1"/>
            </p:cNvSpPr>
            <p:nvPr/>
          </p:nvSpPr>
          <p:spPr bwMode="auto">
            <a:xfrm>
              <a:off x="2679" y="3782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90" name="Line 30"/>
            <p:cNvSpPr>
              <a:spLocks noChangeShapeType="1"/>
            </p:cNvSpPr>
            <p:nvPr/>
          </p:nvSpPr>
          <p:spPr bwMode="auto">
            <a:xfrm flipV="1">
              <a:off x="3051" y="3795"/>
              <a:ext cx="507" cy="1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" name="Group 33"/>
          <p:cNvGrpSpPr>
            <a:grpSpLocks/>
          </p:cNvGrpSpPr>
          <p:nvPr/>
        </p:nvGrpSpPr>
        <p:grpSpPr bwMode="auto">
          <a:xfrm>
            <a:off x="5539656" y="3565872"/>
            <a:ext cx="1025525" cy="481012"/>
            <a:chOff x="3876" y="3063"/>
            <a:chExt cx="568" cy="303"/>
          </a:xfrm>
        </p:grpSpPr>
        <p:sp>
          <p:nvSpPr>
            <p:cNvPr id="92" name="Line 21"/>
            <p:cNvSpPr>
              <a:spLocks noChangeShapeType="1"/>
            </p:cNvSpPr>
            <p:nvPr/>
          </p:nvSpPr>
          <p:spPr bwMode="auto">
            <a:xfrm flipH="1" flipV="1">
              <a:off x="3885" y="3114"/>
              <a:ext cx="0" cy="241"/>
            </a:xfrm>
            <a:prstGeom prst="line">
              <a:avLst/>
            </a:prstGeom>
            <a:noFill/>
            <a:ln w="19050">
              <a:solidFill>
                <a:srgbClr val="CC66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Text Box 32"/>
            <p:cNvSpPr txBox="1">
              <a:spLocks noChangeArrowheads="1"/>
            </p:cNvSpPr>
            <p:nvPr/>
          </p:nvSpPr>
          <p:spPr bwMode="auto">
            <a:xfrm>
              <a:off x="3876" y="3063"/>
              <a:ext cx="568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fi-FI" altLang="fi-FI" sz="2400" i="1" baseline="-25000" dirty="0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GB" altLang="fi-FI" sz="2400" i="1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4" name="Group 93"/>
          <p:cNvGrpSpPr>
            <a:grpSpLocks/>
          </p:cNvGrpSpPr>
          <p:nvPr/>
        </p:nvGrpSpPr>
        <p:grpSpPr bwMode="auto">
          <a:xfrm>
            <a:off x="5820643" y="4004022"/>
            <a:ext cx="1138238" cy="430212"/>
            <a:chOff x="6855237" y="5301208"/>
            <a:chExt cx="1137143" cy="430213"/>
          </a:xfrm>
        </p:grpSpPr>
        <p:sp>
          <p:nvSpPr>
            <p:cNvPr id="95" name="Text Box 25"/>
            <p:cNvSpPr txBox="1">
              <a:spLocks noChangeArrowheads="1"/>
            </p:cNvSpPr>
            <p:nvPr/>
          </p:nvSpPr>
          <p:spPr bwMode="auto">
            <a:xfrm>
              <a:off x="7008130" y="5301208"/>
              <a:ext cx="9842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sivu</a:t>
              </a:r>
              <a:endParaRPr lang="en-GB" altLang="fi-FI" sz="2400" i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Line 15"/>
            <p:cNvSpPr>
              <a:spLocks noChangeShapeType="1"/>
            </p:cNvSpPr>
            <p:nvPr/>
          </p:nvSpPr>
          <p:spPr bwMode="auto">
            <a:xfrm rot="-5400000">
              <a:off x="6960247" y="5448225"/>
              <a:ext cx="1" cy="21002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" name="Rectangle 4"/>
          <p:cNvSpPr>
            <a:spLocks noChangeArrowheads="1"/>
          </p:cNvSpPr>
          <p:nvPr/>
        </p:nvSpPr>
        <p:spPr bwMode="auto">
          <a:xfrm>
            <a:off x="435819" y="1517476"/>
            <a:ext cx="3677468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Magneettivuo on jatkuva</a:t>
            </a:r>
          </a:p>
        </p:txBody>
      </p:sp>
      <p:graphicFrame>
        <p:nvGraphicFramePr>
          <p:cNvPr id="9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427108"/>
              </p:ext>
            </p:extLst>
          </p:nvPr>
        </p:nvGraphicFramePr>
        <p:xfrm>
          <a:off x="585168" y="2237556"/>
          <a:ext cx="590232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7" name="Equation" r:id="rId6" imgW="2552400" imgH="279360" progId="Equation.DSMT4">
                  <p:embed/>
                </p:oleObj>
              </mc:Choice>
              <mc:Fallback>
                <p:oleObj name="Equation" r:id="rId6" imgW="25524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168" y="2237556"/>
                        <a:ext cx="590232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63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utoUpdateAnimBg="0"/>
      <p:bldP spid="9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2000" dirty="0">
                <a:latin typeface="Arial" panose="020B0604020202020204" pitchFamily="34" charset="0"/>
                <a:cs typeface="Arial" panose="020B0604020202020204" pitchFamily="34" charset="0"/>
              </a:rPr>
              <a:t>Magneettikentän voimakkuuden ja </a:t>
            </a:r>
            <a:r>
              <a:rPr lang="fi-FI" alt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tiheyden </a:t>
            </a:r>
            <a:r>
              <a:rPr lang="fi-FI" altLang="fi-FI" sz="2000" dirty="0">
                <a:latin typeface="Arial" panose="020B0604020202020204" pitchFamily="34" charset="0"/>
                <a:cs typeface="Arial" panose="020B0604020202020204" pitchFamily="34" charset="0"/>
              </a:rPr>
              <a:t>normaalikomponentit kahden materiaalin rajapinnalla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976239"/>
              </p:ext>
            </p:extLst>
          </p:nvPr>
        </p:nvGraphicFramePr>
        <p:xfrm>
          <a:off x="965200" y="1770063"/>
          <a:ext cx="37877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8" name="Equation" r:id="rId6" imgW="1638000" imgH="279360" progId="Equation.DSMT4">
                  <p:embed/>
                </p:oleObj>
              </mc:Choice>
              <mc:Fallback>
                <p:oleObj name="Equation" r:id="rId6" imgW="1638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1770063"/>
                        <a:ext cx="3787775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4"/>
          <p:cNvSpPr>
            <a:spLocks noChangeArrowheads="1"/>
          </p:cNvSpPr>
          <p:nvPr/>
        </p:nvSpPr>
        <p:spPr bwMode="auto">
          <a:xfrm>
            <a:off x="495127" y="1301452"/>
            <a:ext cx="6210721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Annetaan sivun korkeuden lähestyä nollaa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441152" y="2525960"/>
            <a:ext cx="6210721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-&gt;Magneettivuontiheyden normaalikomponentti </a:t>
            </a:r>
            <a:r>
              <a:rPr lang="fi-FI" altLang="fi-FI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fi-FI" altLang="fi-FI" sz="1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 on materiaalien rajapinnassa jatkuva</a:t>
            </a: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388057"/>
              </p:ext>
            </p:extLst>
          </p:nvPr>
        </p:nvGraphicFramePr>
        <p:xfrm>
          <a:off x="1258888" y="3245668"/>
          <a:ext cx="152717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9" name="Equation" r:id="rId8" imgW="660240" imgH="330120" progId="Equation.DSMT4">
                  <p:embed/>
                </p:oleObj>
              </mc:Choice>
              <mc:Fallback>
                <p:oleObj name="Equation" r:id="rId8" imgW="660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245668"/>
                        <a:ext cx="1527175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9" name="Group 34"/>
          <p:cNvGrpSpPr>
            <a:grpSpLocks/>
          </p:cNvGrpSpPr>
          <p:nvPr/>
        </p:nvGrpSpPr>
        <p:grpSpPr bwMode="auto">
          <a:xfrm>
            <a:off x="5283498" y="4566914"/>
            <a:ext cx="1110776" cy="571500"/>
            <a:chOff x="3760" y="3726"/>
            <a:chExt cx="624" cy="360"/>
          </a:xfrm>
        </p:grpSpPr>
        <p:sp>
          <p:nvSpPr>
            <p:cNvPr id="80" name="Line 15"/>
            <p:cNvSpPr>
              <a:spLocks noChangeShapeType="1"/>
            </p:cNvSpPr>
            <p:nvPr/>
          </p:nvSpPr>
          <p:spPr bwMode="auto">
            <a:xfrm flipH="1">
              <a:off x="3760" y="3726"/>
              <a:ext cx="0" cy="24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Text Box 25"/>
            <p:cNvSpPr txBox="1">
              <a:spLocks noChangeArrowheads="1"/>
            </p:cNvSpPr>
            <p:nvPr/>
          </p:nvSpPr>
          <p:spPr bwMode="auto">
            <a:xfrm>
              <a:off x="3764" y="3815"/>
              <a:ext cx="62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fi-FI" altLang="fi-FI" sz="2400" i="1" baseline="-250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GB" altLang="fi-FI" sz="2400" i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2" name="Freeform 14"/>
          <p:cNvSpPr>
            <a:spLocks/>
          </p:cNvSpPr>
          <p:nvPr/>
        </p:nvSpPr>
        <p:spPr bwMode="auto">
          <a:xfrm>
            <a:off x="3176885" y="3560439"/>
            <a:ext cx="4402138" cy="1030288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FFFFFF"/>
          </a:solidFill>
          <a:ln w="63500" cmpd="sng">
            <a:pattFill prst="dkDnDiag">
              <a:fgClr>
                <a:srgbClr val="000000"/>
              </a:fgClr>
              <a:bgClr>
                <a:srgbClr val="FFFFFF"/>
              </a:bgClr>
            </a:patt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Freeform 18"/>
          <p:cNvSpPr>
            <a:spLocks/>
          </p:cNvSpPr>
          <p:nvPr/>
        </p:nvSpPr>
        <p:spPr bwMode="auto">
          <a:xfrm>
            <a:off x="3105448" y="3523927"/>
            <a:ext cx="4545012" cy="1031875"/>
          </a:xfrm>
          <a:custGeom>
            <a:avLst/>
            <a:gdLst>
              <a:gd name="T0" fmla="*/ 2147483647 w 211"/>
              <a:gd name="T1" fmla="*/ 2147483647 h 86"/>
              <a:gd name="T2" fmla="*/ 2147483647 w 211"/>
              <a:gd name="T3" fmla="*/ 2147483647 h 86"/>
              <a:gd name="T4" fmla="*/ 2147483647 w 211"/>
              <a:gd name="T5" fmla="*/ 2147483647 h 86"/>
              <a:gd name="T6" fmla="*/ 0 w 211"/>
              <a:gd name="T7" fmla="*/ 2147483647 h 86"/>
              <a:gd name="T8" fmla="*/ 2147483647 w 211"/>
              <a:gd name="T9" fmla="*/ 2147483647 h 86"/>
              <a:gd name="T10" fmla="*/ 2147483647 w 211"/>
              <a:gd name="T11" fmla="*/ 2147483647 h 86"/>
              <a:gd name="T12" fmla="*/ 2147483647 w 211"/>
              <a:gd name="T13" fmla="*/ 2147483647 h 86"/>
              <a:gd name="T14" fmla="*/ 2147483647 w 211"/>
              <a:gd name="T15" fmla="*/ 2147483647 h 86"/>
              <a:gd name="T16" fmla="*/ 2147483647 w 211"/>
              <a:gd name="T17" fmla="*/ 2147483647 h 86"/>
              <a:gd name="T18" fmla="*/ 2147483647 w 211"/>
              <a:gd name="T19" fmla="*/ 2147483647 h 86"/>
              <a:gd name="T20" fmla="*/ 2147483647 w 211"/>
              <a:gd name="T21" fmla="*/ 2147483647 h 86"/>
              <a:gd name="T22" fmla="*/ 2147483647 w 211"/>
              <a:gd name="T23" fmla="*/ 2147483647 h 86"/>
              <a:gd name="T24" fmla="*/ 2147483647 w 211"/>
              <a:gd name="T25" fmla="*/ 2147483647 h 86"/>
              <a:gd name="T26" fmla="*/ 2147483647 w 211"/>
              <a:gd name="T27" fmla="*/ 2147483647 h 86"/>
              <a:gd name="T28" fmla="*/ 2147483647 w 211"/>
              <a:gd name="T29" fmla="*/ 2147483647 h 86"/>
              <a:gd name="T30" fmla="*/ 2147483647 w 211"/>
              <a:gd name="T31" fmla="*/ 2147483647 h 86"/>
              <a:gd name="T32" fmla="*/ 2147483647 w 211"/>
              <a:gd name="T33" fmla="*/ 2147483647 h 86"/>
              <a:gd name="T34" fmla="*/ 2147483647 w 211"/>
              <a:gd name="T35" fmla="*/ 2147483647 h 86"/>
              <a:gd name="T36" fmla="*/ 2147483647 w 211"/>
              <a:gd name="T37" fmla="*/ 2147483647 h 8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1" h="86">
                <a:moveTo>
                  <a:pt x="78" y="67"/>
                </a:moveTo>
                <a:cubicBezTo>
                  <a:pt x="67" y="62"/>
                  <a:pt x="51" y="82"/>
                  <a:pt x="40" y="85"/>
                </a:cubicBezTo>
                <a:cubicBezTo>
                  <a:pt x="16" y="84"/>
                  <a:pt x="24" y="86"/>
                  <a:pt x="12" y="82"/>
                </a:cubicBezTo>
                <a:cubicBezTo>
                  <a:pt x="7" y="77"/>
                  <a:pt x="3" y="76"/>
                  <a:pt x="0" y="68"/>
                </a:cubicBezTo>
                <a:cubicBezTo>
                  <a:pt x="1" y="55"/>
                  <a:pt x="0" y="47"/>
                  <a:pt x="5" y="36"/>
                </a:cubicBezTo>
                <a:cubicBezTo>
                  <a:pt x="12" y="21"/>
                  <a:pt x="28" y="16"/>
                  <a:pt x="43" y="13"/>
                </a:cubicBezTo>
                <a:cubicBezTo>
                  <a:pt x="53" y="11"/>
                  <a:pt x="61" y="6"/>
                  <a:pt x="71" y="5"/>
                </a:cubicBezTo>
                <a:cubicBezTo>
                  <a:pt x="83" y="4"/>
                  <a:pt x="101" y="3"/>
                  <a:pt x="112" y="3"/>
                </a:cubicBezTo>
                <a:cubicBezTo>
                  <a:pt x="134" y="0"/>
                  <a:pt x="158" y="0"/>
                  <a:pt x="179" y="7"/>
                </a:cubicBezTo>
                <a:cubicBezTo>
                  <a:pt x="185" y="9"/>
                  <a:pt x="193" y="10"/>
                  <a:pt x="198" y="15"/>
                </a:cubicBezTo>
                <a:cubicBezTo>
                  <a:pt x="201" y="18"/>
                  <a:pt x="207" y="24"/>
                  <a:pt x="207" y="24"/>
                </a:cubicBezTo>
                <a:cubicBezTo>
                  <a:pt x="208" y="27"/>
                  <a:pt x="210" y="30"/>
                  <a:pt x="211" y="33"/>
                </a:cubicBezTo>
                <a:cubicBezTo>
                  <a:pt x="211" y="33"/>
                  <a:pt x="211" y="52"/>
                  <a:pt x="209" y="58"/>
                </a:cubicBezTo>
                <a:cubicBezTo>
                  <a:pt x="204" y="74"/>
                  <a:pt x="171" y="73"/>
                  <a:pt x="159" y="74"/>
                </a:cubicBezTo>
                <a:cubicBezTo>
                  <a:pt x="149" y="73"/>
                  <a:pt x="141" y="71"/>
                  <a:pt x="132" y="69"/>
                </a:cubicBezTo>
                <a:cubicBezTo>
                  <a:pt x="119" y="63"/>
                  <a:pt x="88" y="65"/>
                  <a:pt x="82" y="65"/>
                </a:cubicBezTo>
                <a:cubicBezTo>
                  <a:pt x="80" y="65"/>
                  <a:pt x="78" y="65"/>
                  <a:pt x="77" y="66"/>
                </a:cubicBezTo>
                <a:cubicBezTo>
                  <a:pt x="76" y="67"/>
                  <a:pt x="81" y="71"/>
                  <a:pt x="80" y="70"/>
                </a:cubicBezTo>
                <a:cubicBezTo>
                  <a:pt x="79" y="69"/>
                  <a:pt x="79" y="68"/>
                  <a:pt x="78" y="67"/>
                </a:cubicBezTo>
                <a:close/>
              </a:path>
            </a:pathLst>
          </a:custGeom>
          <a:solidFill>
            <a:srgbClr val="DDDDDD"/>
          </a:solidFill>
          <a:ln w="12700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4" name="Group 38"/>
          <p:cNvGrpSpPr>
            <a:grpSpLocks/>
          </p:cNvGrpSpPr>
          <p:nvPr/>
        </p:nvGrpSpPr>
        <p:grpSpPr bwMode="auto">
          <a:xfrm>
            <a:off x="4810423" y="3874764"/>
            <a:ext cx="946150" cy="838200"/>
            <a:chOff x="3462" y="3290"/>
            <a:chExt cx="596" cy="528"/>
          </a:xfrm>
        </p:grpSpPr>
        <p:sp>
          <p:nvSpPr>
            <p:cNvPr id="99" name="AutoShape 17"/>
            <p:cNvSpPr>
              <a:spLocks noChangeArrowheads="1"/>
            </p:cNvSpPr>
            <p:nvPr/>
          </p:nvSpPr>
          <p:spPr bwMode="auto">
            <a:xfrm>
              <a:off x="3462" y="3397"/>
              <a:ext cx="596" cy="42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0" name="AutoShape 19"/>
            <p:cNvSpPr>
              <a:spLocks noChangeArrowheads="1"/>
            </p:cNvSpPr>
            <p:nvPr/>
          </p:nvSpPr>
          <p:spPr bwMode="auto">
            <a:xfrm>
              <a:off x="3462" y="3290"/>
              <a:ext cx="596" cy="351"/>
            </a:xfrm>
            <a:prstGeom prst="can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4958060" y="3800152"/>
            <a:ext cx="544513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i-FI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altLang="fi-FI" sz="20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2" name="Group 37"/>
          <p:cNvGrpSpPr>
            <a:grpSpLocks/>
          </p:cNvGrpSpPr>
          <p:nvPr/>
        </p:nvGrpSpPr>
        <p:grpSpPr bwMode="auto">
          <a:xfrm>
            <a:off x="5291435" y="3101652"/>
            <a:ext cx="693738" cy="895350"/>
            <a:chOff x="3765" y="2803"/>
            <a:chExt cx="437" cy="564"/>
          </a:xfrm>
        </p:grpSpPr>
        <p:sp>
          <p:nvSpPr>
            <p:cNvPr id="103" name="Line 22"/>
            <p:cNvSpPr>
              <a:spLocks noChangeShapeType="1"/>
            </p:cNvSpPr>
            <p:nvPr/>
          </p:nvSpPr>
          <p:spPr bwMode="auto">
            <a:xfrm flipH="1" flipV="1">
              <a:off x="3765" y="2930"/>
              <a:ext cx="0" cy="437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Text Box 26"/>
            <p:cNvSpPr txBox="1">
              <a:spLocks noChangeArrowheads="1"/>
            </p:cNvSpPr>
            <p:nvPr/>
          </p:nvSpPr>
          <p:spPr bwMode="auto">
            <a:xfrm>
              <a:off x="3769" y="2803"/>
              <a:ext cx="433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GB" altLang="fi-FI" sz="2400" baseline="-25000" dirty="0" err="1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GB" altLang="fi-FI" sz="2400" baseline="-25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5" name="Group 36"/>
          <p:cNvGrpSpPr>
            <a:grpSpLocks/>
          </p:cNvGrpSpPr>
          <p:nvPr/>
        </p:nvGrpSpPr>
        <p:grpSpPr bwMode="auto">
          <a:xfrm>
            <a:off x="3413423" y="3654102"/>
            <a:ext cx="1565275" cy="360362"/>
            <a:chOff x="2582" y="3151"/>
            <a:chExt cx="986" cy="227"/>
          </a:xfrm>
        </p:grpSpPr>
        <p:sp>
          <p:nvSpPr>
            <p:cNvPr id="106" name="Line 27"/>
            <p:cNvSpPr>
              <a:spLocks noChangeShapeType="1"/>
            </p:cNvSpPr>
            <p:nvPr/>
          </p:nvSpPr>
          <p:spPr bwMode="auto">
            <a:xfrm>
              <a:off x="2963" y="3277"/>
              <a:ext cx="605" cy="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Text Box 28"/>
            <p:cNvSpPr txBox="1">
              <a:spLocks noChangeArrowheads="1"/>
            </p:cNvSpPr>
            <p:nvPr/>
          </p:nvSpPr>
          <p:spPr bwMode="auto">
            <a:xfrm>
              <a:off x="2582" y="3151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108" name="Group 35"/>
          <p:cNvGrpSpPr>
            <a:grpSpLocks/>
          </p:cNvGrpSpPr>
          <p:nvPr/>
        </p:nvGrpSpPr>
        <p:grpSpPr bwMode="auto">
          <a:xfrm>
            <a:off x="3567410" y="4655814"/>
            <a:ext cx="1395413" cy="360363"/>
            <a:chOff x="2679" y="3782"/>
            <a:chExt cx="879" cy="227"/>
          </a:xfrm>
        </p:grpSpPr>
        <p:sp>
          <p:nvSpPr>
            <p:cNvPr id="109" name="Text Box 29"/>
            <p:cNvSpPr txBox="1">
              <a:spLocks noChangeArrowheads="1"/>
            </p:cNvSpPr>
            <p:nvPr/>
          </p:nvSpPr>
          <p:spPr bwMode="auto">
            <a:xfrm>
              <a:off x="2679" y="3782"/>
              <a:ext cx="597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alap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110" name="Line 30"/>
            <p:cNvSpPr>
              <a:spLocks noChangeShapeType="1"/>
            </p:cNvSpPr>
            <p:nvPr/>
          </p:nvSpPr>
          <p:spPr bwMode="auto">
            <a:xfrm flipV="1">
              <a:off x="3051" y="3795"/>
              <a:ext cx="507" cy="12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1" name="Group 33"/>
          <p:cNvGrpSpPr>
            <a:grpSpLocks/>
          </p:cNvGrpSpPr>
          <p:nvPr/>
        </p:nvGrpSpPr>
        <p:grpSpPr bwMode="auto">
          <a:xfrm>
            <a:off x="5467648" y="3514402"/>
            <a:ext cx="1025525" cy="481012"/>
            <a:chOff x="3876" y="3063"/>
            <a:chExt cx="568" cy="303"/>
          </a:xfrm>
        </p:grpSpPr>
        <p:sp>
          <p:nvSpPr>
            <p:cNvPr id="112" name="Line 21"/>
            <p:cNvSpPr>
              <a:spLocks noChangeShapeType="1"/>
            </p:cNvSpPr>
            <p:nvPr/>
          </p:nvSpPr>
          <p:spPr bwMode="auto">
            <a:xfrm flipH="1" flipV="1">
              <a:off x="3885" y="3114"/>
              <a:ext cx="0" cy="241"/>
            </a:xfrm>
            <a:prstGeom prst="line">
              <a:avLst/>
            </a:prstGeom>
            <a:noFill/>
            <a:ln w="19050">
              <a:solidFill>
                <a:srgbClr val="CC66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Text Box 32"/>
            <p:cNvSpPr txBox="1">
              <a:spLocks noChangeArrowheads="1"/>
            </p:cNvSpPr>
            <p:nvPr/>
          </p:nvSpPr>
          <p:spPr bwMode="auto">
            <a:xfrm>
              <a:off x="3876" y="3063"/>
              <a:ext cx="568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 err="1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yläp</a:t>
              </a:r>
              <a:r>
                <a:rPr lang="fi-FI" altLang="fi-FI" sz="2400" i="1" baseline="-25000" dirty="0">
                  <a:solidFill>
                    <a:srgbClr val="CC66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GB" altLang="fi-FI" sz="2400" i="1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4" name="Group 5"/>
          <p:cNvGrpSpPr>
            <a:grpSpLocks/>
          </p:cNvGrpSpPr>
          <p:nvPr/>
        </p:nvGrpSpPr>
        <p:grpSpPr bwMode="auto">
          <a:xfrm>
            <a:off x="5748635" y="3952552"/>
            <a:ext cx="1138238" cy="430212"/>
            <a:chOff x="6855237" y="5301208"/>
            <a:chExt cx="1137143" cy="430213"/>
          </a:xfrm>
        </p:grpSpPr>
        <p:sp>
          <p:nvSpPr>
            <p:cNvPr id="115" name="Text Box 25"/>
            <p:cNvSpPr txBox="1">
              <a:spLocks noChangeArrowheads="1"/>
            </p:cNvSpPr>
            <p:nvPr/>
          </p:nvSpPr>
          <p:spPr bwMode="auto">
            <a:xfrm>
              <a:off x="7008130" y="5301208"/>
              <a:ext cx="9842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b="1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fi-FI" altLang="fi-FI" sz="2400" baseline="-25000" dirty="0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sivu</a:t>
              </a:r>
              <a:endParaRPr lang="en-GB" altLang="fi-FI" sz="2400" i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Line 15"/>
            <p:cNvSpPr>
              <a:spLocks noChangeShapeType="1"/>
            </p:cNvSpPr>
            <p:nvPr/>
          </p:nvSpPr>
          <p:spPr bwMode="auto">
            <a:xfrm rot="-5400000">
              <a:off x="6960247" y="5448225"/>
              <a:ext cx="1" cy="210022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7" name="Text Box 16"/>
          <p:cNvSpPr txBox="1">
            <a:spLocks noChangeArrowheads="1"/>
          </p:cNvSpPr>
          <p:nvPr/>
        </p:nvSpPr>
        <p:spPr bwMode="auto">
          <a:xfrm>
            <a:off x="6166148" y="4478014"/>
            <a:ext cx="15113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Materiaali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118" name="Text Box 20"/>
          <p:cNvSpPr txBox="1">
            <a:spLocks noChangeArrowheads="1"/>
          </p:cNvSpPr>
          <p:nvPr/>
        </p:nvSpPr>
        <p:spPr bwMode="auto">
          <a:xfrm>
            <a:off x="6240314" y="3749724"/>
            <a:ext cx="161766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Materiaali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05525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84"/>
                                        </p:tgtEl>
                                      </p:cBhvr>
                                      <p:by x="100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utoUpdateAnimBg="0"/>
      <p:bldP spid="3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Magneettikentän voimakkuuden ja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tiheyden tangentiaaliset komponentit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kahden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varauksista vapaan materiaalin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rajapinnalla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805113"/>
              </p:ext>
            </p:extLst>
          </p:nvPr>
        </p:nvGraphicFramePr>
        <p:xfrm>
          <a:off x="615380" y="2227386"/>
          <a:ext cx="9779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7" name="Equation" r:id="rId6" imgW="355320" imgH="266400" progId="Equation.DSMT4">
                  <p:embed/>
                </p:oleObj>
              </mc:Choice>
              <mc:Fallback>
                <p:oleObj name="Equation" r:id="rId6" imgW="35532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80" y="2227386"/>
                        <a:ext cx="97790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657175" y="1339924"/>
            <a:ext cx="324152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Amperen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lain mukaan=&gt;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Line 6"/>
          <p:cNvSpPr>
            <a:spLocks noChangeShapeType="1"/>
          </p:cNvSpPr>
          <p:nvPr/>
        </p:nvSpPr>
        <p:spPr bwMode="auto">
          <a:xfrm flipV="1">
            <a:off x="3016846" y="4135586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1" name="Group 41"/>
          <p:cNvGrpSpPr>
            <a:grpSpLocks/>
          </p:cNvGrpSpPr>
          <p:nvPr/>
        </p:nvGrpSpPr>
        <p:grpSpPr bwMode="auto">
          <a:xfrm>
            <a:off x="2605684" y="3819673"/>
            <a:ext cx="474662" cy="474663"/>
            <a:chOff x="2051" y="2908"/>
            <a:chExt cx="299" cy="299"/>
          </a:xfrm>
        </p:grpSpPr>
        <p:sp>
          <p:nvSpPr>
            <p:cNvPr id="82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3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84" name="Group 40"/>
          <p:cNvGrpSpPr>
            <a:grpSpLocks/>
          </p:cNvGrpSpPr>
          <p:nvPr/>
        </p:nvGrpSpPr>
        <p:grpSpPr bwMode="auto">
          <a:xfrm>
            <a:off x="738784" y="4418161"/>
            <a:ext cx="6513512" cy="1347787"/>
            <a:chOff x="875" y="3285"/>
            <a:chExt cx="4103" cy="849"/>
          </a:xfrm>
        </p:grpSpPr>
        <p:grpSp>
          <p:nvGrpSpPr>
            <p:cNvPr id="97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101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8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99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3" name="Line 28"/>
          <p:cNvSpPr>
            <a:spLocks noChangeShapeType="1"/>
          </p:cNvSpPr>
          <p:nvPr/>
        </p:nvSpPr>
        <p:spPr bwMode="auto">
          <a:xfrm flipH="1" flipV="1">
            <a:off x="3016846" y="5011886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7"/>
          <p:cNvSpPr>
            <a:spLocks noChangeShapeType="1"/>
          </p:cNvSpPr>
          <p:nvPr/>
        </p:nvSpPr>
        <p:spPr bwMode="auto">
          <a:xfrm flipH="1" flipV="1">
            <a:off x="2916834" y="4189561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31"/>
          <p:cNvSpPr>
            <a:spLocks noChangeShapeType="1"/>
          </p:cNvSpPr>
          <p:nvPr/>
        </p:nvSpPr>
        <p:spPr bwMode="auto">
          <a:xfrm>
            <a:off x="4898034" y="4227661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6" name="Group 42"/>
          <p:cNvGrpSpPr>
            <a:grpSpLocks/>
          </p:cNvGrpSpPr>
          <p:nvPr/>
        </p:nvGrpSpPr>
        <p:grpSpPr bwMode="auto">
          <a:xfrm>
            <a:off x="4855171" y="3905398"/>
            <a:ext cx="501650" cy="474663"/>
            <a:chOff x="3468" y="2962"/>
            <a:chExt cx="316" cy="299"/>
          </a:xfrm>
        </p:grpSpPr>
        <p:sp>
          <p:nvSpPr>
            <p:cNvPr id="107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8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9" name="Group 43"/>
          <p:cNvGrpSpPr>
            <a:grpSpLocks/>
          </p:cNvGrpSpPr>
          <p:nvPr/>
        </p:nvGrpSpPr>
        <p:grpSpPr bwMode="auto">
          <a:xfrm>
            <a:off x="2548534" y="4838848"/>
            <a:ext cx="474662" cy="474663"/>
            <a:chOff x="2015" y="3550"/>
            <a:chExt cx="299" cy="299"/>
          </a:xfrm>
        </p:grpSpPr>
        <p:sp>
          <p:nvSpPr>
            <p:cNvPr id="110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1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2" name="Group 44"/>
          <p:cNvGrpSpPr>
            <a:grpSpLocks/>
          </p:cNvGrpSpPr>
          <p:nvPr/>
        </p:nvGrpSpPr>
        <p:grpSpPr bwMode="auto">
          <a:xfrm>
            <a:off x="4864696" y="4829323"/>
            <a:ext cx="501650" cy="474663"/>
            <a:chOff x="3474" y="3544"/>
            <a:chExt cx="316" cy="299"/>
          </a:xfrm>
        </p:grpSpPr>
        <p:sp>
          <p:nvSpPr>
            <p:cNvPr id="113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4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11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373821"/>
              </p:ext>
            </p:extLst>
          </p:nvPr>
        </p:nvGraphicFramePr>
        <p:xfrm>
          <a:off x="5841752" y="2237556"/>
          <a:ext cx="523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8" name="Equation" r:id="rId8" imgW="190440" imgH="139680" progId="Equation.DSMT4">
                  <p:embed/>
                </p:oleObj>
              </mc:Choice>
              <mc:Fallback>
                <p:oleObj name="Equation" r:id="rId8" imgW="19044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1752" y="2237556"/>
                        <a:ext cx="5238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833587"/>
              </p:ext>
            </p:extLst>
          </p:nvPr>
        </p:nvGraphicFramePr>
        <p:xfrm>
          <a:off x="1521272" y="2052761"/>
          <a:ext cx="11874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9" name="Equation" r:id="rId10" imgW="431640" imgH="330120" progId="Equation.DSMT4">
                  <p:embed/>
                </p:oleObj>
              </mc:Choice>
              <mc:Fallback>
                <p:oleObj name="Equation" r:id="rId10" imgW="4316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1272" y="2052761"/>
                        <a:ext cx="118745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" name="Text Box 24"/>
          <p:cNvSpPr txBox="1">
            <a:spLocks noChangeArrowheads="1"/>
          </p:cNvSpPr>
          <p:nvPr/>
        </p:nvSpPr>
        <p:spPr bwMode="auto">
          <a:xfrm>
            <a:off x="5231409" y="4000648"/>
            <a:ext cx="1893887" cy="4048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Materiaali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121" name="Text Box 25"/>
          <p:cNvSpPr txBox="1">
            <a:spLocks noChangeArrowheads="1"/>
          </p:cNvSpPr>
          <p:nvPr/>
        </p:nvSpPr>
        <p:spPr bwMode="auto">
          <a:xfrm>
            <a:off x="5183784" y="4903936"/>
            <a:ext cx="1762125" cy="403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Materiaali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796550"/>
              </p:ext>
            </p:extLst>
          </p:nvPr>
        </p:nvGraphicFramePr>
        <p:xfrm>
          <a:off x="2629327" y="2052761"/>
          <a:ext cx="11176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0" name="Equation" r:id="rId12" imgW="406080" imgH="330120" progId="Equation.DSMT4">
                  <p:embed/>
                </p:oleObj>
              </mc:Choice>
              <mc:Fallback>
                <p:oleObj name="Equation" r:id="rId12" imgW="406080" imgH="33012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9327" y="2052761"/>
                        <a:ext cx="11176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502810"/>
              </p:ext>
            </p:extLst>
          </p:nvPr>
        </p:nvGraphicFramePr>
        <p:xfrm>
          <a:off x="3694098" y="2021532"/>
          <a:ext cx="11176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1" name="Equation" r:id="rId14" imgW="406080" imgH="330120" progId="Equation.DSMT4">
                  <p:embed/>
                </p:oleObj>
              </mc:Choice>
              <mc:Fallback>
                <p:oleObj name="Equation" r:id="rId14" imgW="406080" imgH="3301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098" y="2021532"/>
                        <a:ext cx="11176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954248"/>
              </p:ext>
            </p:extLst>
          </p:nvPr>
        </p:nvGraphicFramePr>
        <p:xfrm>
          <a:off x="4761063" y="2021532"/>
          <a:ext cx="11176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2" name="Equation" r:id="rId16" imgW="406080" imgH="330120" progId="Equation.DSMT4">
                  <p:embed/>
                </p:oleObj>
              </mc:Choice>
              <mc:Fallback>
                <p:oleObj name="Equation" r:id="rId16" imgW="406080" imgH="3301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1063" y="2021532"/>
                        <a:ext cx="11176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812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utoUpdateAnimBg="0"/>
      <p:bldP spid="80" grpId="0" animBg="1"/>
      <p:bldP spid="103" grpId="0" animBg="1"/>
      <p:bldP spid="104" grpId="0" animBg="1"/>
      <p:bldP spid="1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732357" cy="913871"/>
          </a:xfrm>
        </p:spPr>
        <p:txBody>
          <a:bodyPr>
            <a:noAutofit/>
          </a:bodyPr>
          <a:lstStyle/>
          <a:p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Magneettikentän voimakkuuden ja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tiheyden tangentiaaliset komponentit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kahden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varauksista vapaan materiaalin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rajapinnalla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657174" y="1339924"/>
            <a:ext cx="568863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Annetaan etäisyyksien 2 -&gt; 3 ja 4 -&gt; 1 lähestyä nollaa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515717"/>
              </p:ext>
            </p:extLst>
          </p:nvPr>
        </p:nvGraphicFramePr>
        <p:xfrm>
          <a:off x="1161232" y="1661492"/>
          <a:ext cx="4623421" cy="767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49" name="Equation" r:id="rId6" imgW="1981080" imgH="330120" progId="Equation.DSMT4">
                  <p:embed/>
                </p:oleObj>
              </mc:Choice>
              <mc:Fallback>
                <p:oleObj name="Equation" r:id="rId6" imgW="19810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1232" y="1661492"/>
                        <a:ext cx="4623421" cy="767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Line 6"/>
          <p:cNvSpPr>
            <a:spLocks noChangeShapeType="1"/>
          </p:cNvSpPr>
          <p:nvPr/>
        </p:nvSpPr>
        <p:spPr bwMode="auto">
          <a:xfrm flipV="1">
            <a:off x="3046462" y="4137645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" name="Group 41"/>
          <p:cNvGrpSpPr>
            <a:grpSpLocks/>
          </p:cNvGrpSpPr>
          <p:nvPr/>
        </p:nvGrpSpPr>
        <p:grpSpPr bwMode="auto">
          <a:xfrm>
            <a:off x="2635300" y="3821732"/>
            <a:ext cx="474662" cy="474663"/>
            <a:chOff x="2051" y="2908"/>
            <a:chExt cx="299" cy="299"/>
          </a:xfrm>
        </p:grpSpPr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43" name="Group 40"/>
          <p:cNvGrpSpPr>
            <a:grpSpLocks/>
          </p:cNvGrpSpPr>
          <p:nvPr/>
        </p:nvGrpSpPr>
        <p:grpSpPr bwMode="auto">
          <a:xfrm>
            <a:off x="768400" y="4002707"/>
            <a:ext cx="6513512" cy="1765300"/>
            <a:chOff x="875" y="3022"/>
            <a:chExt cx="4103" cy="1112"/>
          </a:xfrm>
        </p:grpSpPr>
        <p:grpSp>
          <p:nvGrpSpPr>
            <p:cNvPr id="44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50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48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3705" y="3022"/>
              <a:ext cx="1258" cy="2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Materiaali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</a:p>
          </p:txBody>
        </p:sp>
        <p:sp>
          <p:nvSpPr>
            <p:cNvPr id="47" name="Text Box 25"/>
            <p:cNvSpPr txBox="1">
              <a:spLocks noChangeArrowheads="1"/>
            </p:cNvSpPr>
            <p:nvPr/>
          </p:nvSpPr>
          <p:spPr bwMode="auto">
            <a:xfrm>
              <a:off x="3675" y="3591"/>
              <a:ext cx="1155" cy="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Materiaali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</a:t>
              </a:r>
            </a:p>
          </p:txBody>
        </p:sp>
      </p:grpSp>
      <p:sp>
        <p:nvSpPr>
          <p:cNvPr id="52" name="Line 28"/>
          <p:cNvSpPr>
            <a:spLocks noChangeShapeType="1"/>
          </p:cNvSpPr>
          <p:nvPr/>
        </p:nvSpPr>
        <p:spPr bwMode="auto">
          <a:xfrm flipH="1" flipV="1">
            <a:off x="3046462" y="5013945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7"/>
          <p:cNvSpPr>
            <a:spLocks noChangeShapeType="1"/>
          </p:cNvSpPr>
          <p:nvPr/>
        </p:nvSpPr>
        <p:spPr bwMode="auto">
          <a:xfrm flipH="1" flipV="1">
            <a:off x="2946450" y="4191620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31"/>
          <p:cNvSpPr>
            <a:spLocks noChangeShapeType="1"/>
          </p:cNvSpPr>
          <p:nvPr/>
        </p:nvSpPr>
        <p:spPr bwMode="auto">
          <a:xfrm>
            <a:off x="4927650" y="4229720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5" name="Group 42"/>
          <p:cNvGrpSpPr>
            <a:grpSpLocks/>
          </p:cNvGrpSpPr>
          <p:nvPr/>
        </p:nvGrpSpPr>
        <p:grpSpPr bwMode="auto">
          <a:xfrm>
            <a:off x="4884787" y="3907457"/>
            <a:ext cx="501650" cy="474663"/>
            <a:chOff x="3468" y="2962"/>
            <a:chExt cx="316" cy="299"/>
          </a:xfrm>
        </p:grpSpPr>
        <p:sp>
          <p:nvSpPr>
            <p:cNvPr id="56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Group 43"/>
          <p:cNvGrpSpPr>
            <a:grpSpLocks/>
          </p:cNvGrpSpPr>
          <p:nvPr/>
        </p:nvGrpSpPr>
        <p:grpSpPr bwMode="auto">
          <a:xfrm>
            <a:off x="2578150" y="4840907"/>
            <a:ext cx="474662" cy="474663"/>
            <a:chOff x="2015" y="3550"/>
            <a:chExt cx="299" cy="299"/>
          </a:xfrm>
        </p:grpSpPr>
        <p:sp>
          <p:nvSpPr>
            <p:cNvPr id="59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0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1" name="Group 44"/>
          <p:cNvGrpSpPr>
            <a:grpSpLocks/>
          </p:cNvGrpSpPr>
          <p:nvPr/>
        </p:nvGrpSpPr>
        <p:grpSpPr bwMode="auto">
          <a:xfrm>
            <a:off x="4894312" y="4831382"/>
            <a:ext cx="501650" cy="474663"/>
            <a:chOff x="3474" y="3544"/>
            <a:chExt cx="316" cy="299"/>
          </a:xfrm>
        </p:grpSpPr>
        <p:sp>
          <p:nvSpPr>
            <p:cNvPr id="62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3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4" name="Rectangle 4"/>
          <p:cNvSpPr>
            <a:spLocks noChangeArrowheads="1"/>
          </p:cNvSpPr>
          <p:nvPr/>
        </p:nvSpPr>
        <p:spPr bwMode="auto">
          <a:xfrm>
            <a:off x="585168" y="2420044"/>
            <a:ext cx="568863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-&gt;Magneettikentän voimakkuuden </a:t>
            </a:r>
            <a:r>
              <a:rPr lang="fi-FI" altLang="fi-FI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 tangentiaalinen komponentti on jatkuva varauksista vapaiden materiaalien rajapinnassa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037118"/>
              </p:ext>
            </p:extLst>
          </p:nvPr>
        </p:nvGraphicFramePr>
        <p:xfrm>
          <a:off x="2132116" y="3029644"/>
          <a:ext cx="2309710" cy="72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50" name="Equation" r:id="rId8" imgW="1015920" imgH="317160" progId="Equation.DSMT4">
                  <p:embed/>
                </p:oleObj>
              </mc:Choice>
              <mc:Fallback>
                <p:oleObj name="Equation" r:id="rId8" imgW="1015920" imgH="3171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116" y="3029644"/>
                        <a:ext cx="2309710" cy="7200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597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4.44444E-6 -0.07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6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4.44444E-6 -0.0726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3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4.16667E-6 -0.0634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7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4.44444E-6 0.060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-3.88889E-6 0.0476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8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4.16667E-6 0.037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utoUpdateAnimBg="0"/>
      <p:bldP spid="39" grpId="0" animBg="1"/>
      <p:bldP spid="52" grpId="0" animBg="1"/>
      <p:bldP spid="53" grpId="0" animBg="1"/>
      <p:bldP spid="54" grpId="0" animBg="1"/>
      <p:bldP spid="6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660821" cy="913871"/>
          </a:xfrm>
        </p:spPr>
        <p:txBody>
          <a:bodyPr>
            <a:noAutofit/>
          </a:bodyPr>
          <a:lstStyle/>
          <a:p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Magneettikentän voimakkuuden ja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tiheyden tangentiaaliset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komponentit virtatason ollessa rajapinnalla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Rectangle 4"/>
          <p:cNvSpPr>
            <a:spLocks noChangeArrowheads="1"/>
          </p:cNvSpPr>
          <p:nvPr/>
        </p:nvSpPr>
        <p:spPr bwMode="auto">
          <a:xfrm>
            <a:off x="657174" y="1339924"/>
            <a:ext cx="568863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err="1">
                <a:latin typeface="Arial" panose="020B0604020202020204" pitchFamily="34" charset="0"/>
                <a:cs typeface="Arial" panose="020B0604020202020204" pitchFamily="34" charset="0"/>
              </a:rPr>
              <a:t>Amperen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lain mukaan</a:t>
            </a: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=&gt;</a:t>
            </a: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 flipV="1">
            <a:off x="2470398" y="4063578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" name="Group 41"/>
          <p:cNvGrpSpPr>
            <a:grpSpLocks/>
          </p:cNvGrpSpPr>
          <p:nvPr/>
        </p:nvGrpSpPr>
        <p:grpSpPr bwMode="auto">
          <a:xfrm>
            <a:off x="2059236" y="3747665"/>
            <a:ext cx="474662" cy="474663"/>
            <a:chOff x="2051" y="2908"/>
            <a:chExt cx="299" cy="299"/>
          </a:xfrm>
        </p:grpSpPr>
        <p:sp>
          <p:nvSpPr>
            <p:cNvPr id="38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5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66" name="Group 40"/>
          <p:cNvGrpSpPr>
            <a:grpSpLocks/>
          </p:cNvGrpSpPr>
          <p:nvPr/>
        </p:nvGrpSpPr>
        <p:grpSpPr bwMode="auto">
          <a:xfrm>
            <a:off x="192336" y="4346153"/>
            <a:ext cx="6513512" cy="1347787"/>
            <a:chOff x="875" y="3285"/>
            <a:chExt cx="4103" cy="849"/>
          </a:xfrm>
        </p:grpSpPr>
        <p:grpSp>
          <p:nvGrpSpPr>
            <p:cNvPr id="67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71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69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3" name="Line 28"/>
          <p:cNvSpPr>
            <a:spLocks noChangeShapeType="1"/>
          </p:cNvSpPr>
          <p:nvPr/>
        </p:nvSpPr>
        <p:spPr bwMode="auto">
          <a:xfrm flipH="1" flipV="1">
            <a:off x="2470398" y="4939878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7"/>
          <p:cNvSpPr>
            <a:spLocks noChangeShapeType="1"/>
          </p:cNvSpPr>
          <p:nvPr/>
        </p:nvSpPr>
        <p:spPr bwMode="auto">
          <a:xfrm flipH="1" flipV="1">
            <a:off x="2370386" y="4117553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31"/>
          <p:cNvSpPr>
            <a:spLocks noChangeShapeType="1"/>
          </p:cNvSpPr>
          <p:nvPr/>
        </p:nvSpPr>
        <p:spPr bwMode="auto">
          <a:xfrm>
            <a:off x="4351586" y="4155653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" name="Group 42"/>
          <p:cNvGrpSpPr>
            <a:grpSpLocks/>
          </p:cNvGrpSpPr>
          <p:nvPr/>
        </p:nvGrpSpPr>
        <p:grpSpPr bwMode="auto">
          <a:xfrm>
            <a:off x="4308723" y="3833390"/>
            <a:ext cx="501650" cy="474663"/>
            <a:chOff x="3468" y="2962"/>
            <a:chExt cx="316" cy="299"/>
          </a:xfrm>
        </p:grpSpPr>
        <p:sp>
          <p:nvSpPr>
            <p:cNvPr id="77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8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0" name="Group 43"/>
          <p:cNvGrpSpPr>
            <a:grpSpLocks/>
          </p:cNvGrpSpPr>
          <p:nvPr/>
        </p:nvGrpSpPr>
        <p:grpSpPr bwMode="auto">
          <a:xfrm>
            <a:off x="2002086" y="4766840"/>
            <a:ext cx="474662" cy="474663"/>
            <a:chOff x="2015" y="3550"/>
            <a:chExt cx="299" cy="299"/>
          </a:xfrm>
        </p:grpSpPr>
        <p:sp>
          <p:nvSpPr>
            <p:cNvPr id="81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3" name="Group 44"/>
          <p:cNvGrpSpPr>
            <a:grpSpLocks/>
          </p:cNvGrpSpPr>
          <p:nvPr/>
        </p:nvGrpSpPr>
        <p:grpSpPr bwMode="auto">
          <a:xfrm>
            <a:off x="4318248" y="4757315"/>
            <a:ext cx="501650" cy="474663"/>
            <a:chOff x="3474" y="3544"/>
            <a:chExt cx="316" cy="299"/>
          </a:xfrm>
        </p:grpSpPr>
        <p:sp>
          <p:nvSpPr>
            <p:cNvPr id="84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5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6" name="Text Box 24"/>
          <p:cNvSpPr txBox="1">
            <a:spLocks noChangeArrowheads="1"/>
          </p:cNvSpPr>
          <p:nvPr/>
        </p:nvSpPr>
        <p:spPr bwMode="auto">
          <a:xfrm>
            <a:off x="4684961" y="3928640"/>
            <a:ext cx="1893887" cy="4048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Materiaali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87" name="Text Box 25"/>
          <p:cNvSpPr txBox="1">
            <a:spLocks noChangeArrowheads="1"/>
          </p:cNvSpPr>
          <p:nvPr/>
        </p:nvSpPr>
        <p:spPr bwMode="auto">
          <a:xfrm>
            <a:off x="4637336" y="4831928"/>
            <a:ext cx="1762125" cy="403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Materiaali</a:t>
            </a:r>
            <a:r>
              <a: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cxnSp>
        <p:nvCxnSpPr>
          <p:cNvPr id="88" name="Straight Arrow Connector 87"/>
          <p:cNvCxnSpPr>
            <a:cxnSpLocks noChangeShapeType="1"/>
          </p:cNvCxnSpPr>
          <p:nvPr/>
        </p:nvCxnSpPr>
        <p:spPr bwMode="auto">
          <a:xfrm>
            <a:off x="2408486" y="5189884"/>
            <a:ext cx="190023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Arrow Connector 88"/>
          <p:cNvCxnSpPr>
            <a:cxnSpLocks noChangeShapeType="1"/>
            <a:endCxn id="82" idx="1"/>
          </p:cNvCxnSpPr>
          <p:nvPr/>
        </p:nvCxnSpPr>
        <p:spPr bwMode="auto">
          <a:xfrm>
            <a:off x="2002086" y="4069928"/>
            <a:ext cx="0" cy="9350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Text Box 25"/>
          <p:cNvSpPr txBox="1">
            <a:spLocks noChangeArrowheads="1"/>
          </p:cNvSpPr>
          <p:nvPr/>
        </p:nvSpPr>
        <p:spPr bwMode="auto">
          <a:xfrm>
            <a:off x="3114923" y="4863678"/>
            <a:ext cx="620713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>
                <a:solidFill>
                  <a:srgbClr val="000000"/>
                </a:solidFill>
                <a:latin typeface="Symbol" pitchFamily="18" charset="2"/>
                <a:cs typeface="Tahoma" pitchFamily="34" charset="0"/>
              </a:rPr>
              <a:t>D</a:t>
            </a:r>
            <a:r>
              <a:rPr lang="en-GB" altLang="fi-FI" sz="2000" i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 Box 25"/>
          <p:cNvSpPr txBox="1">
            <a:spLocks noChangeArrowheads="1"/>
          </p:cNvSpPr>
          <p:nvPr/>
        </p:nvSpPr>
        <p:spPr bwMode="auto">
          <a:xfrm>
            <a:off x="1495673" y="4036590"/>
            <a:ext cx="6191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>
                <a:solidFill>
                  <a:srgbClr val="000000"/>
                </a:solidFill>
                <a:latin typeface="Symbol" pitchFamily="18" charset="2"/>
                <a:cs typeface="Tahoma" pitchFamily="34" charset="0"/>
              </a:rPr>
              <a:t>D</a:t>
            </a:r>
            <a:r>
              <a:rPr lang="en-GB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2" name="Group 91"/>
          <p:cNvGrpSpPr>
            <a:grpSpLocks/>
          </p:cNvGrpSpPr>
          <p:nvPr/>
        </p:nvGrpSpPr>
        <p:grpSpPr bwMode="auto">
          <a:xfrm>
            <a:off x="2387848" y="4320753"/>
            <a:ext cx="1941513" cy="219075"/>
            <a:chOff x="3636860" y="5192713"/>
            <a:chExt cx="1941699" cy="218282"/>
          </a:xfrm>
        </p:grpSpPr>
        <p:grpSp>
          <p:nvGrpSpPr>
            <p:cNvPr id="93" name="Group 8"/>
            <p:cNvGrpSpPr>
              <a:grpSpLocks/>
            </p:cNvGrpSpPr>
            <p:nvPr/>
          </p:nvGrpSpPr>
          <p:grpSpPr bwMode="auto">
            <a:xfrm>
              <a:off x="4508885" y="5192713"/>
              <a:ext cx="215984" cy="215900"/>
              <a:chOff x="4508885" y="5192713"/>
              <a:chExt cx="215984" cy="215900"/>
            </a:xfrm>
          </p:grpSpPr>
          <p:sp>
            <p:nvSpPr>
              <p:cNvPr id="118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19" name="Straight Connector 4"/>
              <p:cNvCxnSpPr>
                <a:cxnSpLocks noChangeShapeType="1"/>
                <a:stCxn id="118" idx="1"/>
                <a:endCxn id="118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0" name="Straight Connector 7"/>
              <p:cNvCxnSpPr>
                <a:cxnSpLocks noChangeShapeType="1"/>
                <a:stCxn id="118" idx="3"/>
                <a:endCxn id="118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4" name="Group 73"/>
            <p:cNvGrpSpPr>
              <a:grpSpLocks/>
            </p:cNvGrpSpPr>
            <p:nvPr/>
          </p:nvGrpSpPr>
          <p:grpSpPr bwMode="auto">
            <a:xfrm>
              <a:off x="4211960" y="5195094"/>
              <a:ext cx="215984" cy="215900"/>
              <a:chOff x="4508885" y="5192713"/>
              <a:chExt cx="215984" cy="215900"/>
            </a:xfrm>
          </p:grpSpPr>
          <p:sp>
            <p:nvSpPr>
              <p:cNvPr id="115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16" name="Straight Connector 75"/>
              <p:cNvCxnSpPr>
                <a:cxnSpLocks noChangeShapeType="1"/>
                <a:stCxn id="115" idx="1"/>
                <a:endCxn id="115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7" name="Straight Connector 76"/>
              <p:cNvCxnSpPr>
                <a:cxnSpLocks noChangeShapeType="1"/>
                <a:stCxn id="115" idx="3"/>
                <a:endCxn id="115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5" name="Group 77"/>
            <p:cNvGrpSpPr>
              <a:grpSpLocks/>
            </p:cNvGrpSpPr>
            <p:nvPr/>
          </p:nvGrpSpPr>
          <p:grpSpPr bwMode="auto">
            <a:xfrm>
              <a:off x="3923968" y="5195095"/>
              <a:ext cx="215984" cy="215900"/>
              <a:chOff x="4508885" y="5192713"/>
              <a:chExt cx="215984" cy="215900"/>
            </a:xfrm>
          </p:grpSpPr>
          <p:sp>
            <p:nvSpPr>
              <p:cNvPr id="112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13" name="Straight Connector 79"/>
              <p:cNvCxnSpPr>
                <a:cxnSpLocks noChangeShapeType="1"/>
                <a:stCxn id="112" idx="1"/>
                <a:endCxn id="112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4" name="Straight Connector 80"/>
              <p:cNvCxnSpPr>
                <a:cxnSpLocks noChangeShapeType="1"/>
                <a:stCxn id="112" idx="3"/>
                <a:endCxn id="112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6" name="Group 81"/>
            <p:cNvGrpSpPr>
              <a:grpSpLocks/>
            </p:cNvGrpSpPr>
            <p:nvPr/>
          </p:nvGrpSpPr>
          <p:grpSpPr bwMode="auto">
            <a:xfrm>
              <a:off x="4788024" y="5195095"/>
              <a:ext cx="215984" cy="215900"/>
              <a:chOff x="4508885" y="5192713"/>
              <a:chExt cx="215984" cy="215900"/>
            </a:xfrm>
          </p:grpSpPr>
          <p:sp>
            <p:nvSpPr>
              <p:cNvPr id="109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10" name="Straight Connector 83"/>
              <p:cNvCxnSpPr>
                <a:cxnSpLocks noChangeShapeType="1"/>
                <a:stCxn id="109" idx="1"/>
                <a:endCxn id="109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1" name="Straight Connector 84"/>
              <p:cNvCxnSpPr>
                <a:cxnSpLocks noChangeShapeType="1"/>
                <a:stCxn id="109" idx="3"/>
                <a:endCxn id="109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7" name="Group 85"/>
            <p:cNvGrpSpPr>
              <a:grpSpLocks/>
            </p:cNvGrpSpPr>
            <p:nvPr/>
          </p:nvGrpSpPr>
          <p:grpSpPr bwMode="auto">
            <a:xfrm>
              <a:off x="5076056" y="5195095"/>
              <a:ext cx="215984" cy="215900"/>
              <a:chOff x="4508885" y="5192713"/>
              <a:chExt cx="215984" cy="215900"/>
            </a:xfrm>
          </p:grpSpPr>
          <p:sp>
            <p:nvSpPr>
              <p:cNvPr id="106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07" name="Straight Connector 87"/>
              <p:cNvCxnSpPr>
                <a:cxnSpLocks noChangeShapeType="1"/>
                <a:stCxn id="106" idx="1"/>
                <a:endCxn id="106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8" name="Straight Connector 88"/>
              <p:cNvCxnSpPr>
                <a:cxnSpLocks noChangeShapeType="1"/>
                <a:stCxn id="106" idx="3"/>
                <a:endCxn id="106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8" name="Group 89"/>
            <p:cNvGrpSpPr>
              <a:grpSpLocks/>
            </p:cNvGrpSpPr>
            <p:nvPr/>
          </p:nvGrpSpPr>
          <p:grpSpPr bwMode="auto">
            <a:xfrm>
              <a:off x="3636860" y="5195095"/>
              <a:ext cx="215984" cy="215900"/>
              <a:chOff x="4508885" y="5192713"/>
              <a:chExt cx="215984" cy="215900"/>
            </a:xfrm>
          </p:grpSpPr>
          <p:sp>
            <p:nvSpPr>
              <p:cNvPr id="103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04" name="Straight Connector 91"/>
              <p:cNvCxnSpPr>
                <a:cxnSpLocks noChangeShapeType="1"/>
                <a:stCxn id="103" idx="1"/>
                <a:endCxn id="103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5" name="Straight Connector 92"/>
              <p:cNvCxnSpPr>
                <a:cxnSpLocks noChangeShapeType="1"/>
                <a:stCxn id="103" idx="3"/>
                <a:endCxn id="103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9" name="Group 93"/>
            <p:cNvGrpSpPr>
              <a:grpSpLocks/>
            </p:cNvGrpSpPr>
            <p:nvPr/>
          </p:nvGrpSpPr>
          <p:grpSpPr bwMode="auto">
            <a:xfrm>
              <a:off x="5362575" y="5195094"/>
              <a:ext cx="215984" cy="215900"/>
              <a:chOff x="4508885" y="5192713"/>
              <a:chExt cx="215984" cy="215900"/>
            </a:xfrm>
          </p:grpSpPr>
          <p:sp>
            <p:nvSpPr>
              <p:cNvPr id="100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01" name="Straight Connector 95"/>
              <p:cNvCxnSpPr>
                <a:cxnSpLocks noChangeShapeType="1"/>
                <a:stCxn id="100" idx="1"/>
                <a:endCxn id="100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2" name="Straight Connector 96"/>
              <p:cNvCxnSpPr>
                <a:cxnSpLocks noChangeShapeType="1"/>
                <a:stCxn id="100" idx="3"/>
                <a:endCxn id="100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597403"/>
              </p:ext>
            </p:extLst>
          </p:nvPr>
        </p:nvGraphicFramePr>
        <p:xfrm>
          <a:off x="615950" y="1867346"/>
          <a:ext cx="9779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49" name="Equation" r:id="rId6" imgW="355320" imgH="266400" progId="Equation.DSMT4">
                  <p:embed/>
                </p:oleObj>
              </mc:Choice>
              <mc:Fallback>
                <p:oleObj name="Equation" r:id="rId6" imgW="355320" imgH="26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1867346"/>
                        <a:ext cx="977900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963230"/>
              </p:ext>
            </p:extLst>
          </p:nvPr>
        </p:nvGraphicFramePr>
        <p:xfrm>
          <a:off x="1520825" y="1692721"/>
          <a:ext cx="11874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0" name="Equation" r:id="rId8" imgW="431640" imgH="330120" progId="Equation.DSMT4">
                  <p:embed/>
                </p:oleObj>
              </mc:Choice>
              <mc:Fallback>
                <p:oleObj name="Equation" r:id="rId8" imgW="431640" imgH="330120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1692721"/>
                        <a:ext cx="118745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8400192"/>
              </p:ext>
            </p:extLst>
          </p:nvPr>
        </p:nvGraphicFramePr>
        <p:xfrm>
          <a:off x="2628900" y="1692721"/>
          <a:ext cx="11176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1" name="Equation" r:id="rId10" imgW="406080" imgH="330120" progId="Equation.DSMT4">
                  <p:embed/>
                </p:oleObj>
              </mc:Choice>
              <mc:Fallback>
                <p:oleObj name="Equation" r:id="rId10" imgW="406080" imgH="3301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1692721"/>
                        <a:ext cx="11176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568032"/>
              </p:ext>
            </p:extLst>
          </p:nvPr>
        </p:nvGraphicFramePr>
        <p:xfrm>
          <a:off x="3694113" y="1660971"/>
          <a:ext cx="11176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2" name="Equation" r:id="rId12" imgW="406080" imgH="330120" progId="Equation.DSMT4">
                  <p:embed/>
                </p:oleObj>
              </mc:Choice>
              <mc:Fallback>
                <p:oleObj name="Equation" r:id="rId12" imgW="406080" imgH="330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1660971"/>
                        <a:ext cx="11176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489565"/>
              </p:ext>
            </p:extLst>
          </p:nvPr>
        </p:nvGraphicFramePr>
        <p:xfrm>
          <a:off x="4760913" y="1660971"/>
          <a:ext cx="11176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3" name="Equation" r:id="rId14" imgW="406080" imgH="330120" progId="Equation.DSMT4">
                  <p:embed/>
                </p:oleObj>
              </mc:Choice>
              <mc:Fallback>
                <p:oleObj name="Equation" r:id="rId14" imgW="406080" imgH="33012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0913" y="1660971"/>
                        <a:ext cx="11176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132819"/>
              </p:ext>
            </p:extLst>
          </p:nvPr>
        </p:nvGraphicFramePr>
        <p:xfrm>
          <a:off x="5876925" y="1893888"/>
          <a:ext cx="4540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4" name="Equation" r:id="rId16" imgW="164880" imgH="126720" progId="Equation.DSMT4">
                  <p:embed/>
                </p:oleObj>
              </mc:Choice>
              <mc:Fallback>
                <p:oleObj name="Equation" r:id="rId16" imgW="164880" imgH="12672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1893888"/>
                        <a:ext cx="4540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36796"/>
              </p:ext>
            </p:extLst>
          </p:nvPr>
        </p:nvGraphicFramePr>
        <p:xfrm>
          <a:off x="1555750" y="2525713"/>
          <a:ext cx="14319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5" name="Equation" r:id="rId18" imgW="520560" imgH="215640" progId="Equation.DSMT4">
                  <p:embed/>
                </p:oleObj>
              </mc:Choice>
              <mc:Fallback>
                <p:oleObj name="Equation" r:id="rId18" imgW="520560" imgH="215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0" y="2525713"/>
                        <a:ext cx="14319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576581"/>
              </p:ext>
            </p:extLst>
          </p:nvPr>
        </p:nvGraphicFramePr>
        <p:xfrm>
          <a:off x="3033440" y="2549525"/>
          <a:ext cx="216535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6" name="Equation" r:id="rId20" imgW="787320" imgH="266400" progId="Equation.DSMT4">
                  <p:embed/>
                </p:oleObj>
              </mc:Choice>
              <mc:Fallback>
                <p:oleObj name="Equation" r:id="rId20" imgW="787320" imgH="266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440" y="2549525"/>
                        <a:ext cx="2165350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637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5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utoUpdateAnimBg="0"/>
      <p:bldP spid="36" grpId="0" animBg="1"/>
      <p:bldP spid="73" grpId="0" animBg="1"/>
      <p:bldP spid="74" grpId="0" animBg="1"/>
      <p:bldP spid="75" grpId="0" animBg="1"/>
      <p:bldP spid="90" grpId="0"/>
      <p:bldP spid="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660821" cy="913871"/>
          </a:xfrm>
        </p:spPr>
        <p:txBody>
          <a:bodyPr>
            <a:noAutofit/>
          </a:bodyPr>
          <a:lstStyle/>
          <a:p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Magneettikentän voimakkuuden ja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tiheyden tangentiaaliset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komponentit virtatason ollessa rajapinnalla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Rectangle 4"/>
          <p:cNvSpPr>
            <a:spLocks noChangeArrowheads="1"/>
          </p:cNvSpPr>
          <p:nvPr/>
        </p:nvSpPr>
        <p:spPr bwMode="auto">
          <a:xfrm>
            <a:off x="657174" y="1339924"/>
            <a:ext cx="568863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Annetaan etäisyyksien 2 -&gt; 3 ja 4 -&gt; 1 lähestyä nollaa</a:t>
            </a:r>
          </a:p>
          <a:p>
            <a:pPr eaLnBrk="1" hangingPunct="1">
              <a:buFont typeface="Wingdings" pitchFamily="2" charset="2"/>
              <a:buNone/>
            </a:pPr>
            <a:endParaRPr lang="fi-FI" alt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282716"/>
              </p:ext>
            </p:extLst>
          </p:nvPr>
        </p:nvGraphicFramePr>
        <p:xfrm>
          <a:off x="1235075" y="1662113"/>
          <a:ext cx="4475163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07" name="Equation" r:id="rId6" imgW="1917360" imgH="330120" progId="Equation.DSMT4">
                  <p:embed/>
                </p:oleObj>
              </mc:Choice>
              <mc:Fallback>
                <p:oleObj name="Equation" r:id="rId6" imgW="19173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075" y="1662113"/>
                        <a:ext cx="4475163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8608471"/>
              </p:ext>
            </p:extLst>
          </p:nvPr>
        </p:nvGraphicFramePr>
        <p:xfrm>
          <a:off x="5697736" y="1805508"/>
          <a:ext cx="4540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08" name="Equation" r:id="rId8" imgW="164880" imgH="126720" progId="Equation.DSMT4">
                  <p:embed/>
                </p:oleObj>
              </mc:Choice>
              <mc:Fallback>
                <p:oleObj name="Equation" r:id="rId8" imgW="164880" imgH="1267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7736" y="1805508"/>
                        <a:ext cx="4540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Line 6"/>
          <p:cNvSpPr>
            <a:spLocks noChangeShapeType="1"/>
          </p:cNvSpPr>
          <p:nvPr/>
        </p:nvSpPr>
        <p:spPr bwMode="auto">
          <a:xfrm flipV="1">
            <a:off x="2503190" y="3991570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4" name="Group 41"/>
          <p:cNvGrpSpPr>
            <a:grpSpLocks/>
          </p:cNvGrpSpPr>
          <p:nvPr/>
        </p:nvGrpSpPr>
        <p:grpSpPr bwMode="auto">
          <a:xfrm>
            <a:off x="2092028" y="3675657"/>
            <a:ext cx="474662" cy="474663"/>
            <a:chOff x="2051" y="2908"/>
            <a:chExt cx="299" cy="299"/>
          </a:xfrm>
        </p:grpSpPr>
        <p:sp>
          <p:nvSpPr>
            <p:cNvPr id="125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26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27" name="Group 40"/>
          <p:cNvGrpSpPr>
            <a:grpSpLocks/>
          </p:cNvGrpSpPr>
          <p:nvPr/>
        </p:nvGrpSpPr>
        <p:grpSpPr bwMode="auto">
          <a:xfrm>
            <a:off x="225128" y="3856632"/>
            <a:ext cx="6513512" cy="1765300"/>
            <a:chOff x="875" y="3022"/>
            <a:chExt cx="4103" cy="1112"/>
          </a:xfrm>
        </p:grpSpPr>
        <p:grpSp>
          <p:nvGrpSpPr>
            <p:cNvPr id="128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134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9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132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0" name="Text Box 24"/>
            <p:cNvSpPr txBox="1">
              <a:spLocks noChangeArrowheads="1"/>
            </p:cNvSpPr>
            <p:nvPr/>
          </p:nvSpPr>
          <p:spPr bwMode="auto">
            <a:xfrm>
              <a:off x="3705" y="3022"/>
              <a:ext cx="1258" cy="2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Materiaali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</a:p>
          </p:txBody>
        </p:sp>
        <p:sp>
          <p:nvSpPr>
            <p:cNvPr id="131" name="Text Box 25"/>
            <p:cNvSpPr txBox="1">
              <a:spLocks noChangeArrowheads="1"/>
            </p:cNvSpPr>
            <p:nvPr/>
          </p:nvSpPr>
          <p:spPr bwMode="auto">
            <a:xfrm>
              <a:off x="3675" y="3591"/>
              <a:ext cx="1155" cy="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Materiaali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</a:t>
              </a:r>
            </a:p>
          </p:txBody>
        </p:sp>
      </p:grpSp>
      <p:sp>
        <p:nvSpPr>
          <p:cNvPr id="136" name="Line 28"/>
          <p:cNvSpPr>
            <a:spLocks noChangeShapeType="1"/>
          </p:cNvSpPr>
          <p:nvPr/>
        </p:nvSpPr>
        <p:spPr bwMode="auto">
          <a:xfrm flipH="1" flipV="1">
            <a:off x="2503190" y="4867870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7"/>
          <p:cNvSpPr>
            <a:spLocks noChangeShapeType="1"/>
          </p:cNvSpPr>
          <p:nvPr/>
        </p:nvSpPr>
        <p:spPr bwMode="auto">
          <a:xfrm flipH="1" flipV="1">
            <a:off x="2403178" y="4045545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31"/>
          <p:cNvSpPr>
            <a:spLocks noChangeShapeType="1"/>
          </p:cNvSpPr>
          <p:nvPr/>
        </p:nvSpPr>
        <p:spPr bwMode="auto">
          <a:xfrm>
            <a:off x="4384378" y="4083645"/>
            <a:ext cx="0" cy="714375"/>
          </a:xfrm>
          <a:prstGeom prst="line">
            <a:avLst/>
          </a:prstGeom>
          <a:noFill/>
          <a:ln w="19050">
            <a:solidFill>
              <a:srgbClr val="CC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9" name="Group 42"/>
          <p:cNvGrpSpPr>
            <a:grpSpLocks/>
          </p:cNvGrpSpPr>
          <p:nvPr/>
        </p:nvGrpSpPr>
        <p:grpSpPr bwMode="auto">
          <a:xfrm>
            <a:off x="4341515" y="3761382"/>
            <a:ext cx="501650" cy="474663"/>
            <a:chOff x="3468" y="2962"/>
            <a:chExt cx="316" cy="299"/>
          </a:xfrm>
        </p:grpSpPr>
        <p:sp>
          <p:nvSpPr>
            <p:cNvPr id="140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1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2" name="Group 43"/>
          <p:cNvGrpSpPr>
            <a:grpSpLocks/>
          </p:cNvGrpSpPr>
          <p:nvPr/>
        </p:nvGrpSpPr>
        <p:grpSpPr bwMode="auto">
          <a:xfrm>
            <a:off x="2034878" y="4694832"/>
            <a:ext cx="474662" cy="474663"/>
            <a:chOff x="2015" y="3550"/>
            <a:chExt cx="299" cy="299"/>
          </a:xfrm>
        </p:grpSpPr>
        <p:sp>
          <p:nvSpPr>
            <p:cNvPr id="143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4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5" name="Group 44"/>
          <p:cNvGrpSpPr>
            <a:grpSpLocks/>
          </p:cNvGrpSpPr>
          <p:nvPr/>
        </p:nvGrpSpPr>
        <p:grpSpPr bwMode="auto">
          <a:xfrm>
            <a:off x="4351040" y="4685307"/>
            <a:ext cx="501650" cy="474663"/>
            <a:chOff x="3474" y="3544"/>
            <a:chExt cx="316" cy="299"/>
          </a:xfrm>
        </p:grpSpPr>
        <p:sp>
          <p:nvSpPr>
            <p:cNvPr id="146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7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48" name="Straight Arrow Connector 147"/>
          <p:cNvCxnSpPr>
            <a:cxnSpLocks noChangeShapeType="1"/>
          </p:cNvCxnSpPr>
          <p:nvPr/>
        </p:nvCxnSpPr>
        <p:spPr bwMode="auto">
          <a:xfrm>
            <a:off x="2441278" y="5117876"/>
            <a:ext cx="1900237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Arrow Connector 148"/>
          <p:cNvCxnSpPr>
            <a:cxnSpLocks noChangeShapeType="1"/>
          </p:cNvCxnSpPr>
          <p:nvPr/>
        </p:nvCxnSpPr>
        <p:spPr bwMode="auto">
          <a:xfrm>
            <a:off x="2034878" y="3997920"/>
            <a:ext cx="0" cy="9350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Text Box 25"/>
          <p:cNvSpPr txBox="1">
            <a:spLocks noChangeArrowheads="1"/>
          </p:cNvSpPr>
          <p:nvPr/>
        </p:nvSpPr>
        <p:spPr bwMode="auto">
          <a:xfrm>
            <a:off x="3147715" y="4791670"/>
            <a:ext cx="620713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 smtClean="0">
                <a:solidFill>
                  <a:srgbClr val="000000"/>
                </a:solidFill>
                <a:latin typeface="Symbol" pitchFamily="18" charset="2"/>
                <a:cs typeface="Tahoma" pitchFamily="34" charset="0"/>
              </a:rPr>
              <a:t>D</a:t>
            </a:r>
            <a:r>
              <a:rPr lang="en-GB" altLang="fi-FI" sz="20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 Box 25"/>
          <p:cNvSpPr txBox="1">
            <a:spLocks noChangeArrowheads="1"/>
          </p:cNvSpPr>
          <p:nvPr/>
        </p:nvSpPr>
        <p:spPr bwMode="auto">
          <a:xfrm>
            <a:off x="1503972" y="3964582"/>
            <a:ext cx="6191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dirty="0">
                <a:solidFill>
                  <a:srgbClr val="000000"/>
                </a:solidFill>
                <a:latin typeface="Symbol" pitchFamily="18" charset="2"/>
                <a:cs typeface="Tahoma" pitchFamily="34" charset="0"/>
              </a:rPr>
              <a:t>D</a:t>
            </a:r>
            <a:r>
              <a:rPr lang="en-GB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GB" altLang="fi-FI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2" name="Group 66"/>
          <p:cNvGrpSpPr>
            <a:grpSpLocks/>
          </p:cNvGrpSpPr>
          <p:nvPr/>
        </p:nvGrpSpPr>
        <p:grpSpPr bwMode="auto">
          <a:xfrm>
            <a:off x="2420640" y="4248745"/>
            <a:ext cx="1941513" cy="219075"/>
            <a:chOff x="3636860" y="5192713"/>
            <a:chExt cx="1941699" cy="218282"/>
          </a:xfrm>
        </p:grpSpPr>
        <p:grpSp>
          <p:nvGrpSpPr>
            <p:cNvPr id="153" name="Group 67"/>
            <p:cNvGrpSpPr>
              <a:grpSpLocks/>
            </p:cNvGrpSpPr>
            <p:nvPr/>
          </p:nvGrpSpPr>
          <p:grpSpPr bwMode="auto">
            <a:xfrm>
              <a:off x="4508885" y="5192713"/>
              <a:ext cx="215984" cy="215900"/>
              <a:chOff x="4508885" y="5192713"/>
              <a:chExt cx="215984" cy="215900"/>
            </a:xfrm>
          </p:grpSpPr>
          <p:sp>
            <p:nvSpPr>
              <p:cNvPr id="178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79" name="Straight Connector 93"/>
              <p:cNvCxnSpPr>
                <a:cxnSpLocks noChangeShapeType="1"/>
                <a:stCxn id="178" idx="1"/>
                <a:endCxn id="178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0" name="Straight Connector 94"/>
              <p:cNvCxnSpPr>
                <a:cxnSpLocks noChangeShapeType="1"/>
                <a:stCxn id="178" idx="3"/>
                <a:endCxn id="178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4" name="Group 68"/>
            <p:cNvGrpSpPr>
              <a:grpSpLocks/>
            </p:cNvGrpSpPr>
            <p:nvPr/>
          </p:nvGrpSpPr>
          <p:grpSpPr bwMode="auto">
            <a:xfrm>
              <a:off x="4211960" y="5195094"/>
              <a:ext cx="215984" cy="215900"/>
              <a:chOff x="4508885" y="5192713"/>
              <a:chExt cx="215984" cy="215900"/>
            </a:xfrm>
          </p:grpSpPr>
          <p:sp>
            <p:nvSpPr>
              <p:cNvPr id="175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76" name="Straight Connector 90"/>
              <p:cNvCxnSpPr>
                <a:cxnSpLocks noChangeShapeType="1"/>
                <a:stCxn id="175" idx="1"/>
                <a:endCxn id="175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7" name="Straight Connector 91"/>
              <p:cNvCxnSpPr>
                <a:cxnSpLocks noChangeShapeType="1"/>
                <a:stCxn id="175" idx="3"/>
                <a:endCxn id="175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5" name="Group 69"/>
            <p:cNvGrpSpPr>
              <a:grpSpLocks/>
            </p:cNvGrpSpPr>
            <p:nvPr/>
          </p:nvGrpSpPr>
          <p:grpSpPr bwMode="auto">
            <a:xfrm>
              <a:off x="3923968" y="5195095"/>
              <a:ext cx="215984" cy="215900"/>
              <a:chOff x="4508885" y="5192713"/>
              <a:chExt cx="215984" cy="215900"/>
            </a:xfrm>
          </p:grpSpPr>
          <p:sp>
            <p:nvSpPr>
              <p:cNvPr id="172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73" name="Straight Connector 87"/>
              <p:cNvCxnSpPr>
                <a:cxnSpLocks noChangeShapeType="1"/>
                <a:stCxn id="172" idx="1"/>
                <a:endCxn id="172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4" name="Straight Connector 88"/>
              <p:cNvCxnSpPr>
                <a:cxnSpLocks noChangeShapeType="1"/>
                <a:stCxn id="172" idx="3"/>
                <a:endCxn id="172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6" name="Group 70"/>
            <p:cNvGrpSpPr>
              <a:grpSpLocks/>
            </p:cNvGrpSpPr>
            <p:nvPr/>
          </p:nvGrpSpPr>
          <p:grpSpPr bwMode="auto">
            <a:xfrm>
              <a:off x="4788024" y="5195095"/>
              <a:ext cx="215984" cy="215900"/>
              <a:chOff x="4508885" y="5192713"/>
              <a:chExt cx="215984" cy="215900"/>
            </a:xfrm>
          </p:grpSpPr>
          <p:sp>
            <p:nvSpPr>
              <p:cNvPr id="169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70" name="Straight Connector 84"/>
              <p:cNvCxnSpPr>
                <a:cxnSpLocks noChangeShapeType="1"/>
                <a:stCxn id="169" idx="1"/>
                <a:endCxn id="169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1" name="Straight Connector 85"/>
              <p:cNvCxnSpPr>
                <a:cxnSpLocks noChangeShapeType="1"/>
                <a:stCxn id="169" idx="3"/>
                <a:endCxn id="169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7" name="Group 71"/>
            <p:cNvGrpSpPr>
              <a:grpSpLocks/>
            </p:cNvGrpSpPr>
            <p:nvPr/>
          </p:nvGrpSpPr>
          <p:grpSpPr bwMode="auto">
            <a:xfrm>
              <a:off x="5076056" y="5195095"/>
              <a:ext cx="215984" cy="215900"/>
              <a:chOff x="4508885" y="5192713"/>
              <a:chExt cx="215984" cy="215900"/>
            </a:xfrm>
          </p:grpSpPr>
          <p:sp>
            <p:nvSpPr>
              <p:cNvPr id="166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67" name="Straight Connector 81"/>
              <p:cNvCxnSpPr>
                <a:cxnSpLocks noChangeShapeType="1"/>
                <a:stCxn id="166" idx="1"/>
                <a:endCxn id="166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8" name="Straight Connector 82"/>
              <p:cNvCxnSpPr>
                <a:cxnSpLocks noChangeShapeType="1"/>
                <a:stCxn id="166" idx="3"/>
                <a:endCxn id="166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8" name="Group 72"/>
            <p:cNvGrpSpPr>
              <a:grpSpLocks/>
            </p:cNvGrpSpPr>
            <p:nvPr/>
          </p:nvGrpSpPr>
          <p:grpSpPr bwMode="auto">
            <a:xfrm>
              <a:off x="3636860" y="5195095"/>
              <a:ext cx="215984" cy="215900"/>
              <a:chOff x="4508885" y="5192713"/>
              <a:chExt cx="215984" cy="215900"/>
            </a:xfrm>
          </p:grpSpPr>
          <p:sp>
            <p:nvSpPr>
              <p:cNvPr id="163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64" name="Straight Connector 78"/>
              <p:cNvCxnSpPr>
                <a:cxnSpLocks noChangeShapeType="1"/>
                <a:stCxn id="163" idx="1"/>
                <a:endCxn id="163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5" name="Straight Connector 79"/>
              <p:cNvCxnSpPr>
                <a:cxnSpLocks noChangeShapeType="1"/>
                <a:stCxn id="163" idx="3"/>
                <a:endCxn id="163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59" name="Group 73"/>
            <p:cNvGrpSpPr>
              <a:grpSpLocks/>
            </p:cNvGrpSpPr>
            <p:nvPr/>
          </p:nvGrpSpPr>
          <p:grpSpPr bwMode="auto">
            <a:xfrm>
              <a:off x="5362575" y="5195094"/>
              <a:ext cx="215984" cy="215900"/>
              <a:chOff x="4508885" y="5192713"/>
              <a:chExt cx="215984" cy="215900"/>
            </a:xfrm>
          </p:grpSpPr>
          <p:sp>
            <p:nvSpPr>
              <p:cNvPr id="160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61" name="Straight Connector 75"/>
              <p:cNvCxnSpPr>
                <a:cxnSpLocks noChangeShapeType="1"/>
                <a:stCxn id="160" idx="1"/>
                <a:endCxn id="160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2" name="Straight Connector 76"/>
              <p:cNvCxnSpPr>
                <a:cxnSpLocks noChangeShapeType="1"/>
                <a:stCxn id="160" idx="3"/>
                <a:endCxn id="160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81" name="Rectangle 4"/>
          <p:cNvSpPr>
            <a:spLocks noChangeArrowheads="1"/>
          </p:cNvSpPr>
          <p:nvPr/>
        </p:nvSpPr>
        <p:spPr bwMode="auto">
          <a:xfrm>
            <a:off x="657176" y="2442319"/>
            <a:ext cx="4113982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Virtataso kulkee materiaalien rajapinnassa</a:t>
            </a:r>
          </a:p>
        </p:txBody>
      </p:sp>
      <p:graphicFrame>
        <p:nvGraphicFramePr>
          <p:cNvPr id="182" name="Object 1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787452"/>
              </p:ext>
            </p:extLst>
          </p:nvPr>
        </p:nvGraphicFramePr>
        <p:xfrm>
          <a:off x="4717753" y="2420411"/>
          <a:ext cx="1560343" cy="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09" name="Equation" r:id="rId10" imgW="660240" imgH="266400" progId="Equation.DSMT4">
                  <p:embed/>
                </p:oleObj>
              </mc:Choice>
              <mc:Fallback>
                <p:oleObj name="Equation" r:id="rId10" imgW="66024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7753" y="2420411"/>
                        <a:ext cx="1560343" cy="62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3" name="Object 1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94851"/>
              </p:ext>
            </p:extLst>
          </p:nvPr>
        </p:nvGraphicFramePr>
        <p:xfrm>
          <a:off x="2386508" y="2894756"/>
          <a:ext cx="2096952" cy="88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10" name="Equation" r:id="rId12" imgW="1015920" imgH="431640" progId="Equation.DSMT4">
                  <p:embed/>
                </p:oleObj>
              </mc:Choice>
              <mc:Fallback>
                <p:oleObj name="Equation" r:id="rId12" imgW="10159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508" y="2894756"/>
                        <a:ext cx="2096952" cy="888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766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4.44444E-6 -0.071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56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4.44444E-6 -0.0726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3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7.40741E-7 L 4.16667E-6 -0.0634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17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4.44444E-6 0.060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-3.88889E-6 0.0476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8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4.16667E-6 0.0379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5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utoUpdateAnimBg="0"/>
      <p:bldP spid="123" grpId="0" animBg="1"/>
      <p:bldP spid="136" grpId="0" animBg="1"/>
      <p:bldP spid="137" grpId="0" animBg="1"/>
      <p:bldP spid="138" grpId="0" animBg="1"/>
      <p:bldP spid="150" grpId="0"/>
      <p:bldP spid="151" grpId="0"/>
      <p:bldP spid="151" grpId="1"/>
      <p:bldP spid="18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660821" cy="913871"/>
          </a:xfrm>
        </p:spPr>
        <p:txBody>
          <a:bodyPr>
            <a:noAutofit/>
          </a:bodyPr>
          <a:lstStyle/>
          <a:p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Magneettikentän voimakkuuden ja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tiheyden tangentiaaliset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komponentit virtatason ollessa rajapinnalla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Rectangle 4"/>
          <p:cNvSpPr>
            <a:spLocks noChangeArrowheads="1"/>
          </p:cNvSpPr>
          <p:nvPr/>
        </p:nvSpPr>
        <p:spPr bwMode="auto">
          <a:xfrm>
            <a:off x="657174" y="1229444"/>
            <a:ext cx="568863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Virtatason </a:t>
            </a:r>
            <a:r>
              <a:rPr lang="fi-FI" altLang="fi-FI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fi-FI" altLang="fi-FI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600" dirty="0">
                <a:latin typeface="Arial" panose="020B0604020202020204" pitchFamily="34" charset="0"/>
                <a:cs typeface="Arial" panose="020B0604020202020204" pitchFamily="34" charset="0"/>
              </a:rPr>
              <a:t> aiheuttaman magneettikentän voimakkuus </a:t>
            </a:r>
            <a:r>
              <a:rPr lang="fi-FI" altLang="fi-FI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fi-FI" altLang="fi-FI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Line 6"/>
          <p:cNvSpPr>
            <a:spLocks noChangeShapeType="1"/>
          </p:cNvSpPr>
          <p:nvPr/>
        </p:nvSpPr>
        <p:spPr bwMode="auto">
          <a:xfrm flipV="1">
            <a:off x="2974454" y="3795271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" name="Group 41"/>
          <p:cNvGrpSpPr>
            <a:grpSpLocks/>
          </p:cNvGrpSpPr>
          <p:nvPr/>
        </p:nvGrpSpPr>
        <p:grpSpPr bwMode="auto">
          <a:xfrm>
            <a:off x="2563292" y="3479358"/>
            <a:ext cx="474662" cy="474663"/>
            <a:chOff x="2051" y="2908"/>
            <a:chExt cx="299" cy="299"/>
          </a:xfrm>
        </p:grpSpPr>
        <p:sp>
          <p:nvSpPr>
            <p:cNvPr id="73" name="Oval 8"/>
            <p:cNvSpPr>
              <a:spLocks noChangeArrowheads="1"/>
            </p:cNvSpPr>
            <p:nvPr/>
          </p:nvSpPr>
          <p:spPr bwMode="auto">
            <a:xfrm>
              <a:off x="2208" y="3081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4" name="Text Box 9"/>
            <p:cNvSpPr txBox="1">
              <a:spLocks noChangeArrowheads="1"/>
            </p:cNvSpPr>
            <p:nvPr/>
          </p:nvSpPr>
          <p:spPr bwMode="auto">
            <a:xfrm>
              <a:off x="2051" y="2908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75" name="Group 40"/>
          <p:cNvGrpSpPr>
            <a:grpSpLocks/>
          </p:cNvGrpSpPr>
          <p:nvPr/>
        </p:nvGrpSpPr>
        <p:grpSpPr bwMode="auto">
          <a:xfrm>
            <a:off x="696392" y="3660333"/>
            <a:ext cx="6513512" cy="1765300"/>
            <a:chOff x="875" y="3022"/>
            <a:chExt cx="4103" cy="1112"/>
          </a:xfrm>
        </p:grpSpPr>
        <p:grpSp>
          <p:nvGrpSpPr>
            <p:cNvPr id="76" name="Group 10"/>
            <p:cNvGrpSpPr>
              <a:grpSpLocks/>
            </p:cNvGrpSpPr>
            <p:nvPr/>
          </p:nvGrpSpPr>
          <p:grpSpPr bwMode="auto">
            <a:xfrm>
              <a:off x="890" y="3319"/>
              <a:ext cx="4088" cy="815"/>
              <a:chOff x="80" y="503"/>
              <a:chExt cx="273" cy="96"/>
            </a:xfrm>
          </p:grpSpPr>
          <p:sp>
            <p:nvSpPr>
              <p:cNvPr id="82" name="Arc 11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Arc 12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635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7" name="Group 13"/>
            <p:cNvGrpSpPr>
              <a:grpSpLocks/>
            </p:cNvGrpSpPr>
            <p:nvPr/>
          </p:nvGrpSpPr>
          <p:grpSpPr bwMode="auto">
            <a:xfrm>
              <a:off x="875" y="3285"/>
              <a:ext cx="4088" cy="815"/>
              <a:chOff x="80" y="503"/>
              <a:chExt cx="273" cy="96"/>
            </a:xfrm>
          </p:grpSpPr>
          <p:sp>
            <p:nvSpPr>
              <p:cNvPr id="80" name="Arc 14"/>
              <p:cNvSpPr>
                <a:spLocks/>
              </p:cNvSpPr>
              <p:nvPr/>
            </p:nvSpPr>
            <p:spPr bwMode="auto">
              <a:xfrm>
                <a:off x="217" y="503"/>
                <a:ext cx="136" cy="96"/>
              </a:xfrm>
              <a:custGeom>
                <a:avLst/>
                <a:gdLst>
                  <a:gd name="T0" fmla="*/ 0 w 16605"/>
                  <a:gd name="T1" fmla="*/ 0 h 21600"/>
                  <a:gd name="T2" fmla="*/ 0 w 16605"/>
                  <a:gd name="T3" fmla="*/ 0 h 21600"/>
                  <a:gd name="T4" fmla="*/ 0 w 16605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605" h="21600" fill="none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</a:path>
                  <a:path w="16605" h="21600" stroke="0" extrusionOk="0">
                    <a:moveTo>
                      <a:pt x="-1" y="0"/>
                    </a:moveTo>
                    <a:cubicBezTo>
                      <a:pt x="6416" y="0"/>
                      <a:pt x="12501" y="2852"/>
                      <a:pt x="16605" y="778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Arc 15"/>
              <p:cNvSpPr>
                <a:spLocks/>
              </p:cNvSpPr>
              <p:nvPr/>
            </p:nvSpPr>
            <p:spPr bwMode="auto">
              <a:xfrm flipH="1">
                <a:off x="80" y="503"/>
                <a:ext cx="137" cy="94"/>
              </a:xfrm>
              <a:custGeom>
                <a:avLst/>
                <a:gdLst>
                  <a:gd name="T0" fmla="*/ 0 w 16753"/>
                  <a:gd name="T1" fmla="*/ 0 h 21600"/>
                  <a:gd name="T2" fmla="*/ 0 w 16753"/>
                  <a:gd name="T3" fmla="*/ 0 h 21600"/>
                  <a:gd name="T4" fmla="*/ 0 w 1675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753" h="21600" fill="none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</a:path>
                  <a:path w="16753" h="21600" stroke="0" extrusionOk="0">
                    <a:moveTo>
                      <a:pt x="-1" y="0"/>
                    </a:moveTo>
                    <a:cubicBezTo>
                      <a:pt x="6498" y="0"/>
                      <a:pt x="12650" y="2925"/>
                      <a:pt x="16752" y="79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2700">
                <a:solidFill>
                  <a:srgbClr val="0033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" name="Text Box 24"/>
            <p:cNvSpPr txBox="1">
              <a:spLocks noChangeArrowheads="1"/>
            </p:cNvSpPr>
            <p:nvPr/>
          </p:nvSpPr>
          <p:spPr bwMode="auto">
            <a:xfrm>
              <a:off x="3705" y="3022"/>
              <a:ext cx="1258" cy="25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Materiaali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</a:p>
          </p:txBody>
        </p:sp>
        <p:sp>
          <p:nvSpPr>
            <p:cNvPr id="79" name="Text Box 25"/>
            <p:cNvSpPr txBox="1">
              <a:spLocks noChangeArrowheads="1"/>
            </p:cNvSpPr>
            <p:nvPr/>
          </p:nvSpPr>
          <p:spPr bwMode="auto">
            <a:xfrm>
              <a:off x="3675" y="3591"/>
              <a:ext cx="1155" cy="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dirty="0" err="1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Materiaali</a:t>
              </a:r>
              <a:r>
                <a:rPr lang="en-GB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</a:t>
              </a:r>
            </a:p>
          </p:txBody>
        </p:sp>
      </p:grpSp>
      <p:sp>
        <p:nvSpPr>
          <p:cNvPr id="84" name="Line 28"/>
          <p:cNvSpPr>
            <a:spLocks noChangeShapeType="1"/>
          </p:cNvSpPr>
          <p:nvPr/>
        </p:nvSpPr>
        <p:spPr bwMode="auto">
          <a:xfrm flipH="1" flipV="1">
            <a:off x="2974454" y="4671571"/>
            <a:ext cx="1763713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5" name="Group 42"/>
          <p:cNvGrpSpPr>
            <a:grpSpLocks/>
          </p:cNvGrpSpPr>
          <p:nvPr/>
        </p:nvGrpSpPr>
        <p:grpSpPr bwMode="auto">
          <a:xfrm>
            <a:off x="4812779" y="3565083"/>
            <a:ext cx="501650" cy="474663"/>
            <a:chOff x="3468" y="2962"/>
            <a:chExt cx="316" cy="299"/>
          </a:xfrm>
        </p:grpSpPr>
        <p:sp>
          <p:nvSpPr>
            <p:cNvPr id="86" name="Oval 27"/>
            <p:cNvSpPr>
              <a:spLocks noChangeArrowheads="1"/>
            </p:cNvSpPr>
            <p:nvPr/>
          </p:nvSpPr>
          <p:spPr bwMode="auto">
            <a:xfrm>
              <a:off x="3468" y="3075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7" name="Text Box 32"/>
            <p:cNvSpPr txBox="1">
              <a:spLocks noChangeArrowheads="1"/>
            </p:cNvSpPr>
            <p:nvPr/>
          </p:nvSpPr>
          <p:spPr bwMode="auto">
            <a:xfrm>
              <a:off x="3485" y="2962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8" name="Group 43"/>
          <p:cNvGrpSpPr>
            <a:grpSpLocks/>
          </p:cNvGrpSpPr>
          <p:nvPr/>
        </p:nvGrpSpPr>
        <p:grpSpPr bwMode="auto">
          <a:xfrm>
            <a:off x="2506142" y="4498533"/>
            <a:ext cx="474662" cy="474663"/>
            <a:chOff x="2015" y="3550"/>
            <a:chExt cx="299" cy="299"/>
          </a:xfrm>
        </p:grpSpPr>
        <p:sp>
          <p:nvSpPr>
            <p:cNvPr id="89" name="Oval 29"/>
            <p:cNvSpPr>
              <a:spLocks noChangeArrowheads="1"/>
            </p:cNvSpPr>
            <p:nvPr/>
          </p:nvSpPr>
          <p:spPr bwMode="auto">
            <a:xfrm>
              <a:off x="2214" y="3633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0" name="Text Box 33"/>
            <p:cNvSpPr txBox="1">
              <a:spLocks noChangeArrowheads="1"/>
            </p:cNvSpPr>
            <p:nvPr/>
          </p:nvSpPr>
          <p:spPr bwMode="auto">
            <a:xfrm>
              <a:off x="2015" y="3550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1" name="Group 44"/>
          <p:cNvGrpSpPr>
            <a:grpSpLocks/>
          </p:cNvGrpSpPr>
          <p:nvPr/>
        </p:nvGrpSpPr>
        <p:grpSpPr bwMode="auto">
          <a:xfrm>
            <a:off x="4822304" y="4489008"/>
            <a:ext cx="501650" cy="474663"/>
            <a:chOff x="3474" y="3544"/>
            <a:chExt cx="316" cy="299"/>
          </a:xfrm>
        </p:grpSpPr>
        <p:sp>
          <p:nvSpPr>
            <p:cNvPr id="92" name="Oval 30"/>
            <p:cNvSpPr>
              <a:spLocks noChangeArrowheads="1"/>
            </p:cNvSpPr>
            <p:nvPr/>
          </p:nvSpPr>
          <p:spPr bwMode="auto">
            <a:xfrm>
              <a:off x="3474" y="3627"/>
              <a:ext cx="57" cy="5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3" name="Text Box 34"/>
            <p:cNvSpPr txBox="1">
              <a:spLocks noChangeArrowheads="1"/>
            </p:cNvSpPr>
            <p:nvPr/>
          </p:nvSpPr>
          <p:spPr bwMode="auto">
            <a:xfrm>
              <a:off x="3491" y="3544"/>
              <a:ext cx="299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fi-FI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4" name="Group 66"/>
          <p:cNvGrpSpPr>
            <a:grpSpLocks/>
          </p:cNvGrpSpPr>
          <p:nvPr/>
        </p:nvGrpSpPr>
        <p:grpSpPr bwMode="auto">
          <a:xfrm>
            <a:off x="2891904" y="4052446"/>
            <a:ext cx="1941513" cy="219075"/>
            <a:chOff x="3636860" y="5192713"/>
            <a:chExt cx="1941699" cy="218282"/>
          </a:xfrm>
        </p:grpSpPr>
        <p:grpSp>
          <p:nvGrpSpPr>
            <p:cNvPr id="95" name="Group 67"/>
            <p:cNvGrpSpPr>
              <a:grpSpLocks/>
            </p:cNvGrpSpPr>
            <p:nvPr/>
          </p:nvGrpSpPr>
          <p:grpSpPr bwMode="auto">
            <a:xfrm>
              <a:off x="4508885" y="5192713"/>
              <a:ext cx="215984" cy="215900"/>
              <a:chOff x="4508885" y="5192713"/>
              <a:chExt cx="215984" cy="215900"/>
            </a:xfrm>
          </p:grpSpPr>
          <p:sp>
            <p:nvSpPr>
              <p:cNvPr id="120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84" name="Straight Connector 93"/>
              <p:cNvCxnSpPr>
                <a:cxnSpLocks noChangeShapeType="1"/>
                <a:stCxn id="120" idx="1"/>
                <a:endCxn id="120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5" name="Straight Connector 94"/>
              <p:cNvCxnSpPr>
                <a:cxnSpLocks noChangeShapeType="1"/>
                <a:stCxn id="120" idx="3"/>
                <a:endCxn id="120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6" name="Group 68"/>
            <p:cNvGrpSpPr>
              <a:grpSpLocks/>
            </p:cNvGrpSpPr>
            <p:nvPr/>
          </p:nvGrpSpPr>
          <p:grpSpPr bwMode="auto">
            <a:xfrm>
              <a:off x="4211960" y="5195094"/>
              <a:ext cx="215984" cy="215900"/>
              <a:chOff x="4508885" y="5192713"/>
              <a:chExt cx="215984" cy="215900"/>
            </a:xfrm>
          </p:grpSpPr>
          <p:sp>
            <p:nvSpPr>
              <p:cNvPr id="117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18" name="Straight Connector 90"/>
              <p:cNvCxnSpPr>
                <a:cxnSpLocks noChangeShapeType="1"/>
                <a:stCxn id="117" idx="1"/>
                <a:endCxn id="117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9" name="Straight Connector 91"/>
              <p:cNvCxnSpPr>
                <a:cxnSpLocks noChangeShapeType="1"/>
                <a:stCxn id="117" idx="3"/>
                <a:endCxn id="117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7" name="Group 69"/>
            <p:cNvGrpSpPr>
              <a:grpSpLocks/>
            </p:cNvGrpSpPr>
            <p:nvPr/>
          </p:nvGrpSpPr>
          <p:grpSpPr bwMode="auto">
            <a:xfrm>
              <a:off x="3923968" y="5195095"/>
              <a:ext cx="215984" cy="215900"/>
              <a:chOff x="4508885" y="5192713"/>
              <a:chExt cx="215984" cy="215900"/>
            </a:xfrm>
          </p:grpSpPr>
          <p:sp>
            <p:nvSpPr>
              <p:cNvPr id="114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15" name="Straight Connector 87"/>
              <p:cNvCxnSpPr>
                <a:cxnSpLocks noChangeShapeType="1"/>
                <a:stCxn id="114" idx="1"/>
                <a:endCxn id="114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6" name="Straight Connector 88"/>
              <p:cNvCxnSpPr>
                <a:cxnSpLocks noChangeShapeType="1"/>
                <a:stCxn id="114" idx="3"/>
                <a:endCxn id="114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8" name="Group 70"/>
            <p:cNvGrpSpPr>
              <a:grpSpLocks/>
            </p:cNvGrpSpPr>
            <p:nvPr/>
          </p:nvGrpSpPr>
          <p:grpSpPr bwMode="auto">
            <a:xfrm>
              <a:off x="4788024" y="5195095"/>
              <a:ext cx="215984" cy="215900"/>
              <a:chOff x="4508885" y="5192713"/>
              <a:chExt cx="215984" cy="215900"/>
            </a:xfrm>
          </p:grpSpPr>
          <p:sp>
            <p:nvSpPr>
              <p:cNvPr id="111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12" name="Straight Connector 84"/>
              <p:cNvCxnSpPr>
                <a:cxnSpLocks noChangeShapeType="1"/>
                <a:stCxn id="111" idx="1"/>
                <a:endCxn id="111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3" name="Straight Connector 85"/>
              <p:cNvCxnSpPr>
                <a:cxnSpLocks noChangeShapeType="1"/>
                <a:stCxn id="111" idx="3"/>
                <a:endCxn id="111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9" name="Group 71"/>
            <p:cNvGrpSpPr>
              <a:grpSpLocks/>
            </p:cNvGrpSpPr>
            <p:nvPr/>
          </p:nvGrpSpPr>
          <p:grpSpPr bwMode="auto">
            <a:xfrm>
              <a:off x="5076056" y="5195095"/>
              <a:ext cx="215984" cy="215900"/>
              <a:chOff x="4508885" y="5192713"/>
              <a:chExt cx="215984" cy="215900"/>
            </a:xfrm>
          </p:grpSpPr>
          <p:sp>
            <p:nvSpPr>
              <p:cNvPr id="108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09" name="Straight Connector 81"/>
              <p:cNvCxnSpPr>
                <a:cxnSpLocks noChangeShapeType="1"/>
                <a:stCxn id="108" idx="1"/>
                <a:endCxn id="108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10" name="Straight Connector 82"/>
              <p:cNvCxnSpPr>
                <a:cxnSpLocks noChangeShapeType="1"/>
                <a:stCxn id="108" idx="3"/>
                <a:endCxn id="108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0" name="Group 72"/>
            <p:cNvGrpSpPr>
              <a:grpSpLocks/>
            </p:cNvGrpSpPr>
            <p:nvPr/>
          </p:nvGrpSpPr>
          <p:grpSpPr bwMode="auto">
            <a:xfrm>
              <a:off x="3636860" y="5195095"/>
              <a:ext cx="215984" cy="215900"/>
              <a:chOff x="4508885" y="5192713"/>
              <a:chExt cx="215984" cy="215900"/>
            </a:xfrm>
          </p:grpSpPr>
          <p:sp>
            <p:nvSpPr>
              <p:cNvPr id="105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06" name="Straight Connector 78"/>
              <p:cNvCxnSpPr>
                <a:cxnSpLocks noChangeShapeType="1"/>
                <a:stCxn id="105" idx="1"/>
                <a:endCxn id="105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7" name="Straight Connector 79"/>
              <p:cNvCxnSpPr>
                <a:cxnSpLocks noChangeShapeType="1"/>
                <a:stCxn id="105" idx="3"/>
                <a:endCxn id="105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01" name="Group 73"/>
            <p:cNvGrpSpPr>
              <a:grpSpLocks/>
            </p:cNvGrpSpPr>
            <p:nvPr/>
          </p:nvGrpSpPr>
          <p:grpSpPr bwMode="auto">
            <a:xfrm>
              <a:off x="5362575" y="5195094"/>
              <a:ext cx="215984" cy="215900"/>
              <a:chOff x="4508885" y="5192713"/>
              <a:chExt cx="215984" cy="215900"/>
            </a:xfrm>
          </p:grpSpPr>
          <p:sp>
            <p:nvSpPr>
              <p:cNvPr id="102" name="Oval 6"/>
              <p:cNvSpPr>
                <a:spLocks noChangeArrowheads="1"/>
              </p:cNvSpPr>
              <p:nvPr/>
            </p:nvSpPr>
            <p:spPr bwMode="auto">
              <a:xfrm>
                <a:off x="4508885" y="5192713"/>
                <a:ext cx="215984" cy="215900"/>
              </a:xfrm>
              <a:prstGeom prst="ellipse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cxnSp>
            <p:nvCxnSpPr>
              <p:cNvPr id="103" name="Straight Connector 75"/>
              <p:cNvCxnSpPr>
                <a:cxnSpLocks noChangeShapeType="1"/>
                <a:stCxn id="102" idx="1"/>
                <a:endCxn id="102" idx="5"/>
              </p:cNvCxnSpPr>
              <p:nvPr/>
            </p:nvCxnSpPr>
            <p:spPr bwMode="auto">
              <a:xfrm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4" name="Straight Connector 76"/>
              <p:cNvCxnSpPr>
                <a:cxnSpLocks noChangeShapeType="1"/>
                <a:stCxn id="102" idx="3"/>
                <a:endCxn id="102" idx="7"/>
              </p:cNvCxnSpPr>
              <p:nvPr/>
            </p:nvCxnSpPr>
            <p:spPr bwMode="auto">
              <a:xfrm flipV="1">
                <a:off x="4540515" y="5224331"/>
                <a:ext cx="152724" cy="15266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86" name="Group 185"/>
          <p:cNvGrpSpPr>
            <a:grpSpLocks/>
          </p:cNvGrpSpPr>
          <p:nvPr/>
        </p:nvGrpSpPr>
        <p:grpSpPr bwMode="auto">
          <a:xfrm>
            <a:off x="3842817" y="4266758"/>
            <a:ext cx="817562" cy="731838"/>
            <a:chOff x="4535996" y="5404086"/>
            <a:chExt cx="817785" cy="732395"/>
          </a:xfrm>
        </p:grpSpPr>
        <p:cxnSp>
          <p:nvCxnSpPr>
            <p:cNvPr id="187" name="Straight Arrow Connector 95"/>
            <p:cNvCxnSpPr>
              <a:cxnSpLocks noChangeShapeType="1"/>
            </p:cNvCxnSpPr>
            <p:nvPr/>
          </p:nvCxnSpPr>
          <p:spPr bwMode="auto">
            <a:xfrm>
              <a:off x="4561758" y="5404086"/>
              <a:ext cx="0" cy="617202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8" name="Text Box 25"/>
            <p:cNvSpPr txBox="1">
              <a:spLocks noChangeArrowheads="1"/>
            </p:cNvSpPr>
            <p:nvPr/>
          </p:nvSpPr>
          <p:spPr bwMode="auto">
            <a:xfrm>
              <a:off x="4535996" y="5733256"/>
              <a:ext cx="817785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 </a:t>
              </a:r>
              <a:r>
                <a:rPr lang="en-GB" altLang="fi-FI" sz="2000" baseline="-25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n1</a:t>
              </a:r>
              <a:endParaRPr lang="en-GB" altLang="fi-FI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9" name="Group 188"/>
          <p:cNvGrpSpPr>
            <a:grpSpLocks/>
          </p:cNvGrpSpPr>
          <p:nvPr/>
        </p:nvGrpSpPr>
        <p:grpSpPr bwMode="auto">
          <a:xfrm>
            <a:off x="3842818" y="3389684"/>
            <a:ext cx="817560" cy="657022"/>
            <a:chOff x="3843136" y="3393077"/>
            <a:chExt cx="817785" cy="658172"/>
          </a:xfrm>
        </p:grpSpPr>
        <p:cxnSp>
          <p:nvCxnSpPr>
            <p:cNvPr id="190" name="Straight Arrow Connector 3"/>
            <p:cNvCxnSpPr>
              <a:cxnSpLocks noChangeShapeType="1"/>
              <a:stCxn id="120" idx="0"/>
            </p:cNvCxnSpPr>
            <p:nvPr/>
          </p:nvCxnSpPr>
          <p:spPr bwMode="auto">
            <a:xfrm flipH="1" flipV="1">
              <a:off x="3868895" y="3563093"/>
              <a:ext cx="2740" cy="488156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1" name="Text Box 25"/>
            <p:cNvSpPr txBox="1">
              <a:spLocks noChangeArrowheads="1"/>
            </p:cNvSpPr>
            <p:nvPr/>
          </p:nvSpPr>
          <p:spPr bwMode="auto">
            <a:xfrm>
              <a:off x="3843136" y="3393077"/>
              <a:ext cx="817785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 </a:t>
              </a:r>
              <a:r>
                <a:rPr lang="en-GB" altLang="fi-FI" sz="2000" baseline="-25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n2</a:t>
              </a:r>
              <a:endParaRPr lang="en-GB" altLang="fi-FI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2" name="Group 191"/>
          <p:cNvGrpSpPr>
            <a:grpSpLocks/>
          </p:cNvGrpSpPr>
          <p:nvPr/>
        </p:nvGrpSpPr>
        <p:grpSpPr bwMode="auto">
          <a:xfrm>
            <a:off x="3303067" y="3076133"/>
            <a:ext cx="817562" cy="1844675"/>
            <a:chOff x="3995936" y="4213907"/>
            <a:chExt cx="817785" cy="1843385"/>
          </a:xfrm>
        </p:grpSpPr>
        <p:cxnSp>
          <p:nvCxnSpPr>
            <p:cNvPr id="193" name="Straight Arrow Connector 98"/>
            <p:cNvCxnSpPr>
              <a:cxnSpLocks noChangeShapeType="1"/>
            </p:cNvCxnSpPr>
            <p:nvPr/>
          </p:nvCxnSpPr>
          <p:spPr bwMode="auto">
            <a:xfrm flipV="1">
              <a:off x="4142692" y="4581128"/>
              <a:ext cx="0" cy="1476164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4" name="Text Box 25"/>
            <p:cNvSpPr txBox="1">
              <a:spLocks noChangeArrowheads="1"/>
            </p:cNvSpPr>
            <p:nvPr/>
          </p:nvSpPr>
          <p:spPr bwMode="auto">
            <a:xfrm>
              <a:off x="3995936" y="4213907"/>
              <a:ext cx="817785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 </a:t>
              </a:r>
              <a:r>
                <a:rPr lang="en-GB" altLang="fi-FI" sz="2000" baseline="-25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n12</a:t>
              </a:r>
              <a:endParaRPr lang="en-GB" altLang="fi-FI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5" name="Group 194"/>
          <p:cNvGrpSpPr>
            <a:grpSpLocks/>
          </p:cNvGrpSpPr>
          <p:nvPr/>
        </p:nvGrpSpPr>
        <p:grpSpPr bwMode="auto">
          <a:xfrm>
            <a:off x="4455592" y="3479358"/>
            <a:ext cx="817562" cy="1700213"/>
            <a:chOff x="5148064" y="4616450"/>
            <a:chExt cx="817785" cy="1700051"/>
          </a:xfrm>
        </p:grpSpPr>
        <p:cxnSp>
          <p:nvCxnSpPr>
            <p:cNvPr id="196" name="Straight Arrow Connector 101"/>
            <p:cNvCxnSpPr>
              <a:cxnSpLocks noChangeShapeType="1"/>
            </p:cNvCxnSpPr>
            <p:nvPr/>
          </p:nvCxnSpPr>
          <p:spPr bwMode="auto">
            <a:xfrm>
              <a:off x="5239661" y="4616450"/>
              <a:ext cx="0" cy="1476164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7" name="Text Box 25"/>
            <p:cNvSpPr txBox="1">
              <a:spLocks noChangeArrowheads="1"/>
            </p:cNvSpPr>
            <p:nvPr/>
          </p:nvSpPr>
          <p:spPr bwMode="auto">
            <a:xfrm>
              <a:off x="5148064" y="5913276"/>
              <a:ext cx="817785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000" b="1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 </a:t>
              </a:r>
              <a:r>
                <a:rPr lang="en-GB" altLang="fi-FI" sz="2000" baseline="-250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n21</a:t>
              </a:r>
              <a:endParaRPr lang="en-GB" altLang="fi-FI" sz="20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791114"/>
              </p:ext>
            </p:extLst>
          </p:nvPr>
        </p:nvGraphicFramePr>
        <p:xfrm>
          <a:off x="1951038" y="1589088"/>
          <a:ext cx="23193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9" name="Equation" r:id="rId6" imgW="1002960" imgH="330120" progId="Equation.DSMT4">
                  <p:embed/>
                </p:oleObj>
              </mc:Choice>
              <mc:Fallback>
                <p:oleObj name="Equation" r:id="rId6" imgW="1002960" imgH="3301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1589088"/>
                        <a:ext cx="23193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771139"/>
              </p:ext>
            </p:extLst>
          </p:nvPr>
        </p:nvGraphicFramePr>
        <p:xfrm>
          <a:off x="1603375" y="2309564"/>
          <a:ext cx="46704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0" name="Equation" r:id="rId8" imgW="2019240" imgH="355320" progId="Equation.DSMT4">
                  <p:embed/>
                </p:oleObj>
              </mc:Choice>
              <mc:Fallback>
                <p:oleObj name="Equation" r:id="rId8" imgW="2019240" imgH="3553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375" y="2309564"/>
                        <a:ext cx="467042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135638"/>
              </p:ext>
            </p:extLst>
          </p:nvPr>
        </p:nvGraphicFramePr>
        <p:xfrm>
          <a:off x="909315" y="1661492"/>
          <a:ext cx="1116013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1" name="Equation" r:id="rId10" imgW="482400" imgH="228600" progId="Equation.DSMT4">
                  <p:embed/>
                </p:oleObj>
              </mc:Choice>
              <mc:Fallback>
                <p:oleObj name="Equation" r:id="rId10" imgW="4824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315" y="1661492"/>
                        <a:ext cx="1116013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" name="Rectangle 4"/>
          <p:cNvSpPr>
            <a:spLocks noChangeArrowheads="1"/>
          </p:cNvSpPr>
          <p:nvPr/>
        </p:nvSpPr>
        <p:spPr bwMode="auto">
          <a:xfrm>
            <a:off x="1007492" y="2492052"/>
            <a:ext cx="8018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Eli:</a:t>
            </a:r>
            <a:endParaRPr lang="fi-FI" altLang="fi-FI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65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utoUpdateAnimBg="0"/>
      <p:bldP spid="19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15.10.2018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SATE2180Magneettikentän rajapintaehdot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660821" cy="913871"/>
          </a:xfrm>
        </p:spPr>
        <p:txBody>
          <a:bodyPr>
            <a:noAutofit/>
          </a:bodyPr>
          <a:lstStyle/>
          <a:p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Magneettikentän voimakkuuden ja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magneettivuon tiheyden komponentit materiaalien rajapinnalla</a:t>
            </a:r>
            <a:endParaRPr lang="en-US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Rectangle 4"/>
          <p:cNvSpPr>
            <a:spLocks noChangeArrowheads="1"/>
          </p:cNvSpPr>
          <p:nvPr/>
        </p:nvSpPr>
        <p:spPr bwMode="auto">
          <a:xfrm>
            <a:off x="369144" y="1229444"/>
            <a:ext cx="129614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None/>
            </a:pPr>
            <a:r>
              <a:rPr lang="fi-FI" alt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Yhteenveto:</a:t>
            </a:r>
            <a:endParaRPr lang="fi-FI" altLang="fi-FI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2" name="Group 42"/>
          <p:cNvGrpSpPr>
            <a:grpSpLocks/>
          </p:cNvGrpSpPr>
          <p:nvPr/>
        </p:nvGrpSpPr>
        <p:grpSpPr bwMode="auto">
          <a:xfrm>
            <a:off x="4797152" y="2237556"/>
            <a:ext cx="2844800" cy="2871788"/>
            <a:chOff x="0" y="0"/>
            <a:chExt cx="1828800" cy="1714500"/>
          </a:xfrm>
        </p:grpSpPr>
        <p:sp>
          <p:nvSpPr>
            <p:cNvPr id="123" name="Line 42"/>
            <p:cNvSpPr>
              <a:spLocks noChangeShapeType="1"/>
            </p:cNvSpPr>
            <p:nvPr/>
          </p:nvSpPr>
          <p:spPr bwMode="auto">
            <a:xfrm flipH="1" flipV="1">
              <a:off x="914400" y="133350"/>
              <a:ext cx="0" cy="6953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44"/>
            <p:cNvSpPr>
              <a:spLocks noChangeShapeType="1"/>
            </p:cNvSpPr>
            <p:nvPr/>
          </p:nvSpPr>
          <p:spPr bwMode="auto">
            <a:xfrm flipV="1">
              <a:off x="923925" y="381000"/>
              <a:ext cx="523875" cy="457200"/>
            </a:xfrm>
            <a:prstGeom prst="line">
              <a:avLst/>
            </a:prstGeom>
            <a:noFill/>
            <a:ln w="15875">
              <a:solidFill>
                <a:srgbClr val="00B05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Text Box 58"/>
            <p:cNvSpPr txBox="1">
              <a:spLocks noChangeArrowheads="1"/>
            </p:cNvSpPr>
            <p:nvPr/>
          </p:nvSpPr>
          <p:spPr bwMode="auto">
            <a:xfrm>
              <a:off x="1447800" y="257175"/>
              <a:ext cx="285750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b="1" i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fi-FI" altLang="fi-FI" sz="1400" baseline="-25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i-FI" altLang="fi-FI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Text Box 59"/>
            <p:cNvSpPr txBox="1">
              <a:spLocks noChangeArrowheads="1"/>
            </p:cNvSpPr>
            <p:nvPr/>
          </p:nvSpPr>
          <p:spPr bwMode="auto">
            <a:xfrm>
              <a:off x="971550" y="19050"/>
              <a:ext cx="171450" cy="1809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2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  <a:endParaRPr lang="fi-FI" altLang="fi-FI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Rectangle 49"/>
            <p:cNvSpPr>
              <a:spLocks noChangeArrowheads="1"/>
            </p:cNvSpPr>
            <p:nvPr/>
          </p:nvSpPr>
          <p:spPr bwMode="auto">
            <a:xfrm>
              <a:off x="0" y="0"/>
              <a:ext cx="1828800" cy="17145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8" name="Rectangle 51" descr="5%"/>
            <p:cNvSpPr>
              <a:spLocks noChangeArrowheads="1"/>
            </p:cNvSpPr>
            <p:nvPr/>
          </p:nvSpPr>
          <p:spPr bwMode="auto">
            <a:xfrm>
              <a:off x="0" y="838200"/>
              <a:ext cx="1828800" cy="876300"/>
            </a:xfrm>
            <a:prstGeom prst="rect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29" name="Line 64"/>
            <p:cNvSpPr>
              <a:spLocks noChangeShapeType="1"/>
            </p:cNvSpPr>
            <p:nvPr/>
          </p:nvSpPr>
          <p:spPr bwMode="auto">
            <a:xfrm>
              <a:off x="228600" y="1447800"/>
              <a:ext cx="7334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Oval 53"/>
            <p:cNvSpPr>
              <a:spLocks noChangeArrowheads="1"/>
            </p:cNvSpPr>
            <p:nvPr/>
          </p:nvSpPr>
          <p:spPr bwMode="auto">
            <a:xfrm>
              <a:off x="895350" y="819150"/>
              <a:ext cx="38100" cy="381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31" name="Arc 66"/>
            <p:cNvSpPr>
              <a:spLocks/>
            </p:cNvSpPr>
            <p:nvPr/>
          </p:nvSpPr>
          <p:spPr bwMode="auto">
            <a:xfrm>
              <a:off x="466725" y="1209675"/>
              <a:ext cx="352425" cy="247650"/>
            </a:xfrm>
            <a:custGeom>
              <a:avLst/>
              <a:gdLst>
                <a:gd name="T0" fmla="*/ 2147483647 w 21600"/>
                <a:gd name="T1" fmla="*/ 0 h 17454"/>
                <a:gd name="T2" fmla="*/ 2147483647 w 21600"/>
                <a:gd name="T3" fmla="*/ 2147483647 h 17454"/>
                <a:gd name="T4" fmla="*/ 0 w 21600"/>
                <a:gd name="T5" fmla="*/ 2147483647 h 174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7454" fill="none" extrusionOk="0">
                  <a:moveTo>
                    <a:pt x="12724" y="-1"/>
                  </a:moveTo>
                  <a:cubicBezTo>
                    <a:pt x="18301" y="4065"/>
                    <a:pt x="21600" y="10551"/>
                    <a:pt x="21600" y="17454"/>
                  </a:cubicBezTo>
                </a:path>
                <a:path w="21600" h="17454" stroke="0" extrusionOk="0">
                  <a:moveTo>
                    <a:pt x="12724" y="-1"/>
                  </a:moveTo>
                  <a:cubicBezTo>
                    <a:pt x="18301" y="4065"/>
                    <a:pt x="21600" y="10551"/>
                    <a:pt x="21600" y="17454"/>
                  </a:cubicBezTo>
                  <a:lnTo>
                    <a:pt x="0" y="17454"/>
                  </a:lnTo>
                  <a:lnTo>
                    <a:pt x="12724" y="-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Text Box 70"/>
            <p:cNvSpPr txBox="1">
              <a:spLocks noChangeArrowheads="1"/>
            </p:cNvSpPr>
            <p:nvPr/>
          </p:nvSpPr>
          <p:spPr bwMode="auto">
            <a:xfrm>
              <a:off x="552450" y="857250"/>
              <a:ext cx="276225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b="1" i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fi-FI" altLang="fi-FI" sz="1400" baseline="-25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i-FI" altLang="fi-FI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Arc 67"/>
            <p:cNvSpPr>
              <a:spLocks/>
            </p:cNvSpPr>
            <p:nvPr/>
          </p:nvSpPr>
          <p:spPr bwMode="auto">
            <a:xfrm>
              <a:off x="847725" y="657225"/>
              <a:ext cx="352425" cy="171450"/>
            </a:xfrm>
            <a:custGeom>
              <a:avLst/>
              <a:gdLst>
                <a:gd name="T0" fmla="*/ 2147483647 w 21600"/>
                <a:gd name="T1" fmla="*/ 0 h 13141"/>
                <a:gd name="T2" fmla="*/ 2147483647 w 21600"/>
                <a:gd name="T3" fmla="*/ 2147483647 h 13141"/>
                <a:gd name="T4" fmla="*/ 0 w 21600"/>
                <a:gd name="T5" fmla="*/ 2147483647 h 1314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13141" fill="none" extrusionOk="0">
                  <a:moveTo>
                    <a:pt x="17142" y="0"/>
                  </a:moveTo>
                  <a:cubicBezTo>
                    <a:pt x="20033" y="3770"/>
                    <a:pt x="21600" y="8389"/>
                    <a:pt x="21600" y="13141"/>
                  </a:cubicBezTo>
                </a:path>
                <a:path w="21600" h="13141" stroke="0" extrusionOk="0">
                  <a:moveTo>
                    <a:pt x="17142" y="0"/>
                  </a:moveTo>
                  <a:cubicBezTo>
                    <a:pt x="20033" y="3770"/>
                    <a:pt x="21600" y="8389"/>
                    <a:pt x="21600" y="13141"/>
                  </a:cubicBezTo>
                  <a:lnTo>
                    <a:pt x="0" y="13141"/>
                  </a:lnTo>
                  <a:lnTo>
                    <a:pt x="17142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Text Box 68"/>
            <p:cNvSpPr txBox="1">
              <a:spLocks noChangeArrowheads="1"/>
            </p:cNvSpPr>
            <p:nvPr/>
          </p:nvSpPr>
          <p:spPr bwMode="auto">
            <a:xfrm>
              <a:off x="1238250" y="581025"/>
              <a:ext cx="2762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i="1" dirty="0">
                  <a:solidFill>
                    <a:srgbClr val="0000FF"/>
                  </a:solidFill>
                  <a:latin typeface="Symbol" pitchFamily="18" charset="2"/>
                </a:rPr>
                <a:t>q</a:t>
              </a:r>
              <a:r>
                <a:rPr lang="fi-FI" altLang="fi-FI" sz="14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fi-FI" altLang="fi-FI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Text Box 69"/>
            <p:cNvSpPr txBox="1">
              <a:spLocks noChangeArrowheads="1"/>
            </p:cNvSpPr>
            <p:nvPr/>
          </p:nvSpPr>
          <p:spPr bwMode="auto">
            <a:xfrm>
              <a:off x="809625" y="1143000"/>
              <a:ext cx="295275" cy="2286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i="1" dirty="0">
                  <a:solidFill>
                    <a:srgbClr val="FF0000"/>
                  </a:solidFill>
                  <a:latin typeface="Symbol" pitchFamily="18" charset="2"/>
                </a:rPr>
                <a:t>q</a:t>
              </a:r>
              <a:r>
                <a:rPr lang="fi-FI" altLang="fi-FI" sz="1400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fi-FI" altLang="fi-FI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Line 63"/>
            <p:cNvSpPr>
              <a:spLocks noChangeShapeType="1"/>
            </p:cNvSpPr>
            <p:nvPr/>
          </p:nvSpPr>
          <p:spPr bwMode="auto">
            <a:xfrm flipV="1">
              <a:off x="504825" y="838200"/>
              <a:ext cx="409575" cy="609600"/>
            </a:xfrm>
            <a:prstGeom prst="line">
              <a:avLst/>
            </a:prstGeom>
            <a:noFill/>
            <a:ln w="15875">
              <a:solidFill>
                <a:srgbClr val="00B05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Text Box 72"/>
            <p:cNvSpPr txBox="1">
              <a:spLocks noChangeArrowheads="1"/>
            </p:cNvSpPr>
            <p:nvPr/>
          </p:nvSpPr>
          <p:spPr bwMode="auto">
            <a:xfrm>
              <a:off x="66246" y="209596"/>
              <a:ext cx="438579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2860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i="1" dirty="0">
                  <a:solidFill>
                    <a:srgbClr val="0000FF"/>
                  </a:solidFill>
                  <a:latin typeface="Symbol" pitchFamily="18" charset="2"/>
                </a:rPr>
                <a:t>r</a:t>
              </a:r>
              <a:r>
                <a:rPr lang="fi-FI" altLang="fi-FI" sz="14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fi-FI" altLang="fi-FI" sz="1400" dirty="0">
                  <a:solidFill>
                    <a:srgbClr val="0000FF"/>
                  </a:solidFill>
                  <a:latin typeface="Tahoma" pitchFamily="34" charset="0"/>
                </a:rPr>
                <a:t>,</a:t>
              </a:r>
              <a:r>
                <a:rPr lang="fi-FI" altLang="fi-FI" sz="1400" i="1" dirty="0">
                  <a:solidFill>
                    <a:srgbClr val="0000FF"/>
                  </a:solidFill>
                  <a:latin typeface="Symbol" pitchFamily="18" charset="2"/>
                </a:rPr>
                <a:t> m</a:t>
              </a:r>
              <a:r>
                <a:rPr lang="fi-FI" altLang="fi-FI" sz="14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r2</a:t>
              </a:r>
              <a:endParaRPr lang="fi-FI" altLang="fi-FI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Text Box 58"/>
            <p:cNvSpPr txBox="1">
              <a:spLocks noChangeArrowheads="1"/>
            </p:cNvSpPr>
            <p:nvPr/>
          </p:nvSpPr>
          <p:spPr bwMode="auto">
            <a:xfrm>
              <a:off x="1123949" y="1362075"/>
              <a:ext cx="642939" cy="2381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Materiaali 1</a:t>
              </a:r>
            </a:p>
          </p:txBody>
        </p:sp>
        <p:sp>
          <p:nvSpPr>
            <p:cNvPr id="139" name="Text Box 58"/>
            <p:cNvSpPr txBox="1">
              <a:spLocks noChangeArrowheads="1"/>
            </p:cNvSpPr>
            <p:nvPr/>
          </p:nvSpPr>
          <p:spPr bwMode="auto">
            <a:xfrm>
              <a:off x="1128711" y="61913"/>
              <a:ext cx="642939" cy="238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432" tIns="27432" rIns="0" bIns="0"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1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Materiaali 2</a:t>
              </a: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517798"/>
              </p:ext>
            </p:extLst>
          </p:nvPr>
        </p:nvGraphicFramePr>
        <p:xfrm>
          <a:off x="1593280" y="1131663"/>
          <a:ext cx="2381448" cy="457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1" name="Equation" r:id="rId6" imgW="1257120" imgH="241200" progId="Equation.DSMT4">
                  <p:embed/>
                </p:oleObj>
              </mc:Choice>
              <mc:Fallback>
                <p:oleObj name="Equation" r:id="rId6" imgW="125712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80" y="1131663"/>
                        <a:ext cx="2381448" cy="4578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6947862"/>
              </p:ext>
            </p:extLst>
          </p:nvPr>
        </p:nvGraphicFramePr>
        <p:xfrm>
          <a:off x="945208" y="1595835"/>
          <a:ext cx="3765500" cy="929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2" name="Equation" r:id="rId8" imgW="2057400" imgH="507960" progId="Equation.DSMT4">
                  <p:embed/>
                </p:oleObj>
              </mc:Choice>
              <mc:Fallback>
                <p:oleObj name="Equation" r:id="rId8" imgW="2057400" imgH="50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208" y="1595835"/>
                        <a:ext cx="3765500" cy="929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628420"/>
              </p:ext>
            </p:extLst>
          </p:nvPr>
        </p:nvGraphicFramePr>
        <p:xfrm>
          <a:off x="945208" y="2525588"/>
          <a:ext cx="3182937" cy="244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23" name="Equation" r:id="rId10" imgW="1638000" imgH="1257120" progId="Equation.DSMT4">
                  <p:embed/>
                </p:oleObj>
              </mc:Choice>
              <mc:Fallback>
                <p:oleObj name="Equation" r:id="rId10" imgW="1638000" imgH="12571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208" y="2525588"/>
                        <a:ext cx="3182937" cy="244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977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utoUpdateAnimBg="0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2454</TotalTime>
  <Words>405</Words>
  <Application>Microsoft Office PowerPoint</Application>
  <PresentationFormat>Custom</PresentationFormat>
  <Paragraphs>174</Paragraphs>
  <Slides>11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yleispohja</vt:lpstr>
      <vt:lpstr>MathType 6.0 Equation</vt:lpstr>
      <vt:lpstr>SATE2180 Kenttäteorian perusteet Magneettikentän rajapintaehdot Sähkötekniikka/MV </vt:lpstr>
      <vt:lpstr>Magneettikentän voimakkuus ja magneettivuon tiheys kahden materiaalin rajapinnalla</vt:lpstr>
      <vt:lpstr>Magneettikentän voimakkuuden ja magneettivuon tiheyden normaalikomponentit kahden materiaalin rajapinnalla</vt:lpstr>
      <vt:lpstr>Magneettikentän voimakkuuden ja magneettivuon tiheyden tangentiaaliset komponentit kahden varauksista vapaan materiaalin rajapinnalla</vt:lpstr>
      <vt:lpstr>Magneettikentän voimakkuuden ja magneettivuon tiheyden tangentiaaliset komponentit kahden varauksista vapaan materiaalin rajapinnalla</vt:lpstr>
      <vt:lpstr>Magneettikentän voimakkuuden ja magneettivuon tiheyden tangentiaaliset komponentit virtatason ollessa rajapinnalla</vt:lpstr>
      <vt:lpstr>Magneettikentän voimakkuuden ja magneettivuon tiheyden tangentiaaliset komponentit virtatason ollessa rajapinnalla</vt:lpstr>
      <vt:lpstr>Magneettikentän voimakkuuden ja magneettivuon tiheyden tangentiaaliset komponentit virtatason ollessa rajapinnalla</vt:lpstr>
      <vt:lpstr>Magneettikentän voimakkuuden ja magneettivuon tiheyden komponentit materiaalien rajapinnalla</vt:lpstr>
      <vt:lpstr>Täydellisen eristeen ja johteen rajapinta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308</cp:revision>
  <cp:lastPrinted>2018-10-15T11:54:08Z</cp:lastPrinted>
  <dcterms:created xsi:type="dcterms:W3CDTF">2018-08-21T07:35:50Z</dcterms:created>
  <dcterms:modified xsi:type="dcterms:W3CDTF">2018-10-15T11:54:17Z</dcterms:modified>
</cp:coreProperties>
</file>