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3" r:id="rId2"/>
    <p:sldId id="261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7" r:id="rId17"/>
    <p:sldId id="336" r:id="rId18"/>
    <p:sldId id="338" r:id="rId19"/>
    <p:sldId id="302" r:id="rId20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112"/>
    <a:srgbClr val="7A7C7F"/>
    <a:srgbClr val="595959"/>
    <a:srgbClr val="FAA51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>
        <p:scale>
          <a:sx n="100" d="100"/>
          <a:sy n="100" d="100"/>
        </p:scale>
        <p:origin x="-2094" y="-804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8/27/2018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22.8.2018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microsoft.com/office/2007/relationships/hdphoto" Target="../media/hdphoto1.wdp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microsoft.com/office/2007/relationships/hdphoto" Target="../media/hdphoto1.wdp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7.wmf"/><Relationship Id="rId4" Type="http://schemas.microsoft.com/office/2007/relationships/hdphoto" Target="../media/hdphoto1.wdp"/><Relationship Id="rId9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5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41.wmf"/><Relationship Id="rId4" Type="http://schemas.microsoft.com/office/2007/relationships/hdphoto" Target="../media/hdphoto1.wdp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8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8.wmf"/><Relationship Id="rId4" Type="http://schemas.microsoft.com/office/2007/relationships/hdphoto" Target="../media/hdphoto1.wdp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0.bin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5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5.wmf"/><Relationship Id="rId4" Type="http://schemas.microsoft.com/office/2007/relationships/hdphoto" Target="../media/hdphoto1.wdp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7.bin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2.wmf"/><Relationship Id="rId4" Type="http://schemas.microsoft.com/office/2007/relationships/hdphoto" Target="../media/hdphoto1.wdp"/><Relationship Id="rId9" Type="http://schemas.openxmlformats.org/officeDocument/2006/relationships/oleObject" Target="../embeddings/oleObject6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microsoft.com/office/2007/relationships/hdphoto" Target="../media/hdphoto1.wdp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microsoft.com/office/2007/relationships/hdphoto" Target="../media/hdphoto1.wdp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microsoft.com/office/2007/relationships/hdphoto" Target="../media/hdphoto1.wdp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microsoft.com/office/2007/relationships/hdphoto" Target="../media/hdphoto1.wdp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2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microsoft.com/office/2007/relationships/hdphoto" Target="../media/hdphoto1.wdp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Vektorimatematiikan kertausta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Esimerkki vektorien vähennyslaskusta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96955" y="1373460"/>
            <a:ext cx="2420461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Olkoon vektorit: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0780"/>
              </p:ext>
            </p:extLst>
          </p:nvPr>
        </p:nvGraphicFramePr>
        <p:xfrm>
          <a:off x="2745409" y="1373460"/>
          <a:ext cx="3321428" cy="438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" name="Equation" r:id="rId5" imgW="1828800" imgH="241200" progId="Equation.DSMT4">
                  <p:embed/>
                </p:oleObj>
              </mc:Choice>
              <mc:Fallback>
                <p:oleObj name="Equation" r:id="rId5" imgW="1828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5409" y="1373460"/>
                        <a:ext cx="3321428" cy="4388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308983"/>
              </p:ext>
            </p:extLst>
          </p:nvPr>
        </p:nvGraphicFramePr>
        <p:xfrm>
          <a:off x="880783" y="4253780"/>
          <a:ext cx="11985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" name="Equation" r:id="rId7" imgW="660240" imgH="177480" progId="Equation.DSMT4">
                  <p:embed/>
                </p:oleObj>
              </mc:Choice>
              <mc:Fallback>
                <p:oleObj name="Equation" r:id="rId7" imgW="6602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783" y="4253780"/>
                        <a:ext cx="1198562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63009"/>
              </p:ext>
            </p:extLst>
          </p:nvPr>
        </p:nvGraphicFramePr>
        <p:xfrm>
          <a:off x="3395216" y="4181772"/>
          <a:ext cx="3022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" name="Equation" r:id="rId9" imgW="1663560" imgH="279360" progId="Equation.DSMT4">
                  <p:embed/>
                </p:oleObj>
              </mc:Choice>
              <mc:Fallback>
                <p:oleObj name="Equation" r:id="rId9" imgW="1663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5216" y="4181772"/>
                        <a:ext cx="3022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787826"/>
              </p:ext>
            </p:extLst>
          </p:nvPr>
        </p:nvGraphicFramePr>
        <p:xfrm>
          <a:off x="1230313" y="4613275"/>
          <a:ext cx="12223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" name="Equation" r:id="rId11" imgW="672840" imgH="241200" progId="Equation.DSMT4">
                  <p:embed/>
                </p:oleObj>
              </mc:Choice>
              <mc:Fallback>
                <p:oleObj name="Equation" r:id="rId11" imgW="672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4613275"/>
                        <a:ext cx="1222375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" name="Group 5"/>
          <p:cNvGrpSpPr>
            <a:grpSpLocks/>
          </p:cNvGrpSpPr>
          <p:nvPr/>
        </p:nvGrpSpPr>
        <p:grpSpPr bwMode="auto">
          <a:xfrm>
            <a:off x="2665065" y="2540173"/>
            <a:ext cx="401638" cy="815975"/>
            <a:chOff x="3212" y="2298"/>
            <a:chExt cx="253" cy="514"/>
          </a:xfrm>
        </p:grpSpPr>
        <p:sp>
          <p:nvSpPr>
            <p:cNvPr id="111" name="Freeform 6"/>
            <p:cNvSpPr>
              <a:spLocks/>
            </p:cNvSpPr>
            <p:nvPr/>
          </p:nvSpPr>
          <p:spPr bwMode="auto">
            <a:xfrm>
              <a:off x="3250" y="2682"/>
              <a:ext cx="31" cy="69"/>
            </a:xfrm>
            <a:custGeom>
              <a:avLst/>
              <a:gdLst>
                <a:gd name="T0" fmla="*/ 0 w 31"/>
                <a:gd name="T1" fmla="*/ 61 h 69"/>
                <a:gd name="T2" fmla="*/ 8 w 31"/>
                <a:gd name="T3" fmla="*/ 69 h 69"/>
                <a:gd name="T4" fmla="*/ 31 w 31"/>
                <a:gd name="T5" fmla="*/ 8 h 69"/>
                <a:gd name="T6" fmla="*/ 23 w 31"/>
                <a:gd name="T7" fmla="*/ 0 h 69"/>
                <a:gd name="T8" fmla="*/ 0 w 31"/>
                <a:gd name="T9" fmla="*/ 61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69">
                  <a:moveTo>
                    <a:pt x="0" y="61"/>
                  </a:moveTo>
                  <a:lnTo>
                    <a:pt x="8" y="69"/>
                  </a:lnTo>
                  <a:lnTo>
                    <a:pt x="31" y="8"/>
                  </a:lnTo>
                  <a:lnTo>
                    <a:pt x="23" y="0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2" name="Freeform 7"/>
            <p:cNvSpPr>
              <a:spLocks/>
            </p:cNvSpPr>
            <p:nvPr/>
          </p:nvSpPr>
          <p:spPr bwMode="auto">
            <a:xfrm>
              <a:off x="3296" y="2590"/>
              <a:ext cx="31" cy="61"/>
            </a:xfrm>
            <a:custGeom>
              <a:avLst/>
              <a:gdLst>
                <a:gd name="T0" fmla="*/ 0 w 31"/>
                <a:gd name="T1" fmla="*/ 54 h 61"/>
                <a:gd name="T2" fmla="*/ 8 w 31"/>
                <a:gd name="T3" fmla="*/ 61 h 61"/>
                <a:gd name="T4" fmla="*/ 31 w 31"/>
                <a:gd name="T5" fmla="*/ 8 h 61"/>
                <a:gd name="T6" fmla="*/ 23 w 31"/>
                <a:gd name="T7" fmla="*/ 0 h 61"/>
                <a:gd name="T8" fmla="*/ 0 w 31"/>
                <a:gd name="T9" fmla="*/ 54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61">
                  <a:moveTo>
                    <a:pt x="0" y="54"/>
                  </a:moveTo>
                  <a:lnTo>
                    <a:pt x="8" y="61"/>
                  </a:lnTo>
                  <a:lnTo>
                    <a:pt x="31" y="8"/>
                  </a:lnTo>
                  <a:lnTo>
                    <a:pt x="23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3" name="Freeform 8"/>
            <p:cNvSpPr>
              <a:spLocks/>
            </p:cNvSpPr>
            <p:nvPr/>
          </p:nvSpPr>
          <p:spPr bwMode="auto">
            <a:xfrm>
              <a:off x="3342" y="2490"/>
              <a:ext cx="31" cy="62"/>
            </a:xfrm>
            <a:custGeom>
              <a:avLst/>
              <a:gdLst>
                <a:gd name="T0" fmla="*/ 0 w 31"/>
                <a:gd name="T1" fmla="*/ 54 h 62"/>
                <a:gd name="T2" fmla="*/ 8 w 31"/>
                <a:gd name="T3" fmla="*/ 62 h 62"/>
                <a:gd name="T4" fmla="*/ 31 w 31"/>
                <a:gd name="T5" fmla="*/ 8 h 62"/>
                <a:gd name="T6" fmla="*/ 23 w 31"/>
                <a:gd name="T7" fmla="*/ 0 h 62"/>
                <a:gd name="T8" fmla="*/ 0 w 31"/>
                <a:gd name="T9" fmla="*/ 5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62">
                  <a:moveTo>
                    <a:pt x="0" y="54"/>
                  </a:moveTo>
                  <a:lnTo>
                    <a:pt x="8" y="62"/>
                  </a:lnTo>
                  <a:lnTo>
                    <a:pt x="31" y="8"/>
                  </a:lnTo>
                  <a:lnTo>
                    <a:pt x="23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4" name="Freeform 9"/>
            <p:cNvSpPr>
              <a:spLocks/>
            </p:cNvSpPr>
            <p:nvPr/>
          </p:nvSpPr>
          <p:spPr bwMode="auto">
            <a:xfrm>
              <a:off x="3388" y="2390"/>
              <a:ext cx="31" cy="69"/>
            </a:xfrm>
            <a:custGeom>
              <a:avLst/>
              <a:gdLst>
                <a:gd name="T0" fmla="*/ 0 w 31"/>
                <a:gd name="T1" fmla="*/ 62 h 69"/>
                <a:gd name="T2" fmla="*/ 8 w 31"/>
                <a:gd name="T3" fmla="*/ 69 h 69"/>
                <a:gd name="T4" fmla="*/ 31 w 31"/>
                <a:gd name="T5" fmla="*/ 8 h 69"/>
                <a:gd name="T6" fmla="*/ 23 w 31"/>
                <a:gd name="T7" fmla="*/ 0 h 69"/>
                <a:gd name="T8" fmla="*/ 0 w 31"/>
                <a:gd name="T9" fmla="*/ 62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69">
                  <a:moveTo>
                    <a:pt x="0" y="62"/>
                  </a:moveTo>
                  <a:lnTo>
                    <a:pt x="8" y="69"/>
                  </a:lnTo>
                  <a:lnTo>
                    <a:pt x="31" y="8"/>
                  </a:lnTo>
                  <a:lnTo>
                    <a:pt x="23" y="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5" name="Freeform 10"/>
            <p:cNvSpPr>
              <a:spLocks/>
            </p:cNvSpPr>
            <p:nvPr/>
          </p:nvSpPr>
          <p:spPr bwMode="auto">
            <a:xfrm>
              <a:off x="3434" y="2298"/>
              <a:ext cx="31" cy="62"/>
            </a:xfrm>
            <a:custGeom>
              <a:avLst/>
              <a:gdLst>
                <a:gd name="T0" fmla="*/ 0 w 31"/>
                <a:gd name="T1" fmla="*/ 54 h 62"/>
                <a:gd name="T2" fmla="*/ 8 w 31"/>
                <a:gd name="T3" fmla="*/ 62 h 62"/>
                <a:gd name="T4" fmla="*/ 31 w 31"/>
                <a:gd name="T5" fmla="*/ 8 h 62"/>
                <a:gd name="T6" fmla="*/ 23 w 31"/>
                <a:gd name="T7" fmla="*/ 0 h 62"/>
                <a:gd name="T8" fmla="*/ 0 w 31"/>
                <a:gd name="T9" fmla="*/ 5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62">
                  <a:moveTo>
                    <a:pt x="0" y="54"/>
                  </a:moveTo>
                  <a:lnTo>
                    <a:pt x="8" y="62"/>
                  </a:lnTo>
                  <a:lnTo>
                    <a:pt x="31" y="8"/>
                  </a:lnTo>
                  <a:lnTo>
                    <a:pt x="23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6" name="Freeform 11"/>
            <p:cNvSpPr>
              <a:spLocks/>
            </p:cNvSpPr>
            <p:nvPr/>
          </p:nvSpPr>
          <p:spPr bwMode="auto">
            <a:xfrm>
              <a:off x="3212" y="2705"/>
              <a:ext cx="92" cy="107"/>
            </a:xfrm>
            <a:custGeom>
              <a:avLst/>
              <a:gdLst>
                <a:gd name="T0" fmla="*/ 0 w 92"/>
                <a:gd name="T1" fmla="*/ 0 h 107"/>
                <a:gd name="T2" fmla="*/ 7 w 92"/>
                <a:gd name="T3" fmla="*/ 107 h 107"/>
                <a:gd name="T4" fmla="*/ 92 w 92"/>
                <a:gd name="T5" fmla="*/ 38 h 107"/>
                <a:gd name="T6" fmla="*/ 0 w 92"/>
                <a:gd name="T7" fmla="*/ 0 h 10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" h="107">
                  <a:moveTo>
                    <a:pt x="0" y="0"/>
                  </a:moveTo>
                  <a:lnTo>
                    <a:pt x="7" y="107"/>
                  </a:lnTo>
                  <a:lnTo>
                    <a:pt x="9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117" name="Group 12"/>
          <p:cNvGrpSpPr>
            <a:grpSpLocks/>
          </p:cNvGrpSpPr>
          <p:nvPr/>
        </p:nvGrpSpPr>
        <p:grpSpPr bwMode="auto">
          <a:xfrm>
            <a:off x="1436340" y="2114723"/>
            <a:ext cx="412750" cy="815975"/>
            <a:chOff x="2438" y="2030"/>
            <a:chExt cx="260" cy="514"/>
          </a:xfrm>
        </p:grpSpPr>
        <p:grpSp>
          <p:nvGrpSpPr>
            <p:cNvPr id="118" name="Group 13"/>
            <p:cNvGrpSpPr>
              <a:grpSpLocks/>
            </p:cNvGrpSpPr>
            <p:nvPr/>
          </p:nvGrpSpPr>
          <p:grpSpPr bwMode="auto">
            <a:xfrm>
              <a:off x="2438" y="2030"/>
              <a:ext cx="260" cy="514"/>
              <a:chOff x="2438" y="2030"/>
              <a:chExt cx="260" cy="514"/>
            </a:xfrm>
          </p:grpSpPr>
          <p:sp>
            <p:nvSpPr>
              <p:cNvPr id="120" name="Freeform 14"/>
              <p:cNvSpPr>
                <a:spLocks/>
              </p:cNvSpPr>
              <p:nvPr/>
            </p:nvSpPr>
            <p:spPr bwMode="auto">
              <a:xfrm>
                <a:off x="2438" y="2091"/>
                <a:ext cx="222" cy="453"/>
              </a:xfrm>
              <a:custGeom>
                <a:avLst/>
                <a:gdLst>
                  <a:gd name="T0" fmla="*/ 0 w 222"/>
                  <a:gd name="T1" fmla="*/ 445 h 453"/>
                  <a:gd name="T2" fmla="*/ 7 w 222"/>
                  <a:gd name="T3" fmla="*/ 453 h 453"/>
                  <a:gd name="T4" fmla="*/ 222 w 222"/>
                  <a:gd name="T5" fmla="*/ 8 h 453"/>
                  <a:gd name="T6" fmla="*/ 214 w 222"/>
                  <a:gd name="T7" fmla="*/ 0 h 453"/>
                  <a:gd name="T8" fmla="*/ 0 w 222"/>
                  <a:gd name="T9" fmla="*/ 445 h 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2" h="453">
                    <a:moveTo>
                      <a:pt x="0" y="445"/>
                    </a:moveTo>
                    <a:lnTo>
                      <a:pt x="7" y="453"/>
                    </a:lnTo>
                    <a:lnTo>
                      <a:pt x="222" y="8"/>
                    </a:lnTo>
                    <a:lnTo>
                      <a:pt x="214" y="0"/>
                    </a:lnTo>
                    <a:lnTo>
                      <a:pt x="0" y="44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1" name="Freeform 15"/>
              <p:cNvSpPr>
                <a:spLocks/>
              </p:cNvSpPr>
              <p:nvPr/>
            </p:nvSpPr>
            <p:spPr bwMode="auto">
              <a:xfrm>
                <a:off x="2606" y="2030"/>
                <a:ext cx="92" cy="107"/>
              </a:xfrm>
              <a:custGeom>
                <a:avLst/>
                <a:gdLst>
                  <a:gd name="T0" fmla="*/ 92 w 92"/>
                  <a:gd name="T1" fmla="*/ 107 h 107"/>
                  <a:gd name="T2" fmla="*/ 92 w 92"/>
                  <a:gd name="T3" fmla="*/ 0 h 107"/>
                  <a:gd name="T4" fmla="*/ 0 w 92"/>
                  <a:gd name="T5" fmla="*/ 69 h 107"/>
                  <a:gd name="T6" fmla="*/ 92 w 92"/>
                  <a:gd name="T7" fmla="*/ 107 h 1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2" h="107">
                    <a:moveTo>
                      <a:pt x="92" y="107"/>
                    </a:moveTo>
                    <a:lnTo>
                      <a:pt x="92" y="0"/>
                    </a:lnTo>
                    <a:lnTo>
                      <a:pt x="0" y="69"/>
                    </a:lnTo>
                    <a:lnTo>
                      <a:pt x="92" y="107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119" name="Rectangle 16"/>
            <p:cNvSpPr>
              <a:spLocks noChangeArrowheads="1"/>
            </p:cNvSpPr>
            <p:nvPr/>
          </p:nvSpPr>
          <p:spPr bwMode="auto">
            <a:xfrm>
              <a:off x="2448" y="2112"/>
              <a:ext cx="1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8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2" name="Group 17"/>
          <p:cNvGrpSpPr>
            <a:grpSpLocks/>
          </p:cNvGrpSpPr>
          <p:nvPr/>
        </p:nvGrpSpPr>
        <p:grpSpPr bwMode="auto">
          <a:xfrm>
            <a:off x="1436340" y="2479848"/>
            <a:ext cx="1654175" cy="450850"/>
            <a:chOff x="2438" y="2260"/>
            <a:chExt cx="1042" cy="284"/>
          </a:xfrm>
        </p:grpSpPr>
        <p:grpSp>
          <p:nvGrpSpPr>
            <p:cNvPr id="123" name="Group 18"/>
            <p:cNvGrpSpPr>
              <a:grpSpLocks/>
            </p:cNvGrpSpPr>
            <p:nvPr/>
          </p:nvGrpSpPr>
          <p:grpSpPr bwMode="auto">
            <a:xfrm>
              <a:off x="2438" y="2260"/>
              <a:ext cx="1042" cy="284"/>
              <a:chOff x="2438" y="2260"/>
              <a:chExt cx="1042" cy="284"/>
            </a:xfrm>
          </p:grpSpPr>
          <p:sp>
            <p:nvSpPr>
              <p:cNvPr id="125" name="Freeform 19"/>
              <p:cNvSpPr>
                <a:spLocks/>
              </p:cNvSpPr>
              <p:nvPr/>
            </p:nvSpPr>
            <p:spPr bwMode="auto">
              <a:xfrm>
                <a:off x="2438" y="2298"/>
                <a:ext cx="958" cy="246"/>
              </a:xfrm>
              <a:custGeom>
                <a:avLst/>
                <a:gdLst>
                  <a:gd name="T0" fmla="*/ 0 w 958"/>
                  <a:gd name="T1" fmla="*/ 231 h 246"/>
                  <a:gd name="T2" fmla="*/ 0 w 958"/>
                  <a:gd name="T3" fmla="*/ 246 h 246"/>
                  <a:gd name="T4" fmla="*/ 958 w 958"/>
                  <a:gd name="T5" fmla="*/ 16 h 246"/>
                  <a:gd name="T6" fmla="*/ 958 w 958"/>
                  <a:gd name="T7" fmla="*/ 0 h 246"/>
                  <a:gd name="T8" fmla="*/ 0 w 958"/>
                  <a:gd name="T9" fmla="*/ 231 h 2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8" h="246">
                    <a:moveTo>
                      <a:pt x="0" y="231"/>
                    </a:moveTo>
                    <a:lnTo>
                      <a:pt x="0" y="246"/>
                    </a:lnTo>
                    <a:lnTo>
                      <a:pt x="958" y="16"/>
                    </a:lnTo>
                    <a:lnTo>
                      <a:pt x="958" y="0"/>
                    </a:lnTo>
                    <a:lnTo>
                      <a:pt x="0" y="231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6" name="Freeform 20"/>
              <p:cNvSpPr>
                <a:spLocks/>
              </p:cNvSpPr>
              <p:nvPr/>
            </p:nvSpPr>
            <p:spPr bwMode="auto">
              <a:xfrm>
                <a:off x="3365" y="2260"/>
                <a:ext cx="115" cy="100"/>
              </a:xfrm>
              <a:custGeom>
                <a:avLst/>
                <a:gdLst>
                  <a:gd name="T0" fmla="*/ 23 w 115"/>
                  <a:gd name="T1" fmla="*/ 100 h 100"/>
                  <a:gd name="T2" fmla="*/ 115 w 115"/>
                  <a:gd name="T3" fmla="*/ 31 h 100"/>
                  <a:gd name="T4" fmla="*/ 0 w 115"/>
                  <a:gd name="T5" fmla="*/ 0 h 100"/>
                  <a:gd name="T6" fmla="*/ 23 w 115"/>
                  <a:gd name="T7" fmla="*/ 10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100">
                    <a:moveTo>
                      <a:pt x="23" y="100"/>
                    </a:moveTo>
                    <a:lnTo>
                      <a:pt x="115" y="31"/>
                    </a:lnTo>
                    <a:lnTo>
                      <a:pt x="0" y="0"/>
                    </a:lnTo>
                    <a:lnTo>
                      <a:pt x="23" y="10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124" name="Rectangle 21"/>
            <p:cNvSpPr>
              <a:spLocks noChangeArrowheads="1"/>
            </p:cNvSpPr>
            <p:nvPr/>
          </p:nvSpPr>
          <p:spPr bwMode="auto">
            <a:xfrm>
              <a:off x="3168" y="2352"/>
              <a:ext cx="1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8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7" name="Group 22"/>
          <p:cNvGrpSpPr>
            <a:grpSpLocks/>
          </p:cNvGrpSpPr>
          <p:nvPr/>
        </p:nvGrpSpPr>
        <p:grpSpPr bwMode="auto">
          <a:xfrm>
            <a:off x="1436340" y="2906889"/>
            <a:ext cx="1216025" cy="482601"/>
            <a:chOff x="2438" y="2529"/>
            <a:chExt cx="766" cy="304"/>
          </a:xfrm>
        </p:grpSpPr>
        <p:grpSp>
          <p:nvGrpSpPr>
            <p:cNvPr id="128" name="Group 23"/>
            <p:cNvGrpSpPr>
              <a:grpSpLocks/>
            </p:cNvGrpSpPr>
            <p:nvPr/>
          </p:nvGrpSpPr>
          <p:grpSpPr bwMode="auto">
            <a:xfrm>
              <a:off x="2438" y="2529"/>
              <a:ext cx="766" cy="291"/>
              <a:chOff x="2438" y="2529"/>
              <a:chExt cx="766" cy="291"/>
            </a:xfrm>
          </p:grpSpPr>
          <p:sp>
            <p:nvSpPr>
              <p:cNvPr id="130" name="Freeform 24"/>
              <p:cNvSpPr>
                <a:spLocks/>
              </p:cNvSpPr>
              <p:nvPr/>
            </p:nvSpPr>
            <p:spPr bwMode="auto">
              <a:xfrm>
                <a:off x="2438" y="2529"/>
                <a:ext cx="705" cy="253"/>
              </a:xfrm>
              <a:custGeom>
                <a:avLst/>
                <a:gdLst>
                  <a:gd name="T0" fmla="*/ 7 w 705"/>
                  <a:gd name="T1" fmla="*/ 0 h 253"/>
                  <a:gd name="T2" fmla="*/ 0 w 705"/>
                  <a:gd name="T3" fmla="*/ 15 h 253"/>
                  <a:gd name="T4" fmla="*/ 697 w 705"/>
                  <a:gd name="T5" fmla="*/ 253 h 253"/>
                  <a:gd name="T6" fmla="*/ 705 w 705"/>
                  <a:gd name="T7" fmla="*/ 237 h 253"/>
                  <a:gd name="T8" fmla="*/ 7 w 705"/>
                  <a:gd name="T9" fmla="*/ 0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5" h="253">
                    <a:moveTo>
                      <a:pt x="7" y="0"/>
                    </a:moveTo>
                    <a:lnTo>
                      <a:pt x="0" y="15"/>
                    </a:lnTo>
                    <a:lnTo>
                      <a:pt x="697" y="253"/>
                    </a:lnTo>
                    <a:lnTo>
                      <a:pt x="705" y="23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1" name="Freeform 25"/>
              <p:cNvSpPr>
                <a:spLocks/>
              </p:cNvSpPr>
              <p:nvPr/>
            </p:nvSpPr>
            <p:spPr bwMode="auto">
              <a:xfrm>
                <a:off x="3097" y="2728"/>
                <a:ext cx="107" cy="92"/>
              </a:xfrm>
              <a:custGeom>
                <a:avLst/>
                <a:gdLst>
                  <a:gd name="T0" fmla="*/ 0 w 107"/>
                  <a:gd name="T1" fmla="*/ 92 h 92"/>
                  <a:gd name="T2" fmla="*/ 107 w 107"/>
                  <a:gd name="T3" fmla="*/ 84 h 92"/>
                  <a:gd name="T4" fmla="*/ 38 w 107"/>
                  <a:gd name="T5" fmla="*/ 0 h 92"/>
                  <a:gd name="T6" fmla="*/ 0 w 107"/>
                  <a:gd name="T7" fmla="*/ 92 h 9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7" h="92">
                    <a:moveTo>
                      <a:pt x="0" y="92"/>
                    </a:moveTo>
                    <a:lnTo>
                      <a:pt x="107" y="84"/>
                    </a:lnTo>
                    <a:lnTo>
                      <a:pt x="38" y="0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129" name="Rectangle 26"/>
            <p:cNvSpPr>
              <a:spLocks noChangeArrowheads="1"/>
            </p:cNvSpPr>
            <p:nvPr/>
          </p:nvSpPr>
          <p:spPr bwMode="auto">
            <a:xfrm>
              <a:off x="2688" y="2659"/>
              <a:ext cx="1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8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2" name="Rectangle 27"/>
          <p:cNvSpPr>
            <a:spLocks noChangeArrowheads="1"/>
          </p:cNvSpPr>
          <p:nvPr/>
        </p:nvSpPr>
        <p:spPr bwMode="auto">
          <a:xfrm>
            <a:off x="3625503" y="2906885"/>
            <a:ext cx="57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altLang="fi-FI" sz="1800" b="1" i="1">
                <a:solidFill>
                  <a:srgbClr val="000000"/>
                </a:solidFill>
              </a:rPr>
              <a:t> </a:t>
            </a:r>
            <a:endParaRPr lang="en-GB" altLang="fi-FI"/>
          </a:p>
        </p:txBody>
      </p:sp>
      <p:grpSp>
        <p:nvGrpSpPr>
          <p:cNvPr id="133" name="Group 28"/>
          <p:cNvGrpSpPr>
            <a:grpSpLocks/>
          </p:cNvGrpSpPr>
          <p:nvPr/>
        </p:nvGrpSpPr>
        <p:grpSpPr bwMode="auto">
          <a:xfrm>
            <a:off x="779116" y="1798810"/>
            <a:ext cx="3060701" cy="2166938"/>
            <a:chOff x="2024" y="1831"/>
            <a:chExt cx="1928" cy="1365"/>
          </a:xfrm>
        </p:grpSpPr>
        <p:grpSp>
          <p:nvGrpSpPr>
            <p:cNvPr id="134" name="Group 29"/>
            <p:cNvGrpSpPr>
              <a:grpSpLocks/>
            </p:cNvGrpSpPr>
            <p:nvPr/>
          </p:nvGrpSpPr>
          <p:grpSpPr bwMode="auto">
            <a:xfrm>
              <a:off x="2024" y="2506"/>
              <a:ext cx="1839" cy="84"/>
              <a:chOff x="2024" y="2506"/>
              <a:chExt cx="1839" cy="84"/>
            </a:xfrm>
          </p:grpSpPr>
          <p:sp>
            <p:nvSpPr>
              <p:cNvPr id="150" name="Line 30"/>
              <p:cNvSpPr>
                <a:spLocks noChangeShapeType="1"/>
              </p:cNvSpPr>
              <p:nvPr/>
            </p:nvSpPr>
            <p:spPr bwMode="auto">
              <a:xfrm>
                <a:off x="2024" y="2544"/>
                <a:ext cx="180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51" name="Freeform 31"/>
              <p:cNvSpPr>
                <a:spLocks/>
              </p:cNvSpPr>
              <p:nvPr/>
            </p:nvSpPr>
            <p:spPr bwMode="auto">
              <a:xfrm>
                <a:off x="3779" y="2506"/>
                <a:ext cx="84" cy="84"/>
              </a:xfrm>
              <a:custGeom>
                <a:avLst/>
                <a:gdLst>
                  <a:gd name="T0" fmla="*/ 0 w 84"/>
                  <a:gd name="T1" fmla="*/ 84 h 84"/>
                  <a:gd name="T2" fmla="*/ 84 w 84"/>
                  <a:gd name="T3" fmla="*/ 46 h 84"/>
                  <a:gd name="T4" fmla="*/ 0 w 84"/>
                  <a:gd name="T5" fmla="*/ 0 h 84"/>
                  <a:gd name="T6" fmla="*/ 31 w 84"/>
                  <a:gd name="T7" fmla="*/ 46 h 84"/>
                  <a:gd name="T8" fmla="*/ 0 w 84"/>
                  <a:gd name="T9" fmla="*/ 84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4" h="84">
                    <a:moveTo>
                      <a:pt x="0" y="84"/>
                    </a:moveTo>
                    <a:lnTo>
                      <a:pt x="84" y="46"/>
                    </a:lnTo>
                    <a:lnTo>
                      <a:pt x="0" y="0"/>
                    </a:lnTo>
                    <a:lnTo>
                      <a:pt x="31" y="46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135" name="Group 32"/>
            <p:cNvGrpSpPr>
              <a:grpSpLocks/>
            </p:cNvGrpSpPr>
            <p:nvPr/>
          </p:nvGrpSpPr>
          <p:grpSpPr bwMode="auto">
            <a:xfrm>
              <a:off x="2392" y="1892"/>
              <a:ext cx="84" cy="1304"/>
              <a:chOff x="2392" y="1892"/>
              <a:chExt cx="84" cy="1304"/>
            </a:xfrm>
          </p:grpSpPr>
          <p:sp>
            <p:nvSpPr>
              <p:cNvPr id="148" name="Line 33"/>
              <p:cNvSpPr>
                <a:spLocks noChangeShapeType="1"/>
              </p:cNvSpPr>
              <p:nvPr/>
            </p:nvSpPr>
            <p:spPr bwMode="auto">
              <a:xfrm flipV="1">
                <a:off x="2430" y="1923"/>
                <a:ext cx="1" cy="127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49" name="Freeform 34"/>
              <p:cNvSpPr>
                <a:spLocks/>
              </p:cNvSpPr>
              <p:nvPr/>
            </p:nvSpPr>
            <p:spPr bwMode="auto">
              <a:xfrm>
                <a:off x="2392" y="1892"/>
                <a:ext cx="84" cy="84"/>
              </a:xfrm>
              <a:custGeom>
                <a:avLst/>
                <a:gdLst>
                  <a:gd name="T0" fmla="*/ 84 w 84"/>
                  <a:gd name="T1" fmla="*/ 84 h 84"/>
                  <a:gd name="T2" fmla="*/ 46 w 84"/>
                  <a:gd name="T3" fmla="*/ 0 h 84"/>
                  <a:gd name="T4" fmla="*/ 0 w 84"/>
                  <a:gd name="T5" fmla="*/ 84 h 84"/>
                  <a:gd name="T6" fmla="*/ 46 w 84"/>
                  <a:gd name="T7" fmla="*/ 54 h 84"/>
                  <a:gd name="T8" fmla="*/ 84 w 84"/>
                  <a:gd name="T9" fmla="*/ 84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4" h="84">
                    <a:moveTo>
                      <a:pt x="84" y="84"/>
                    </a:moveTo>
                    <a:lnTo>
                      <a:pt x="46" y="0"/>
                    </a:lnTo>
                    <a:lnTo>
                      <a:pt x="0" y="84"/>
                    </a:lnTo>
                    <a:lnTo>
                      <a:pt x="46" y="54"/>
                    </a:lnTo>
                    <a:lnTo>
                      <a:pt x="84" y="8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136" name="Line 35"/>
            <p:cNvSpPr>
              <a:spLocks noChangeShapeType="1"/>
            </p:cNvSpPr>
            <p:nvPr/>
          </p:nvSpPr>
          <p:spPr bwMode="auto">
            <a:xfrm>
              <a:off x="2691" y="2521"/>
              <a:ext cx="1" cy="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37" name="Line 36"/>
            <p:cNvSpPr>
              <a:spLocks noChangeShapeType="1"/>
            </p:cNvSpPr>
            <p:nvPr/>
          </p:nvSpPr>
          <p:spPr bwMode="auto">
            <a:xfrm>
              <a:off x="2951" y="2521"/>
              <a:ext cx="1" cy="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38" name="Line 37"/>
            <p:cNvSpPr>
              <a:spLocks noChangeShapeType="1"/>
            </p:cNvSpPr>
            <p:nvPr/>
          </p:nvSpPr>
          <p:spPr bwMode="auto">
            <a:xfrm>
              <a:off x="3212" y="2521"/>
              <a:ext cx="1" cy="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39" name="Line 38"/>
            <p:cNvSpPr>
              <a:spLocks noChangeShapeType="1"/>
            </p:cNvSpPr>
            <p:nvPr/>
          </p:nvSpPr>
          <p:spPr bwMode="auto">
            <a:xfrm>
              <a:off x="3472" y="2521"/>
              <a:ext cx="1" cy="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0" name="Line 39"/>
            <p:cNvSpPr>
              <a:spLocks noChangeShapeType="1"/>
            </p:cNvSpPr>
            <p:nvPr/>
          </p:nvSpPr>
          <p:spPr bwMode="auto">
            <a:xfrm>
              <a:off x="3733" y="2521"/>
              <a:ext cx="1" cy="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1" name="Line 40"/>
            <p:cNvSpPr>
              <a:spLocks noChangeShapeType="1"/>
            </p:cNvSpPr>
            <p:nvPr/>
          </p:nvSpPr>
          <p:spPr bwMode="auto">
            <a:xfrm>
              <a:off x="2399" y="2283"/>
              <a:ext cx="5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2" name="Line 41"/>
            <p:cNvSpPr>
              <a:spLocks noChangeShapeType="1"/>
            </p:cNvSpPr>
            <p:nvPr/>
          </p:nvSpPr>
          <p:spPr bwMode="auto">
            <a:xfrm>
              <a:off x="2399" y="2022"/>
              <a:ext cx="5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3" name="Line 42"/>
            <p:cNvSpPr>
              <a:spLocks noChangeShapeType="1"/>
            </p:cNvSpPr>
            <p:nvPr/>
          </p:nvSpPr>
          <p:spPr bwMode="auto">
            <a:xfrm>
              <a:off x="2399" y="3073"/>
              <a:ext cx="5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4" name="Rectangle 43"/>
            <p:cNvSpPr>
              <a:spLocks noChangeArrowheads="1"/>
            </p:cNvSpPr>
            <p:nvPr/>
          </p:nvSpPr>
          <p:spPr bwMode="auto">
            <a:xfrm>
              <a:off x="3879" y="2529"/>
              <a:ext cx="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Rectangle 44"/>
            <p:cNvSpPr>
              <a:spLocks noChangeArrowheads="1"/>
            </p:cNvSpPr>
            <p:nvPr/>
          </p:nvSpPr>
          <p:spPr bwMode="auto">
            <a:xfrm>
              <a:off x="2292" y="1831"/>
              <a:ext cx="10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8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1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Line 45"/>
            <p:cNvSpPr>
              <a:spLocks noChangeShapeType="1"/>
            </p:cNvSpPr>
            <p:nvPr/>
          </p:nvSpPr>
          <p:spPr bwMode="auto">
            <a:xfrm>
              <a:off x="2399" y="2805"/>
              <a:ext cx="5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7" name="Line 46"/>
            <p:cNvSpPr>
              <a:spLocks noChangeShapeType="1"/>
            </p:cNvSpPr>
            <p:nvPr/>
          </p:nvSpPr>
          <p:spPr bwMode="auto">
            <a:xfrm>
              <a:off x="2169" y="2513"/>
              <a:ext cx="1" cy="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153" name="Group 47"/>
          <p:cNvGrpSpPr>
            <a:grpSpLocks/>
          </p:cNvGrpSpPr>
          <p:nvPr/>
        </p:nvGrpSpPr>
        <p:grpSpPr bwMode="auto">
          <a:xfrm>
            <a:off x="1009303" y="2930698"/>
            <a:ext cx="427037" cy="815975"/>
            <a:chOff x="2169" y="2544"/>
            <a:chExt cx="269" cy="514"/>
          </a:xfrm>
        </p:grpSpPr>
        <p:sp>
          <p:nvSpPr>
            <p:cNvPr id="154" name="Rectangle 48"/>
            <p:cNvSpPr>
              <a:spLocks noChangeArrowheads="1"/>
            </p:cNvSpPr>
            <p:nvPr/>
          </p:nvSpPr>
          <p:spPr bwMode="auto">
            <a:xfrm>
              <a:off x="2185" y="2644"/>
              <a:ext cx="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5" name="Group 49"/>
            <p:cNvGrpSpPr>
              <a:grpSpLocks/>
            </p:cNvGrpSpPr>
            <p:nvPr/>
          </p:nvGrpSpPr>
          <p:grpSpPr bwMode="auto">
            <a:xfrm>
              <a:off x="2169" y="2544"/>
              <a:ext cx="269" cy="514"/>
              <a:chOff x="2169" y="2544"/>
              <a:chExt cx="269" cy="514"/>
            </a:xfrm>
          </p:grpSpPr>
          <p:grpSp>
            <p:nvGrpSpPr>
              <p:cNvPr id="156" name="Group 50"/>
              <p:cNvGrpSpPr>
                <a:grpSpLocks/>
              </p:cNvGrpSpPr>
              <p:nvPr/>
            </p:nvGrpSpPr>
            <p:grpSpPr bwMode="auto">
              <a:xfrm>
                <a:off x="2169" y="2544"/>
                <a:ext cx="269" cy="514"/>
                <a:chOff x="2169" y="2544"/>
                <a:chExt cx="269" cy="514"/>
              </a:xfrm>
            </p:grpSpPr>
            <p:sp>
              <p:nvSpPr>
                <p:cNvPr id="158" name="Freeform 51"/>
                <p:cNvSpPr>
                  <a:spLocks/>
                </p:cNvSpPr>
                <p:nvPr/>
              </p:nvSpPr>
              <p:spPr bwMode="auto">
                <a:xfrm>
                  <a:off x="2208" y="2544"/>
                  <a:ext cx="230" cy="452"/>
                </a:xfrm>
                <a:custGeom>
                  <a:avLst/>
                  <a:gdLst>
                    <a:gd name="T0" fmla="*/ 0 w 230"/>
                    <a:gd name="T1" fmla="*/ 445 h 452"/>
                    <a:gd name="T2" fmla="*/ 7 w 230"/>
                    <a:gd name="T3" fmla="*/ 452 h 452"/>
                    <a:gd name="T4" fmla="*/ 230 w 230"/>
                    <a:gd name="T5" fmla="*/ 8 h 452"/>
                    <a:gd name="T6" fmla="*/ 222 w 230"/>
                    <a:gd name="T7" fmla="*/ 0 h 452"/>
                    <a:gd name="T8" fmla="*/ 0 w 230"/>
                    <a:gd name="T9" fmla="*/ 445 h 4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30" h="452">
                      <a:moveTo>
                        <a:pt x="0" y="445"/>
                      </a:moveTo>
                      <a:lnTo>
                        <a:pt x="7" y="452"/>
                      </a:lnTo>
                      <a:lnTo>
                        <a:pt x="230" y="8"/>
                      </a:lnTo>
                      <a:lnTo>
                        <a:pt x="222" y="0"/>
                      </a:lnTo>
                      <a:lnTo>
                        <a:pt x="0" y="44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9" name="Freeform 52"/>
                <p:cNvSpPr>
                  <a:spLocks/>
                </p:cNvSpPr>
                <p:nvPr/>
              </p:nvSpPr>
              <p:spPr bwMode="auto">
                <a:xfrm>
                  <a:off x="2169" y="2950"/>
                  <a:ext cx="92" cy="108"/>
                </a:xfrm>
                <a:custGeom>
                  <a:avLst/>
                  <a:gdLst>
                    <a:gd name="T0" fmla="*/ 0 w 92"/>
                    <a:gd name="T1" fmla="*/ 0 h 108"/>
                    <a:gd name="T2" fmla="*/ 8 w 92"/>
                    <a:gd name="T3" fmla="*/ 108 h 108"/>
                    <a:gd name="T4" fmla="*/ 92 w 92"/>
                    <a:gd name="T5" fmla="*/ 39 h 108"/>
                    <a:gd name="T6" fmla="*/ 0 w 92"/>
                    <a:gd name="T7" fmla="*/ 0 h 10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92" h="108">
                      <a:moveTo>
                        <a:pt x="0" y="0"/>
                      </a:moveTo>
                      <a:lnTo>
                        <a:pt x="8" y="108"/>
                      </a:lnTo>
                      <a:lnTo>
                        <a:pt x="92" y="3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  <p:sp>
            <p:nvSpPr>
              <p:cNvPr id="157" name="Rectangle 53"/>
              <p:cNvSpPr>
                <a:spLocks noChangeArrowheads="1"/>
              </p:cNvSpPr>
              <p:nvPr/>
            </p:nvSpPr>
            <p:spPr bwMode="auto">
              <a:xfrm>
                <a:off x="2231" y="2644"/>
                <a:ext cx="10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altLang="fi-FI" sz="1800" b="1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GB" altLang="fi-FI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933842"/>
              </p:ext>
            </p:extLst>
          </p:nvPr>
        </p:nvGraphicFramePr>
        <p:xfrm>
          <a:off x="2056805" y="4223865"/>
          <a:ext cx="13366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" name="Equation" r:id="rId13" imgW="736560" imgH="253800" progId="Equation.DSMT4">
                  <p:embed/>
                </p:oleObj>
              </mc:Choice>
              <mc:Fallback>
                <p:oleObj name="Equation" r:id="rId13" imgW="73656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6805" y="4223865"/>
                        <a:ext cx="13366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14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smtClean="0"/>
              <a:t>liitäntä-</a:t>
            </a:r>
            <a:r>
              <a:rPr lang="fi-FI" altLang="fi-FI" dirty="0"/>
              <a:t>, osittelu- ja </a:t>
            </a:r>
            <a:r>
              <a:rPr lang="fi-FI" altLang="fi-FI" dirty="0" smtClean="0"/>
              <a:t>vaihdantalait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720049"/>
              </p:ext>
            </p:extLst>
          </p:nvPr>
        </p:nvGraphicFramePr>
        <p:xfrm>
          <a:off x="2097336" y="1589484"/>
          <a:ext cx="30146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" name="Equation" r:id="rId5" imgW="1638000" imgH="253800" progId="Equation.DSMT4">
                  <p:embed/>
                </p:oleObj>
              </mc:Choice>
              <mc:Fallback>
                <p:oleObj name="Equation" r:id="rId5" imgW="1638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336" y="1589484"/>
                        <a:ext cx="30146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20990"/>
              </p:ext>
            </p:extLst>
          </p:nvPr>
        </p:nvGraphicFramePr>
        <p:xfrm>
          <a:off x="2097336" y="2202879"/>
          <a:ext cx="23828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" name="Equation" r:id="rId7" imgW="1295280" imgH="253800" progId="Equation.DSMT4">
                  <p:embed/>
                </p:oleObj>
              </mc:Choice>
              <mc:Fallback>
                <p:oleObj name="Equation" r:id="rId7" imgW="129528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336" y="2202879"/>
                        <a:ext cx="238283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07605"/>
              </p:ext>
            </p:extLst>
          </p:nvPr>
        </p:nvGraphicFramePr>
        <p:xfrm>
          <a:off x="2097807" y="2813050"/>
          <a:ext cx="26638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6" name="Equation" r:id="rId9" imgW="1447560" imgH="253800" progId="Equation.DSMT4">
                  <p:embed/>
                </p:oleObj>
              </mc:Choice>
              <mc:Fallback>
                <p:oleObj name="Equation" r:id="rId9" imgW="144756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807" y="2813050"/>
                        <a:ext cx="26638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774808"/>
              </p:ext>
            </p:extLst>
          </p:nvPr>
        </p:nvGraphicFramePr>
        <p:xfrm>
          <a:off x="2169344" y="3446512"/>
          <a:ext cx="168116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7" name="Equation" r:id="rId11" imgW="914400" imgH="164880" progId="Equation.DSMT4">
                  <p:embed/>
                </p:oleObj>
              </mc:Choice>
              <mc:Fallback>
                <p:oleObj name="Equation" r:id="rId11" imgW="914400" imgH="1648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3446512"/>
                        <a:ext cx="1681163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309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smtClean="0"/>
              <a:t>skalaari- eli piste- (eli </a:t>
            </a:r>
            <a:r>
              <a:rPr lang="fi-FI" altLang="fi-FI" dirty="0" err="1" smtClean="0"/>
              <a:t>sisä)tulo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102126"/>
              </p:ext>
            </p:extLst>
          </p:nvPr>
        </p:nvGraphicFramePr>
        <p:xfrm>
          <a:off x="1233240" y="1373460"/>
          <a:ext cx="31559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9" name="Equation" r:id="rId5" imgW="1714320" imgH="241200" progId="Equation.DSMT4">
                  <p:embed/>
                </p:oleObj>
              </mc:Choice>
              <mc:Fallback>
                <p:oleObj name="Equation" r:id="rId5" imgW="1714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240" y="1373460"/>
                        <a:ext cx="31559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033761" y="2237556"/>
            <a:ext cx="5392167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i="1" dirty="0" smtClean="0">
                <a:latin typeface="Symbol" pitchFamily="18" charset="2"/>
              </a:rPr>
              <a:t>q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on vektorien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välinen pienempi kulma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296171"/>
              </p:ext>
            </p:extLst>
          </p:nvPr>
        </p:nvGraphicFramePr>
        <p:xfrm>
          <a:off x="1233240" y="1877516"/>
          <a:ext cx="19177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0" name="Equation" r:id="rId7" imgW="1041120" imgH="177480" progId="Equation.DSMT4">
                  <p:embed/>
                </p:oleObj>
              </mc:Choice>
              <mc:Fallback>
                <p:oleObj name="Equation" r:id="rId7" imgW="104112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240" y="1877516"/>
                        <a:ext cx="19177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27"/>
          <p:cNvSpPr txBox="1">
            <a:spLocks noChangeArrowheads="1"/>
          </p:cNvSpPr>
          <p:nvPr/>
        </p:nvSpPr>
        <p:spPr>
          <a:xfrm>
            <a:off x="1051966" y="2957637"/>
            <a:ext cx="5941914" cy="79208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Skalaari- eli pistetulolle pätee osittelulaki ja skalaarien kertolaskusäännöt:</a:t>
            </a:r>
          </a:p>
          <a:p>
            <a:pPr>
              <a:buFont typeface="Wingdings" pitchFamily="2" charset="2"/>
              <a:buNone/>
            </a:pPr>
            <a:endParaRPr lang="en-US" alt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70333"/>
              </p:ext>
            </p:extLst>
          </p:nvPr>
        </p:nvGraphicFramePr>
        <p:xfrm>
          <a:off x="1665288" y="3787055"/>
          <a:ext cx="29210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1" name="Equation" r:id="rId9" imgW="1587240" imgH="253800" progId="Equation.DSMT4">
                  <p:embed/>
                </p:oleObj>
              </mc:Choice>
              <mc:Fallback>
                <p:oleObj name="Equation" r:id="rId9" imgW="158724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3787055"/>
                        <a:ext cx="29210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535854"/>
              </p:ext>
            </p:extLst>
          </p:nvPr>
        </p:nvGraphicFramePr>
        <p:xfrm>
          <a:off x="2169344" y="4219103"/>
          <a:ext cx="20097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2" name="Equation" r:id="rId11" imgW="1091880" imgH="253800" progId="Equation.DSMT4">
                  <p:embed/>
                </p:oleObj>
              </mc:Choice>
              <mc:Fallback>
                <p:oleObj name="Equation" r:id="rId11" imgW="109188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4219103"/>
                        <a:ext cx="20097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128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utoUpdateAnimBg="0" advAuto="0"/>
      <p:bldP spid="18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smtClean="0"/>
              <a:t>skalaari- eli pistetulo, esim. 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076127"/>
              </p:ext>
            </p:extLst>
          </p:nvPr>
        </p:nvGraphicFramePr>
        <p:xfrm>
          <a:off x="585168" y="1085428"/>
          <a:ext cx="4497524" cy="39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7" name="Equation" r:id="rId5" imgW="2768400" imgH="241200" progId="Equation.DSMT4">
                  <p:embed/>
                </p:oleObj>
              </mc:Choice>
              <mc:Fallback>
                <p:oleObj name="Equation" r:id="rId5" imgW="2768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1085428"/>
                        <a:ext cx="4497524" cy="3909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882254" y="2277863"/>
            <a:ext cx="1839912" cy="371475"/>
            <a:chOff x="859" y="2304"/>
            <a:chExt cx="1159" cy="234"/>
          </a:xfrm>
        </p:grpSpPr>
        <p:grpSp>
          <p:nvGrpSpPr>
            <p:cNvPr id="17" name="Group 6"/>
            <p:cNvGrpSpPr>
              <a:grpSpLocks/>
            </p:cNvGrpSpPr>
            <p:nvPr/>
          </p:nvGrpSpPr>
          <p:grpSpPr bwMode="auto">
            <a:xfrm>
              <a:off x="859" y="2427"/>
              <a:ext cx="1159" cy="111"/>
              <a:chOff x="859" y="2427"/>
              <a:chExt cx="1159" cy="111"/>
            </a:xfrm>
          </p:grpSpPr>
          <p:sp>
            <p:nvSpPr>
              <p:cNvPr id="21" name="Rectangle 7"/>
              <p:cNvSpPr>
                <a:spLocks noChangeArrowheads="1"/>
              </p:cNvSpPr>
              <p:nvPr/>
            </p:nvSpPr>
            <p:spPr bwMode="auto">
              <a:xfrm>
                <a:off x="859" y="2470"/>
                <a:ext cx="1073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22" name="Freeform 8"/>
              <p:cNvSpPr>
                <a:spLocks/>
              </p:cNvSpPr>
              <p:nvPr/>
            </p:nvSpPr>
            <p:spPr bwMode="auto">
              <a:xfrm>
                <a:off x="1915" y="2427"/>
                <a:ext cx="103" cy="111"/>
              </a:xfrm>
              <a:custGeom>
                <a:avLst/>
                <a:gdLst>
                  <a:gd name="T0" fmla="*/ 0 w 103"/>
                  <a:gd name="T1" fmla="*/ 111 h 111"/>
                  <a:gd name="T2" fmla="*/ 103 w 103"/>
                  <a:gd name="T3" fmla="*/ 51 h 111"/>
                  <a:gd name="T4" fmla="*/ 0 w 103"/>
                  <a:gd name="T5" fmla="*/ 0 h 111"/>
                  <a:gd name="T6" fmla="*/ 0 w 103"/>
                  <a:gd name="T7" fmla="*/ 111 h 1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3" h="111">
                    <a:moveTo>
                      <a:pt x="0" y="111"/>
                    </a:moveTo>
                    <a:lnTo>
                      <a:pt x="103" y="51"/>
                    </a:lnTo>
                    <a:lnTo>
                      <a:pt x="0" y="0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1563" y="2304"/>
              <a:ext cx="1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10"/>
          <p:cNvGrpSpPr>
            <a:grpSpLocks/>
          </p:cNvGrpSpPr>
          <p:nvPr/>
        </p:nvGrpSpPr>
        <p:grpSpPr bwMode="auto">
          <a:xfrm>
            <a:off x="1809354" y="1641276"/>
            <a:ext cx="12700" cy="1008062"/>
            <a:chOff x="1443" y="1903"/>
            <a:chExt cx="8" cy="635"/>
          </a:xfrm>
        </p:grpSpPr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1443" y="1903"/>
              <a:ext cx="8" cy="34"/>
            </a:xfrm>
            <a:custGeom>
              <a:avLst/>
              <a:gdLst>
                <a:gd name="T0" fmla="*/ 8 w 8"/>
                <a:gd name="T1" fmla="*/ 0 h 34"/>
                <a:gd name="T2" fmla="*/ 0 w 8"/>
                <a:gd name="T3" fmla="*/ 0 h 34"/>
                <a:gd name="T4" fmla="*/ 0 w 8"/>
                <a:gd name="T5" fmla="*/ 0 h 34"/>
                <a:gd name="T6" fmla="*/ 0 w 8"/>
                <a:gd name="T7" fmla="*/ 34 h 34"/>
                <a:gd name="T8" fmla="*/ 0 w 8"/>
                <a:gd name="T9" fmla="*/ 34 h 34"/>
                <a:gd name="T10" fmla="*/ 8 w 8"/>
                <a:gd name="T11" fmla="*/ 34 h 34"/>
                <a:gd name="T12" fmla="*/ 8 w 8"/>
                <a:gd name="T13" fmla="*/ 0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34">
                  <a:moveTo>
                    <a:pt x="8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1443" y="1954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1443" y="2015"/>
              <a:ext cx="8" cy="42"/>
            </a:xfrm>
            <a:custGeom>
              <a:avLst/>
              <a:gdLst>
                <a:gd name="T0" fmla="*/ 8 w 8"/>
                <a:gd name="T1" fmla="*/ 8 h 42"/>
                <a:gd name="T2" fmla="*/ 0 w 8"/>
                <a:gd name="T3" fmla="*/ 0 h 42"/>
                <a:gd name="T4" fmla="*/ 0 w 8"/>
                <a:gd name="T5" fmla="*/ 8 h 42"/>
                <a:gd name="T6" fmla="*/ 0 w 8"/>
                <a:gd name="T7" fmla="*/ 42 h 42"/>
                <a:gd name="T8" fmla="*/ 0 w 8"/>
                <a:gd name="T9" fmla="*/ 42 h 42"/>
                <a:gd name="T10" fmla="*/ 8 w 8"/>
                <a:gd name="T11" fmla="*/ 42 h 42"/>
                <a:gd name="T12" fmla="*/ 8 w 8"/>
                <a:gd name="T13" fmla="*/ 8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2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2"/>
                  </a:lnTo>
                  <a:lnTo>
                    <a:pt x="8" y="42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1443" y="207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1443" y="213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9" name="Freeform 16"/>
            <p:cNvSpPr>
              <a:spLocks/>
            </p:cNvSpPr>
            <p:nvPr/>
          </p:nvSpPr>
          <p:spPr bwMode="auto">
            <a:xfrm>
              <a:off x="1443" y="219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>
              <a:off x="1443" y="225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1" name="Freeform 18"/>
            <p:cNvSpPr>
              <a:spLocks/>
            </p:cNvSpPr>
            <p:nvPr/>
          </p:nvSpPr>
          <p:spPr bwMode="auto">
            <a:xfrm>
              <a:off x="1443" y="231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2" name="Freeform 19"/>
            <p:cNvSpPr>
              <a:spLocks/>
            </p:cNvSpPr>
            <p:nvPr/>
          </p:nvSpPr>
          <p:spPr bwMode="auto">
            <a:xfrm>
              <a:off x="1443" y="237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>
              <a:off x="1443" y="243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1443" y="249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882254" y="1655563"/>
            <a:ext cx="939800" cy="925513"/>
            <a:chOff x="859" y="1912"/>
            <a:chExt cx="592" cy="583"/>
          </a:xfrm>
        </p:grpSpPr>
        <p:sp>
          <p:nvSpPr>
            <p:cNvPr id="36" name="Rectangle 23"/>
            <p:cNvSpPr>
              <a:spLocks noChangeArrowheads="1"/>
            </p:cNvSpPr>
            <p:nvPr/>
          </p:nvSpPr>
          <p:spPr bwMode="auto">
            <a:xfrm>
              <a:off x="868" y="2092"/>
              <a:ext cx="1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7" name="Group 24"/>
            <p:cNvGrpSpPr>
              <a:grpSpLocks/>
            </p:cNvGrpSpPr>
            <p:nvPr/>
          </p:nvGrpSpPr>
          <p:grpSpPr bwMode="auto">
            <a:xfrm>
              <a:off x="859" y="1912"/>
              <a:ext cx="592" cy="583"/>
              <a:chOff x="859" y="1912"/>
              <a:chExt cx="592" cy="583"/>
            </a:xfrm>
          </p:grpSpPr>
          <p:sp>
            <p:nvSpPr>
              <p:cNvPr id="38" name="Freeform 25"/>
              <p:cNvSpPr>
                <a:spLocks/>
              </p:cNvSpPr>
              <p:nvPr/>
            </p:nvSpPr>
            <p:spPr bwMode="auto">
              <a:xfrm>
                <a:off x="859" y="1946"/>
                <a:ext cx="541" cy="549"/>
              </a:xfrm>
              <a:custGeom>
                <a:avLst/>
                <a:gdLst>
                  <a:gd name="T0" fmla="*/ 0 w 541"/>
                  <a:gd name="T1" fmla="*/ 532 h 549"/>
                  <a:gd name="T2" fmla="*/ 9 w 541"/>
                  <a:gd name="T3" fmla="*/ 549 h 549"/>
                  <a:gd name="T4" fmla="*/ 541 w 541"/>
                  <a:gd name="T5" fmla="*/ 17 h 549"/>
                  <a:gd name="T6" fmla="*/ 532 w 541"/>
                  <a:gd name="T7" fmla="*/ 0 h 549"/>
                  <a:gd name="T8" fmla="*/ 0 w 541"/>
                  <a:gd name="T9" fmla="*/ 532 h 5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41" h="549">
                    <a:moveTo>
                      <a:pt x="0" y="532"/>
                    </a:moveTo>
                    <a:lnTo>
                      <a:pt x="9" y="549"/>
                    </a:lnTo>
                    <a:lnTo>
                      <a:pt x="541" y="17"/>
                    </a:lnTo>
                    <a:lnTo>
                      <a:pt x="532" y="0"/>
                    </a:lnTo>
                    <a:lnTo>
                      <a:pt x="0" y="53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39" name="Freeform 26"/>
              <p:cNvSpPr>
                <a:spLocks/>
              </p:cNvSpPr>
              <p:nvPr/>
            </p:nvSpPr>
            <p:spPr bwMode="auto">
              <a:xfrm>
                <a:off x="1331" y="1912"/>
                <a:ext cx="120" cy="111"/>
              </a:xfrm>
              <a:custGeom>
                <a:avLst/>
                <a:gdLst>
                  <a:gd name="T0" fmla="*/ 77 w 120"/>
                  <a:gd name="T1" fmla="*/ 111 h 111"/>
                  <a:gd name="T2" fmla="*/ 120 w 120"/>
                  <a:gd name="T3" fmla="*/ 0 h 111"/>
                  <a:gd name="T4" fmla="*/ 0 w 120"/>
                  <a:gd name="T5" fmla="*/ 34 h 111"/>
                  <a:gd name="T6" fmla="*/ 77 w 120"/>
                  <a:gd name="T7" fmla="*/ 111 h 1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0" h="111">
                    <a:moveTo>
                      <a:pt x="77" y="111"/>
                    </a:moveTo>
                    <a:lnTo>
                      <a:pt x="120" y="0"/>
                    </a:lnTo>
                    <a:lnTo>
                      <a:pt x="0" y="34"/>
                    </a:lnTo>
                    <a:lnTo>
                      <a:pt x="77" y="111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grpSp>
        <p:nvGrpSpPr>
          <p:cNvPr id="40" name="Group 27"/>
          <p:cNvGrpSpPr>
            <a:grpSpLocks/>
          </p:cNvGrpSpPr>
          <p:nvPr/>
        </p:nvGrpSpPr>
        <p:grpSpPr bwMode="auto">
          <a:xfrm>
            <a:off x="855266" y="2582663"/>
            <a:ext cx="1035050" cy="381000"/>
            <a:chOff x="842" y="2496"/>
            <a:chExt cx="652" cy="240"/>
          </a:xfrm>
        </p:grpSpPr>
        <p:grpSp>
          <p:nvGrpSpPr>
            <p:cNvPr id="41" name="Group 28"/>
            <p:cNvGrpSpPr>
              <a:grpSpLocks/>
            </p:cNvGrpSpPr>
            <p:nvPr/>
          </p:nvGrpSpPr>
          <p:grpSpPr bwMode="auto">
            <a:xfrm>
              <a:off x="842" y="2676"/>
              <a:ext cx="652" cy="60"/>
              <a:chOff x="842" y="2676"/>
              <a:chExt cx="652" cy="60"/>
            </a:xfrm>
          </p:grpSpPr>
          <p:sp>
            <p:nvSpPr>
              <p:cNvPr id="43" name="Line 29"/>
              <p:cNvSpPr>
                <a:spLocks noChangeShapeType="1"/>
              </p:cNvSpPr>
              <p:nvPr/>
            </p:nvSpPr>
            <p:spPr bwMode="auto">
              <a:xfrm>
                <a:off x="859" y="2693"/>
                <a:ext cx="592" cy="1"/>
              </a:xfrm>
              <a:prstGeom prst="line">
                <a:avLst/>
              </a:prstGeom>
              <a:noFill/>
              <a:ln w="1428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44" name="Oval 30"/>
              <p:cNvSpPr>
                <a:spLocks noChangeArrowheads="1"/>
              </p:cNvSpPr>
              <p:nvPr/>
            </p:nvSpPr>
            <p:spPr bwMode="auto">
              <a:xfrm>
                <a:off x="842" y="2676"/>
                <a:ext cx="60" cy="6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45" name="Oval 31"/>
              <p:cNvSpPr>
                <a:spLocks noChangeArrowheads="1"/>
              </p:cNvSpPr>
              <p:nvPr/>
            </p:nvSpPr>
            <p:spPr bwMode="auto">
              <a:xfrm>
                <a:off x="1434" y="2676"/>
                <a:ext cx="60" cy="6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</p:grpSp>
        <p:sp>
          <p:nvSpPr>
            <p:cNvPr id="42" name="Rectangle 32"/>
            <p:cNvSpPr>
              <a:spLocks noChangeArrowheads="1"/>
            </p:cNvSpPr>
            <p:nvPr/>
          </p:nvSpPr>
          <p:spPr bwMode="auto">
            <a:xfrm>
              <a:off x="960" y="2496"/>
              <a:ext cx="52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GB" altLang="fi-FI" sz="1700" dirty="0" err="1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</a:t>
              </a:r>
              <a:r>
                <a:rPr lang="en-GB" altLang="fi-FI" sz="1700" i="1" dirty="0" err="1">
                  <a:solidFill>
                    <a:srgbClr val="800080"/>
                  </a:solidFill>
                  <a:latin typeface="Symbol" pitchFamily="18" charset="2"/>
                </a:rPr>
                <a:t>q</a:t>
              </a:r>
              <a:r>
                <a:rPr lang="fi-FI" altLang="fi-FI" sz="1700" i="1" baseline="-250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</a:t>
              </a:r>
            </a:p>
            <a:p>
              <a:pPr eaLnBrk="1" hangingPunct="1"/>
              <a:endParaRPr lang="en-GB" altLang="fi-FI" sz="1200" i="1" baseline="-25000" dirty="0">
                <a:solidFill>
                  <a:srgbClr val="800080"/>
                </a:solidFill>
                <a:latin typeface="Symbol" pitchFamily="18" charset="2"/>
              </a:endParaRPr>
            </a:p>
          </p:txBody>
        </p:sp>
      </p:grpSp>
      <p:grpSp>
        <p:nvGrpSpPr>
          <p:cNvPr id="46" name="Group 33"/>
          <p:cNvGrpSpPr>
            <a:grpSpLocks/>
          </p:cNvGrpSpPr>
          <p:nvPr/>
        </p:nvGrpSpPr>
        <p:grpSpPr bwMode="auto">
          <a:xfrm>
            <a:off x="855266" y="2963663"/>
            <a:ext cx="1962150" cy="354013"/>
            <a:chOff x="842" y="2736"/>
            <a:chExt cx="1236" cy="223"/>
          </a:xfrm>
        </p:grpSpPr>
        <p:grpSp>
          <p:nvGrpSpPr>
            <p:cNvPr id="47" name="Group 34"/>
            <p:cNvGrpSpPr>
              <a:grpSpLocks/>
            </p:cNvGrpSpPr>
            <p:nvPr/>
          </p:nvGrpSpPr>
          <p:grpSpPr bwMode="auto">
            <a:xfrm>
              <a:off x="842" y="2899"/>
              <a:ext cx="1236" cy="60"/>
              <a:chOff x="842" y="2899"/>
              <a:chExt cx="1236" cy="60"/>
            </a:xfrm>
          </p:grpSpPr>
          <p:sp>
            <p:nvSpPr>
              <p:cNvPr id="49" name="Rectangle 35"/>
              <p:cNvSpPr>
                <a:spLocks noChangeArrowheads="1"/>
              </p:cNvSpPr>
              <p:nvPr/>
            </p:nvSpPr>
            <p:spPr bwMode="auto">
              <a:xfrm>
                <a:off x="859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0" name="Rectangle 36"/>
              <p:cNvSpPr>
                <a:spLocks noChangeArrowheads="1"/>
              </p:cNvSpPr>
              <p:nvPr/>
            </p:nvSpPr>
            <p:spPr bwMode="auto">
              <a:xfrm>
                <a:off x="893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1" name="Rectangle 37"/>
              <p:cNvSpPr>
                <a:spLocks noChangeArrowheads="1"/>
              </p:cNvSpPr>
              <p:nvPr/>
            </p:nvSpPr>
            <p:spPr bwMode="auto">
              <a:xfrm>
                <a:off x="92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96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3" name="Rectangle 39"/>
              <p:cNvSpPr>
                <a:spLocks noChangeArrowheads="1"/>
              </p:cNvSpPr>
              <p:nvPr/>
            </p:nvSpPr>
            <p:spPr bwMode="auto">
              <a:xfrm>
                <a:off x="996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4" name="Rectangle 40"/>
              <p:cNvSpPr>
                <a:spLocks noChangeArrowheads="1"/>
              </p:cNvSpPr>
              <p:nvPr/>
            </p:nvSpPr>
            <p:spPr bwMode="auto">
              <a:xfrm>
                <a:off x="1031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5" name="Rectangle 41"/>
              <p:cNvSpPr>
                <a:spLocks noChangeArrowheads="1"/>
              </p:cNvSpPr>
              <p:nvPr/>
            </p:nvSpPr>
            <p:spPr bwMode="auto">
              <a:xfrm>
                <a:off x="1065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6" name="Rectangle 42"/>
              <p:cNvSpPr>
                <a:spLocks noChangeArrowheads="1"/>
              </p:cNvSpPr>
              <p:nvPr/>
            </p:nvSpPr>
            <p:spPr bwMode="auto">
              <a:xfrm>
                <a:off x="1099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7" name="Rectangle 43"/>
              <p:cNvSpPr>
                <a:spLocks noChangeArrowheads="1"/>
              </p:cNvSpPr>
              <p:nvPr/>
            </p:nvSpPr>
            <p:spPr bwMode="auto">
              <a:xfrm>
                <a:off x="1134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8" name="Rectangle 44"/>
              <p:cNvSpPr>
                <a:spLocks noChangeArrowheads="1"/>
              </p:cNvSpPr>
              <p:nvPr/>
            </p:nvSpPr>
            <p:spPr bwMode="auto">
              <a:xfrm>
                <a:off x="116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59" name="Rectangle 45"/>
              <p:cNvSpPr>
                <a:spLocks noChangeArrowheads="1"/>
              </p:cNvSpPr>
              <p:nvPr/>
            </p:nvSpPr>
            <p:spPr bwMode="auto">
              <a:xfrm>
                <a:off x="120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0" name="Rectangle 46"/>
              <p:cNvSpPr>
                <a:spLocks noChangeArrowheads="1"/>
              </p:cNvSpPr>
              <p:nvPr/>
            </p:nvSpPr>
            <p:spPr bwMode="auto">
              <a:xfrm>
                <a:off x="1237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1" name="Rectangle 47"/>
              <p:cNvSpPr>
                <a:spLocks noChangeArrowheads="1"/>
              </p:cNvSpPr>
              <p:nvPr/>
            </p:nvSpPr>
            <p:spPr bwMode="auto">
              <a:xfrm>
                <a:off x="1271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2" name="Rectangle 48"/>
              <p:cNvSpPr>
                <a:spLocks noChangeArrowheads="1"/>
              </p:cNvSpPr>
              <p:nvPr/>
            </p:nvSpPr>
            <p:spPr bwMode="auto">
              <a:xfrm>
                <a:off x="1305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3" name="Rectangle 49"/>
              <p:cNvSpPr>
                <a:spLocks noChangeArrowheads="1"/>
              </p:cNvSpPr>
              <p:nvPr/>
            </p:nvSpPr>
            <p:spPr bwMode="auto">
              <a:xfrm>
                <a:off x="1340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4" name="Rectangle 50"/>
              <p:cNvSpPr>
                <a:spLocks noChangeArrowheads="1"/>
              </p:cNvSpPr>
              <p:nvPr/>
            </p:nvSpPr>
            <p:spPr bwMode="auto">
              <a:xfrm>
                <a:off x="1374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5" name="Rectangle 51"/>
              <p:cNvSpPr>
                <a:spLocks noChangeArrowheads="1"/>
              </p:cNvSpPr>
              <p:nvPr/>
            </p:nvSpPr>
            <p:spPr bwMode="auto">
              <a:xfrm>
                <a:off x="140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6" name="Rectangle 52"/>
              <p:cNvSpPr>
                <a:spLocks noChangeArrowheads="1"/>
              </p:cNvSpPr>
              <p:nvPr/>
            </p:nvSpPr>
            <p:spPr bwMode="auto">
              <a:xfrm>
                <a:off x="1443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7" name="Rectangle 53"/>
              <p:cNvSpPr>
                <a:spLocks noChangeArrowheads="1"/>
              </p:cNvSpPr>
              <p:nvPr/>
            </p:nvSpPr>
            <p:spPr bwMode="auto">
              <a:xfrm>
                <a:off x="1477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1511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69" name="Rectangle 55"/>
              <p:cNvSpPr>
                <a:spLocks noChangeArrowheads="1"/>
              </p:cNvSpPr>
              <p:nvPr/>
            </p:nvSpPr>
            <p:spPr bwMode="auto">
              <a:xfrm>
                <a:off x="1546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0" name="Rectangle 56"/>
              <p:cNvSpPr>
                <a:spLocks noChangeArrowheads="1"/>
              </p:cNvSpPr>
              <p:nvPr/>
            </p:nvSpPr>
            <p:spPr bwMode="auto">
              <a:xfrm>
                <a:off x="1580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1" name="Rectangle 57"/>
              <p:cNvSpPr>
                <a:spLocks noChangeArrowheads="1"/>
              </p:cNvSpPr>
              <p:nvPr/>
            </p:nvSpPr>
            <p:spPr bwMode="auto">
              <a:xfrm>
                <a:off x="1614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2" name="Rectangle 58"/>
              <p:cNvSpPr>
                <a:spLocks noChangeArrowheads="1"/>
              </p:cNvSpPr>
              <p:nvPr/>
            </p:nvSpPr>
            <p:spPr bwMode="auto">
              <a:xfrm>
                <a:off x="1649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3" name="Rectangle 59"/>
              <p:cNvSpPr>
                <a:spLocks noChangeArrowheads="1"/>
              </p:cNvSpPr>
              <p:nvPr/>
            </p:nvSpPr>
            <p:spPr bwMode="auto">
              <a:xfrm>
                <a:off x="1683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4" name="Rectangle 60"/>
              <p:cNvSpPr>
                <a:spLocks noChangeArrowheads="1"/>
              </p:cNvSpPr>
              <p:nvPr/>
            </p:nvSpPr>
            <p:spPr bwMode="auto">
              <a:xfrm>
                <a:off x="1717" y="2907"/>
                <a:ext cx="18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5" name="Rectangle 61"/>
              <p:cNvSpPr>
                <a:spLocks noChangeArrowheads="1"/>
              </p:cNvSpPr>
              <p:nvPr/>
            </p:nvSpPr>
            <p:spPr bwMode="auto">
              <a:xfrm>
                <a:off x="175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6" name="Rectangle 62"/>
              <p:cNvSpPr>
                <a:spLocks noChangeArrowheads="1"/>
              </p:cNvSpPr>
              <p:nvPr/>
            </p:nvSpPr>
            <p:spPr bwMode="auto">
              <a:xfrm>
                <a:off x="1786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7" name="Rectangle 63"/>
              <p:cNvSpPr>
                <a:spLocks noChangeArrowheads="1"/>
              </p:cNvSpPr>
              <p:nvPr/>
            </p:nvSpPr>
            <p:spPr bwMode="auto">
              <a:xfrm>
                <a:off x="1820" y="2907"/>
                <a:ext cx="18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8" name="Rectangle 64"/>
              <p:cNvSpPr>
                <a:spLocks noChangeArrowheads="1"/>
              </p:cNvSpPr>
              <p:nvPr/>
            </p:nvSpPr>
            <p:spPr bwMode="auto">
              <a:xfrm>
                <a:off x="1855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1889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80" name="Rectangle 66"/>
              <p:cNvSpPr>
                <a:spLocks noChangeArrowheads="1"/>
              </p:cNvSpPr>
              <p:nvPr/>
            </p:nvSpPr>
            <p:spPr bwMode="auto">
              <a:xfrm>
                <a:off x="1923" y="2907"/>
                <a:ext cx="18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81" name="Rectangle 67"/>
              <p:cNvSpPr>
                <a:spLocks noChangeArrowheads="1"/>
              </p:cNvSpPr>
              <p:nvPr/>
            </p:nvSpPr>
            <p:spPr bwMode="auto">
              <a:xfrm>
                <a:off x="195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82" name="Rectangle 68"/>
              <p:cNvSpPr>
                <a:spLocks noChangeArrowheads="1"/>
              </p:cNvSpPr>
              <p:nvPr/>
            </p:nvSpPr>
            <p:spPr bwMode="auto">
              <a:xfrm>
                <a:off x="199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83" name="Rectangle 69"/>
              <p:cNvSpPr>
                <a:spLocks noChangeArrowheads="1"/>
              </p:cNvSpPr>
              <p:nvPr/>
            </p:nvSpPr>
            <p:spPr bwMode="auto">
              <a:xfrm>
                <a:off x="2026" y="2907"/>
                <a:ext cx="9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84" name="Oval 70"/>
              <p:cNvSpPr>
                <a:spLocks noChangeArrowheads="1"/>
              </p:cNvSpPr>
              <p:nvPr/>
            </p:nvSpPr>
            <p:spPr bwMode="auto">
              <a:xfrm>
                <a:off x="842" y="2899"/>
                <a:ext cx="60" cy="60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85" name="Oval 71"/>
              <p:cNvSpPr>
                <a:spLocks noChangeArrowheads="1"/>
              </p:cNvSpPr>
              <p:nvPr/>
            </p:nvSpPr>
            <p:spPr bwMode="auto">
              <a:xfrm>
                <a:off x="2018" y="2899"/>
                <a:ext cx="60" cy="60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</p:grpSp>
        <p:sp>
          <p:nvSpPr>
            <p:cNvPr id="48" name="Rectangle 72"/>
            <p:cNvSpPr>
              <a:spLocks noChangeArrowheads="1"/>
            </p:cNvSpPr>
            <p:nvPr/>
          </p:nvSpPr>
          <p:spPr bwMode="auto">
            <a:xfrm>
              <a:off x="1580" y="2736"/>
              <a:ext cx="10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6" name="Group 74"/>
          <p:cNvGrpSpPr>
            <a:grpSpLocks/>
          </p:cNvGrpSpPr>
          <p:nvPr/>
        </p:nvGrpSpPr>
        <p:grpSpPr bwMode="auto">
          <a:xfrm>
            <a:off x="1182291" y="2201663"/>
            <a:ext cx="622300" cy="381000"/>
            <a:chOff x="1048" y="2256"/>
            <a:chExt cx="392" cy="240"/>
          </a:xfrm>
        </p:grpSpPr>
        <p:sp>
          <p:nvSpPr>
            <p:cNvPr id="87" name="Freeform 75"/>
            <p:cNvSpPr>
              <a:spLocks/>
            </p:cNvSpPr>
            <p:nvPr/>
          </p:nvSpPr>
          <p:spPr bwMode="auto">
            <a:xfrm>
              <a:off x="1048" y="2306"/>
              <a:ext cx="111" cy="181"/>
            </a:xfrm>
            <a:custGeom>
              <a:avLst/>
              <a:gdLst>
                <a:gd name="T0" fmla="*/ 0 w 111"/>
                <a:gd name="T1" fmla="*/ 0 h 181"/>
                <a:gd name="T2" fmla="*/ 43 w 111"/>
                <a:gd name="T3" fmla="*/ 18 h 181"/>
                <a:gd name="T4" fmla="*/ 77 w 111"/>
                <a:gd name="T5" fmla="*/ 52 h 181"/>
                <a:gd name="T6" fmla="*/ 103 w 111"/>
                <a:gd name="T7" fmla="*/ 112 h 181"/>
                <a:gd name="T8" fmla="*/ 111 w 111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" h="181">
                  <a:moveTo>
                    <a:pt x="0" y="0"/>
                  </a:moveTo>
                  <a:lnTo>
                    <a:pt x="43" y="18"/>
                  </a:lnTo>
                  <a:lnTo>
                    <a:pt x="77" y="52"/>
                  </a:lnTo>
                  <a:lnTo>
                    <a:pt x="103" y="112"/>
                  </a:lnTo>
                  <a:lnTo>
                    <a:pt x="111" y="181"/>
                  </a:lnTo>
                </a:path>
              </a:pathLst>
            </a:custGeom>
            <a:noFill/>
            <a:ln w="14288">
              <a:solidFill>
                <a:srgbClr val="8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88" name="Rectangle 76"/>
            <p:cNvSpPr>
              <a:spLocks noChangeArrowheads="1"/>
            </p:cNvSpPr>
            <p:nvPr/>
          </p:nvSpPr>
          <p:spPr bwMode="auto">
            <a:xfrm>
              <a:off x="1152" y="2256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>
                  <a:solidFill>
                    <a:srgbClr val="800080"/>
                  </a:solidFill>
                  <a:latin typeface="Symbol" pitchFamily="18" charset="2"/>
                </a:rPr>
                <a:t>q</a:t>
              </a:r>
              <a:r>
                <a:rPr lang="fi-FI" altLang="fi-FI" sz="1700" i="1" baseline="-250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</a:t>
              </a:r>
            </a:p>
            <a:p>
              <a:pPr eaLnBrk="1" hangingPunct="1"/>
              <a:endParaRPr lang="en-GB" altLang="fi-FI" sz="1200" i="1" baseline="-25000" dirty="0">
                <a:solidFill>
                  <a:srgbClr val="800080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714675"/>
              </p:ext>
            </p:extLst>
          </p:nvPr>
        </p:nvGraphicFramePr>
        <p:xfrm>
          <a:off x="3230885" y="1517476"/>
          <a:ext cx="26828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8" name="Equation" r:id="rId7" imgW="1650960" imgH="291960" progId="Equation.DSMT4">
                  <p:embed/>
                </p:oleObj>
              </mc:Choice>
              <mc:Fallback>
                <p:oleObj name="Equation" r:id="rId7" imgW="1650960" imgH="2919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0885" y="1517476"/>
                        <a:ext cx="26828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333339"/>
              </p:ext>
            </p:extLst>
          </p:nvPr>
        </p:nvGraphicFramePr>
        <p:xfrm>
          <a:off x="3249613" y="1949524"/>
          <a:ext cx="30543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9" name="Equation" r:id="rId9" imgW="1879560" imgH="533160" progId="Equation.DSMT4">
                  <p:embed/>
                </p:oleObj>
              </mc:Choice>
              <mc:Fallback>
                <p:oleObj name="Equation" r:id="rId9" imgW="1879560" imgH="5331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613" y="1949524"/>
                        <a:ext cx="30543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206072"/>
              </p:ext>
            </p:extLst>
          </p:nvPr>
        </p:nvGraphicFramePr>
        <p:xfrm>
          <a:off x="3199706" y="2741612"/>
          <a:ext cx="278606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0" name="Equation" r:id="rId11" imgW="1714320" imgH="431640" progId="Equation.DSMT4">
                  <p:embed/>
                </p:oleObj>
              </mc:Choice>
              <mc:Fallback>
                <p:oleObj name="Equation" r:id="rId11" imgW="171432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9706" y="2741612"/>
                        <a:ext cx="278606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970935"/>
              </p:ext>
            </p:extLst>
          </p:nvPr>
        </p:nvGraphicFramePr>
        <p:xfrm>
          <a:off x="729184" y="3461692"/>
          <a:ext cx="54070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1" name="Equation" r:id="rId13" imgW="3327120" imgH="279360" progId="Equation.DSMT4">
                  <p:embed/>
                </p:oleObj>
              </mc:Choice>
              <mc:Fallback>
                <p:oleObj name="Equation" r:id="rId13" imgW="3327120" imgH="279360" progId="Equation.DSMT4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84" y="3461692"/>
                        <a:ext cx="54070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373909"/>
              </p:ext>
            </p:extLst>
          </p:nvPr>
        </p:nvGraphicFramePr>
        <p:xfrm>
          <a:off x="729184" y="3893740"/>
          <a:ext cx="375602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2" name="Equation" r:id="rId15" imgW="2311200" imgH="419040" progId="Equation.DSMT4">
                  <p:embed/>
                </p:oleObj>
              </mc:Choice>
              <mc:Fallback>
                <p:oleObj name="Equation" r:id="rId15" imgW="2311200" imgH="419040" progId="Equation.DSMT4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84" y="3893740"/>
                        <a:ext cx="3756025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806982"/>
              </p:ext>
            </p:extLst>
          </p:nvPr>
        </p:nvGraphicFramePr>
        <p:xfrm>
          <a:off x="729184" y="4529138"/>
          <a:ext cx="571658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3" name="Equation" r:id="rId17" imgW="3517560" imgH="431640" progId="Equation.DSMT4">
                  <p:embed/>
                </p:oleObj>
              </mc:Choice>
              <mc:Fallback>
                <p:oleObj name="Equation" r:id="rId17" imgW="3517560" imgH="431640" progId="Equation.DSMT4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84" y="4529138"/>
                        <a:ext cx="571658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670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smtClean="0"/>
              <a:t>skalaari- eli pistetulo, esim. 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718313"/>
              </p:ext>
            </p:extLst>
          </p:nvPr>
        </p:nvGraphicFramePr>
        <p:xfrm>
          <a:off x="514350" y="1085850"/>
          <a:ext cx="46418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9" name="Equation" r:id="rId5" imgW="2857320" imgH="241200" progId="Equation.DSMT4">
                  <p:embed/>
                </p:oleObj>
              </mc:Choice>
              <mc:Fallback>
                <p:oleObj name="Equation" r:id="rId5" imgW="2857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1085850"/>
                        <a:ext cx="46418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561157"/>
              </p:ext>
            </p:extLst>
          </p:nvPr>
        </p:nvGraphicFramePr>
        <p:xfrm>
          <a:off x="3662933" y="1517476"/>
          <a:ext cx="26828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0" name="Equation" r:id="rId7" imgW="1650960" imgH="291960" progId="Equation.DSMT4">
                  <p:embed/>
                </p:oleObj>
              </mc:Choice>
              <mc:Fallback>
                <p:oleObj name="Equation" r:id="rId7" imgW="16509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933" y="1517476"/>
                        <a:ext cx="26828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466892"/>
              </p:ext>
            </p:extLst>
          </p:nvPr>
        </p:nvGraphicFramePr>
        <p:xfrm>
          <a:off x="3681338" y="1898650"/>
          <a:ext cx="33845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1" name="Equation" r:id="rId9" imgW="2082600" imgH="596880" progId="Equation.DSMT4">
                  <p:embed/>
                </p:oleObj>
              </mc:Choice>
              <mc:Fallback>
                <p:oleObj name="Equation" r:id="rId9" imgW="20826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338" y="1898650"/>
                        <a:ext cx="3384550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065889"/>
              </p:ext>
            </p:extLst>
          </p:nvPr>
        </p:nvGraphicFramePr>
        <p:xfrm>
          <a:off x="3631754" y="2833612"/>
          <a:ext cx="278606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2" name="Equation" r:id="rId11" imgW="1714320" imgH="431640" progId="Equation.DSMT4">
                  <p:embed/>
                </p:oleObj>
              </mc:Choice>
              <mc:Fallback>
                <p:oleObj name="Equation" r:id="rId11" imgW="1714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1754" y="2833612"/>
                        <a:ext cx="278606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17487"/>
              </p:ext>
            </p:extLst>
          </p:nvPr>
        </p:nvGraphicFramePr>
        <p:xfrm>
          <a:off x="585168" y="3727747"/>
          <a:ext cx="60055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3" name="Equation" r:id="rId13" imgW="3695400" imgH="279360" progId="Equation.DSMT4">
                  <p:embed/>
                </p:oleObj>
              </mc:Choice>
              <mc:Fallback>
                <p:oleObj name="Equation" r:id="rId13" imgW="3695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3727747"/>
                        <a:ext cx="600551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790284"/>
              </p:ext>
            </p:extLst>
          </p:nvPr>
        </p:nvGraphicFramePr>
        <p:xfrm>
          <a:off x="604838" y="4158902"/>
          <a:ext cx="40036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4" name="Equation" r:id="rId15" imgW="2463480" imgH="457200" progId="Equation.DSMT4">
                  <p:embed/>
                </p:oleObj>
              </mc:Choice>
              <mc:Fallback>
                <p:oleObj name="Equation" r:id="rId15" imgW="2463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4158902"/>
                        <a:ext cx="400367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2"/>
          <p:cNvGrpSpPr>
            <a:grpSpLocks/>
          </p:cNvGrpSpPr>
          <p:nvPr/>
        </p:nvGrpSpPr>
        <p:grpSpPr bwMode="auto">
          <a:xfrm>
            <a:off x="1014240" y="2121271"/>
            <a:ext cx="1179512" cy="914400"/>
            <a:chOff x="841" y="2160"/>
            <a:chExt cx="743" cy="576"/>
          </a:xfrm>
        </p:grpSpPr>
        <p:grpSp>
          <p:nvGrpSpPr>
            <p:cNvPr id="90" name="Group 3"/>
            <p:cNvGrpSpPr>
              <a:grpSpLocks/>
            </p:cNvGrpSpPr>
            <p:nvPr/>
          </p:nvGrpSpPr>
          <p:grpSpPr bwMode="auto">
            <a:xfrm>
              <a:off x="841" y="2229"/>
              <a:ext cx="575" cy="507"/>
              <a:chOff x="841" y="2229"/>
              <a:chExt cx="575" cy="507"/>
            </a:xfrm>
          </p:grpSpPr>
          <p:sp>
            <p:nvSpPr>
              <p:cNvPr id="92" name="Oval 4"/>
              <p:cNvSpPr>
                <a:spLocks noChangeArrowheads="1"/>
              </p:cNvSpPr>
              <p:nvPr/>
            </p:nvSpPr>
            <p:spPr bwMode="auto">
              <a:xfrm>
                <a:off x="893" y="2255"/>
                <a:ext cx="489" cy="446"/>
              </a:xfrm>
              <a:prstGeom prst="ellipse">
                <a:avLst/>
              </a:prstGeom>
              <a:noFill/>
              <a:ln w="14288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93" name="Freeform 5"/>
              <p:cNvSpPr>
                <a:spLocks/>
              </p:cNvSpPr>
              <p:nvPr/>
            </p:nvSpPr>
            <p:spPr bwMode="auto">
              <a:xfrm>
                <a:off x="867" y="2229"/>
                <a:ext cx="300" cy="301"/>
              </a:xfrm>
              <a:custGeom>
                <a:avLst/>
                <a:gdLst>
                  <a:gd name="T0" fmla="*/ 0 w 300"/>
                  <a:gd name="T1" fmla="*/ 0 h 301"/>
                  <a:gd name="T2" fmla="*/ 0 w 300"/>
                  <a:gd name="T3" fmla="*/ 301 h 301"/>
                  <a:gd name="T4" fmla="*/ 300 w 300"/>
                  <a:gd name="T5" fmla="*/ 301 h 301"/>
                  <a:gd name="T6" fmla="*/ 0 w 300"/>
                  <a:gd name="T7" fmla="*/ 0 h 3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0" h="301">
                    <a:moveTo>
                      <a:pt x="0" y="0"/>
                    </a:moveTo>
                    <a:lnTo>
                      <a:pt x="0" y="301"/>
                    </a:lnTo>
                    <a:lnTo>
                      <a:pt x="300" y="3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841" y="2478"/>
                <a:ext cx="575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</p:grpSp>
        <p:sp>
          <p:nvSpPr>
            <p:cNvPr id="91" name="Rectangle 7"/>
            <p:cNvSpPr>
              <a:spLocks noChangeArrowheads="1"/>
            </p:cNvSpPr>
            <p:nvPr/>
          </p:nvSpPr>
          <p:spPr bwMode="auto">
            <a:xfrm>
              <a:off x="1296" y="2160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>
                  <a:solidFill>
                    <a:srgbClr val="800080"/>
                  </a:solidFill>
                  <a:latin typeface="Symbol" pitchFamily="18" charset="2"/>
                </a:rPr>
                <a:t>q</a:t>
              </a:r>
              <a:r>
                <a:rPr lang="fi-FI" altLang="fi-FI" sz="1700" i="1" baseline="-250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</a:t>
              </a:r>
            </a:p>
            <a:p>
              <a:pPr eaLnBrk="1" hangingPunct="1"/>
              <a:endParaRPr lang="en-GB" altLang="fi-FI" sz="1200" i="1" baseline="-25000" dirty="0">
                <a:solidFill>
                  <a:srgbClr val="800080"/>
                </a:solidFill>
                <a:latin typeface="Symbol" pitchFamily="18" charset="2"/>
              </a:endParaRPr>
            </a:p>
          </p:txBody>
        </p:sp>
      </p:grpSp>
      <p:grpSp>
        <p:nvGrpSpPr>
          <p:cNvPr id="100" name="Group 11"/>
          <p:cNvGrpSpPr>
            <a:grpSpLocks/>
          </p:cNvGrpSpPr>
          <p:nvPr/>
        </p:nvGrpSpPr>
        <p:grpSpPr bwMode="auto">
          <a:xfrm>
            <a:off x="1477790" y="2349871"/>
            <a:ext cx="1852612" cy="371475"/>
            <a:chOff x="1133" y="2304"/>
            <a:chExt cx="1167" cy="234"/>
          </a:xfrm>
        </p:grpSpPr>
        <p:grpSp>
          <p:nvGrpSpPr>
            <p:cNvPr id="101" name="Group 12"/>
            <p:cNvGrpSpPr>
              <a:grpSpLocks/>
            </p:cNvGrpSpPr>
            <p:nvPr/>
          </p:nvGrpSpPr>
          <p:grpSpPr bwMode="auto">
            <a:xfrm>
              <a:off x="1133" y="2427"/>
              <a:ext cx="1167" cy="111"/>
              <a:chOff x="3048" y="2427"/>
              <a:chExt cx="1167" cy="111"/>
            </a:xfrm>
          </p:grpSpPr>
          <p:sp>
            <p:nvSpPr>
              <p:cNvPr id="103" name="Rectangle 13"/>
              <p:cNvSpPr>
                <a:spLocks noChangeArrowheads="1"/>
              </p:cNvSpPr>
              <p:nvPr/>
            </p:nvSpPr>
            <p:spPr bwMode="auto">
              <a:xfrm>
                <a:off x="3048" y="2470"/>
                <a:ext cx="1073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04" name="Freeform 14"/>
              <p:cNvSpPr>
                <a:spLocks/>
              </p:cNvSpPr>
              <p:nvPr/>
            </p:nvSpPr>
            <p:spPr bwMode="auto">
              <a:xfrm>
                <a:off x="4104" y="2427"/>
                <a:ext cx="111" cy="111"/>
              </a:xfrm>
              <a:custGeom>
                <a:avLst/>
                <a:gdLst>
                  <a:gd name="T0" fmla="*/ 0 w 111"/>
                  <a:gd name="T1" fmla="*/ 111 h 111"/>
                  <a:gd name="T2" fmla="*/ 111 w 111"/>
                  <a:gd name="T3" fmla="*/ 51 h 111"/>
                  <a:gd name="T4" fmla="*/ 0 w 111"/>
                  <a:gd name="T5" fmla="*/ 0 h 111"/>
                  <a:gd name="T6" fmla="*/ 0 w 111"/>
                  <a:gd name="T7" fmla="*/ 111 h 1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1" h="111">
                    <a:moveTo>
                      <a:pt x="0" y="111"/>
                    </a:moveTo>
                    <a:lnTo>
                      <a:pt x="111" y="51"/>
                    </a:lnTo>
                    <a:lnTo>
                      <a:pt x="0" y="0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102" name="Rectangle 15"/>
            <p:cNvSpPr>
              <a:spLocks noChangeArrowheads="1"/>
            </p:cNvSpPr>
            <p:nvPr/>
          </p:nvSpPr>
          <p:spPr bwMode="auto">
            <a:xfrm>
              <a:off x="1837" y="2304"/>
              <a:ext cx="1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5" name="Group 16"/>
          <p:cNvGrpSpPr>
            <a:grpSpLocks/>
          </p:cNvGrpSpPr>
          <p:nvPr/>
        </p:nvGrpSpPr>
        <p:grpSpPr bwMode="auto">
          <a:xfrm>
            <a:off x="564977" y="1713284"/>
            <a:ext cx="12700" cy="1008062"/>
            <a:chOff x="2473" y="1903"/>
            <a:chExt cx="8" cy="635"/>
          </a:xfrm>
        </p:grpSpPr>
        <p:sp>
          <p:nvSpPr>
            <p:cNvPr id="106" name="Freeform 17"/>
            <p:cNvSpPr>
              <a:spLocks/>
            </p:cNvSpPr>
            <p:nvPr/>
          </p:nvSpPr>
          <p:spPr bwMode="auto">
            <a:xfrm>
              <a:off x="2473" y="1903"/>
              <a:ext cx="8" cy="34"/>
            </a:xfrm>
            <a:custGeom>
              <a:avLst/>
              <a:gdLst>
                <a:gd name="T0" fmla="*/ 8 w 8"/>
                <a:gd name="T1" fmla="*/ 0 h 34"/>
                <a:gd name="T2" fmla="*/ 0 w 8"/>
                <a:gd name="T3" fmla="*/ 0 h 34"/>
                <a:gd name="T4" fmla="*/ 0 w 8"/>
                <a:gd name="T5" fmla="*/ 0 h 34"/>
                <a:gd name="T6" fmla="*/ 0 w 8"/>
                <a:gd name="T7" fmla="*/ 34 h 34"/>
                <a:gd name="T8" fmla="*/ 0 w 8"/>
                <a:gd name="T9" fmla="*/ 34 h 34"/>
                <a:gd name="T10" fmla="*/ 8 w 8"/>
                <a:gd name="T11" fmla="*/ 34 h 34"/>
                <a:gd name="T12" fmla="*/ 8 w 8"/>
                <a:gd name="T13" fmla="*/ 0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34">
                  <a:moveTo>
                    <a:pt x="8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7" name="Freeform 18"/>
            <p:cNvSpPr>
              <a:spLocks/>
            </p:cNvSpPr>
            <p:nvPr/>
          </p:nvSpPr>
          <p:spPr bwMode="auto">
            <a:xfrm>
              <a:off x="2473" y="1954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8" name="Freeform 19"/>
            <p:cNvSpPr>
              <a:spLocks/>
            </p:cNvSpPr>
            <p:nvPr/>
          </p:nvSpPr>
          <p:spPr bwMode="auto">
            <a:xfrm>
              <a:off x="2473" y="2015"/>
              <a:ext cx="8" cy="42"/>
            </a:xfrm>
            <a:custGeom>
              <a:avLst/>
              <a:gdLst>
                <a:gd name="T0" fmla="*/ 8 w 8"/>
                <a:gd name="T1" fmla="*/ 8 h 42"/>
                <a:gd name="T2" fmla="*/ 0 w 8"/>
                <a:gd name="T3" fmla="*/ 0 h 42"/>
                <a:gd name="T4" fmla="*/ 0 w 8"/>
                <a:gd name="T5" fmla="*/ 8 h 42"/>
                <a:gd name="T6" fmla="*/ 0 w 8"/>
                <a:gd name="T7" fmla="*/ 42 h 42"/>
                <a:gd name="T8" fmla="*/ 0 w 8"/>
                <a:gd name="T9" fmla="*/ 42 h 42"/>
                <a:gd name="T10" fmla="*/ 8 w 8"/>
                <a:gd name="T11" fmla="*/ 42 h 42"/>
                <a:gd name="T12" fmla="*/ 8 w 8"/>
                <a:gd name="T13" fmla="*/ 8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2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2"/>
                  </a:lnTo>
                  <a:lnTo>
                    <a:pt x="8" y="42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9" name="Freeform 20"/>
            <p:cNvSpPr>
              <a:spLocks/>
            </p:cNvSpPr>
            <p:nvPr/>
          </p:nvSpPr>
          <p:spPr bwMode="auto">
            <a:xfrm>
              <a:off x="2473" y="207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0" name="Freeform 21"/>
            <p:cNvSpPr>
              <a:spLocks/>
            </p:cNvSpPr>
            <p:nvPr/>
          </p:nvSpPr>
          <p:spPr bwMode="auto">
            <a:xfrm>
              <a:off x="2473" y="213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1" name="Freeform 22"/>
            <p:cNvSpPr>
              <a:spLocks/>
            </p:cNvSpPr>
            <p:nvPr/>
          </p:nvSpPr>
          <p:spPr bwMode="auto">
            <a:xfrm>
              <a:off x="2473" y="219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2" name="Freeform 23"/>
            <p:cNvSpPr>
              <a:spLocks/>
            </p:cNvSpPr>
            <p:nvPr/>
          </p:nvSpPr>
          <p:spPr bwMode="auto">
            <a:xfrm>
              <a:off x="2473" y="2255"/>
              <a:ext cx="8" cy="43"/>
            </a:xfrm>
            <a:custGeom>
              <a:avLst/>
              <a:gdLst>
                <a:gd name="T0" fmla="*/ 8 w 8"/>
                <a:gd name="T1" fmla="*/ 8 h 43"/>
                <a:gd name="T2" fmla="*/ 0 w 8"/>
                <a:gd name="T3" fmla="*/ 0 h 43"/>
                <a:gd name="T4" fmla="*/ 0 w 8"/>
                <a:gd name="T5" fmla="*/ 8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8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3" name="Freeform 24"/>
            <p:cNvSpPr>
              <a:spLocks/>
            </p:cNvSpPr>
            <p:nvPr/>
          </p:nvSpPr>
          <p:spPr bwMode="auto">
            <a:xfrm>
              <a:off x="2473" y="231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4" name="Freeform 25"/>
            <p:cNvSpPr>
              <a:spLocks/>
            </p:cNvSpPr>
            <p:nvPr/>
          </p:nvSpPr>
          <p:spPr bwMode="auto">
            <a:xfrm>
              <a:off x="2473" y="237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5" name="Freeform 26"/>
            <p:cNvSpPr>
              <a:spLocks/>
            </p:cNvSpPr>
            <p:nvPr/>
          </p:nvSpPr>
          <p:spPr bwMode="auto">
            <a:xfrm>
              <a:off x="2473" y="243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6" name="Freeform 27"/>
            <p:cNvSpPr>
              <a:spLocks/>
            </p:cNvSpPr>
            <p:nvPr/>
          </p:nvSpPr>
          <p:spPr bwMode="auto">
            <a:xfrm>
              <a:off x="2473" y="2495"/>
              <a:ext cx="8" cy="43"/>
            </a:xfrm>
            <a:custGeom>
              <a:avLst/>
              <a:gdLst>
                <a:gd name="T0" fmla="*/ 8 w 8"/>
                <a:gd name="T1" fmla="*/ 9 h 43"/>
                <a:gd name="T2" fmla="*/ 0 w 8"/>
                <a:gd name="T3" fmla="*/ 0 h 43"/>
                <a:gd name="T4" fmla="*/ 0 w 8"/>
                <a:gd name="T5" fmla="*/ 9 h 43"/>
                <a:gd name="T6" fmla="*/ 0 w 8"/>
                <a:gd name="T7" fmla="*/ 43 h 43"/>
                <a:gd name="T8" fmla="*/ 0 w 8"/>
                <a:gd name="T9" fmla="*/ 43 h 43"/>
                <a:gd name="T10" fmla="*/ 8 w 8"/>
                <a:gd name="T11" fmla="*/ 43 h 43"/>
                <a:gd name="T12" fmla="*/ 8 w 8"/>
                <a:gd name="T13" fmla="*/ 9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3">
                  <a:moveTo>
                    <a:pt x="8" y="9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117" name="Group 28"/>
          <p:cNvGrpSpPr>
            <a:grpSpLocks/>
          </p:cNvGrpSpPr>
          <p:nvPr/>
        </p:nvGrpSpPr>
        <p:grpSpPr bwMode="auto">
          <a:xfrm>
            <a:off x="550690" y="1698996"/>
            <a:ext cx="954087" cy="954088"/>
            <a:chOff x="549" y="1894"/>
            <a:chExt cx="601" cy="601"/>
          </a:xfrm>
        </p:grpSpPr>
        <p:sp>
          <p:nvSpPr>
            <p:cNvPr id="118" name="Rectangle 29"/>
            <p:cNvSpPr>
              <a:spLocks noChangeArrowheads="1"/>
            </p:cNvSpPr>
            <p:nvPr/>
          </p:nvSpPr>
          <p:spPr bwMode="auto">
            <a:xfrm>
              <a:off x="729" y="1894"/>
              <a:ext cx="1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9" name="Group 30"/>
            <p:cNvGrpSpPr>
              <a:grpSpLocks/>
            </p:cNvGrpSpPr>
            <p:nvPr/>
          </p:nvGrpSpPr>
          <p:grpSpPr bwMode="auto">
            <a:xfrm>
              <a:off x="549" y="1912"/>
              <a:ext cx="601" cy="583"/>
              <a:chOff x="2464" y="1912"/>
              <a:chExt cx="601" cy="583"/>
            </a:xfrm>
          </p:grpSpPr>
          <p:sp>
            <p:nvSpPr>
              <p:cNvPr id="120" name="Freeform 31"/>
              <p:cNvSpPr>
                <a:spLocks/>
              </p:cNvSpPr>
              <p:nvPr/>
            </p:nvSpPr>
            <p:spPr bwMode="auto">
              <a:xfrm>
                <a:off x="2524" y="1946"/>
                <a:ext cx="541" cy="549"/>
              </a:xfrm>
              <a:custGeom>
                <a:avLst/>
                <a:gdLst>
                  <a:gd name="T0" fmla="*/ 532 w 541"/>
                  <a:gd name="T1" fmla="*/ 549 h 549"/>
                  <a:gd name="T2" fmla="*/ 541 w 541"/>
                  <a:gd name="T3" fmla="*/ 532 h 549"/>
                  <a:gd name="T4" fmla="*/ 9 w 541"/>
                  <a:gd name="T5" fmla="*/ 0 h 549"/>
                  <a:gd name="T6" fmla="*/ 0 w 541"/>
                  <a:gd name="T7" fmla="*/ 17 h 549"/>
                  <a:gd name="T8" fmla="*/ 532 w 541"/>
                  <a:gd name="T9" fmla="*/ 549 h 5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41" h="549">
                    <a:moveTo>
                      <a:pt x="532" y="549"/>
                    </a:moveTo>
                    <a:lnTo>
                      <a:pt x="541" y="532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532" y="549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1" name="Freeform 32"/>
              <p:cNvSpPr>
                <a:spLocks/>
              </p:cNvSpPr>
              <p:nvPr/>
            </p:nvSpPr>
            <p:spPr bwMode="auto">
              <a:xfrm>
                <a:off x="2464" y="1912"/>
                <a:ext cx="129" cy="111"/>
              </a:xfrm>
              <a:custGeom>
                <a:avLst/>
                <a:gdLst>
                  <a:gd name="T0" fmla="*/ 129 w 129"/>
                  <a:gd name="T1" fmla="*/ 25 h 111"/>
                  <a:gd name="T2" fmla="*/ 0 w 129"/>
                  <a:gd name="T3" fmla="*/ 0 h 111"/>
                  <a:gd name="T4" fmla="*/ 52 w 129"/>
                  <a:gd name="T5" fmla="*/ 111 h 111"/>
                  <a:gd name="T6" fmla="*/ 129 w 129"/>
                  <a:gd name="T7" fmla="*/ 25 h 1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111">
                    <a:moveTo>
                      <a:pt x="129" y="25"/>
                    </a:moveTo>
                    <a:lnTo>
                      <a:pt x="0" y="0"/>
                    </a:lnTo>
                    <a:lnTo>
                      <a:pt x="52" y="111"/>
                    </a:lnTo>
                    <a:lnTo>
                      <a:pt x="129" y="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grpSp>
        <p:nvGrpSpPr>
          <p:cNvPr id="122" name="Group 33"/>
          <p:cNvGrpSpPr>
            <a:grpSpLocks/>
          </p:cNvGrpSpPr>
          <p:nvPr/>
        </p:nvGrpSpPr>
        <p:grpSpPr bwMode="auto">
          <a:xfrm>
            <a:off x="1450802" y="3035671"/>
            <a:ext cx="1962150" cy="354013"/>
            <a:chOff x="1116" y="2736"/>
            <a:chExt cx="1236" cy="223"/>
          </a:xfrm>
        </p:grpSpPr>
        <p:grpSp>
          <p:nvGrpSpPr>
            <p:cNvPr id="123" name="Group 34"/>
            <p:cNvGrpSpPr>
              <a:grpSpLocks/>
            </p:cNvGrpSpPr>
            <p:nvPr/>
          </p:nvGrpSpPr>
          <p:grpSpPr bwMode="auto">
            <a:xfrm>
              <a:off x="1116" y="2899"/>
              <a:ext cx="1236" cy="60"/>
              <a:chOff x="3031" y="2899"/>
              <a:chExt cx="1236" cy="60"/>
            </a:xfrm>
          </p:grpSpPr>
          <p:sp>
            <p:nvSpPr>
              <p:cNvPr id="125" name="Rectangle 35"/>
              <p:cNvSpPr>
                <a:spLocks noChangeArrowheads="1"/>
              </p:cNvSpPr>
              <p:nvPr/>
            </p:nvSpPr>
            <p:spPr bwMode="auto">
              <a:xfrm>
                <a:off x="304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26" name="Rectangle 36"/>
              <p:cNvSpPr>
                <a:spLocks noChangeArrowheads="1"/>
              </p:cNvSpPr>
              <p:nvPr/>
            </p:nvSpPr>
            <p:spPr bwMode="auto">
              <a:xfrm>
                <a:off x="308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27" name="Rectangle 37"/>
              <p:cNvSpPr>
                <a:spLocks noChangeArrowheads="1"/>
              </p:cNvSpPr>
              <p:nvPr/>
            </p:nvSpPr>
            <p:spPr bwMode="auto">
              <a:xfrm>
                <a:off x="3117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28" name="Rectangle 38"/>
              <p:cNvSpPr>
                <a:spLocks noChangeArrowheads="1"/>
              </p:cNvSpPr>
              <p:nvPr/>
            </p:nvSpPr>
            <p:spPr bwMode="auto">
              <a:xfrm>
                <a:off x="3151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29" name="Rectangle 39"/>
              <p:cNvSpPr>
                <a:spLocks noChangeArrowheads="1"/>
              </p:cNvSpPr>
              <p:nvPr/>
            </p:nvSpPr>
            <p:spPr bwMode="auto">
              <a:xfrm>
                <a:off x="3185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0" name="Rectangle 40"/>
              <p:cNvSpPr>
                <a:spLocks noChangeArrowheads="1"/>
              </p:cNvSpPr>
              <p:nvPr/>
            </p:nvSpPr>
            <p:spPr bwMode="auto">
              <a:xfrm>
                <a:off x="3220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1" name="Rectangle 41"/>
              <p:cNvSpPr>
                <a:spLocks noChangeArrowheads="1"/>
              </p:cNvSpPr>
              <p:nvPr/>
            </p:nvSpPr>
            <p:spPr bwMode="auto">
              <a:xfrm>
                <a:off x="3254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2" name="Rectangle 42"/>
              <p:cNvSpPr>
                <a:spLocks noChangeArrowheads="1"/>
              </p:cNvSpPr>
              <p:nvPr/>
            </p:nvSpPr>
            <p:spPr bwMode="auto">
              <a:xfrm>
                <a:off x="328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3" name="Rectangle 43"/>
              <p:cNvSpPr>
                <a:spLocks noChangeArrowheads="1"/>
              </p:cNvSpPr>
              <p:nvPr/>
            </p:nvSpPr>
            <p:spPr bwMode="auto">
              <a:xfrm>
                <a:off x="3323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4" name="Rectangle 44"/>
              <p:cNvSpPr>
                <a:spLocks noChangeArrowheads="1"/>
              </p:cNvSpPr>
              <p:nvPr/>
            </p:nvSpPr>
            <p:spPr bwMode="auto">
              <a:xfrm>
                <a:off x="3357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5" name="Rectangle 45"/>
              <p:cNvSpPr>
                <a:spLocks noChangeArrowheads="1"/>
              </p:cNvSpPr>
              <p:nvPr/>
            </p:nvSpPr>
            <p:spPr bwMode="auto">
              <a:xfrm>
                <a:off x="3391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6" name="Rectangle 46"/>
              <p:cNvSpPr>
                <a:spLocks noChangeArrowheads="1"/>
              </p:cNvSpPr>
              <p:nvPr/>
            </p:nvSpPr>
            <p:spPr bwMode="auto">
              <a:xfrm>
                <a:off x="3426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7" name="Rectangle 47"/>
              <p:cNvSpPr>
                <a:spLocks noChangeArrowheads="1"/>
              </p:cNvSpPr>
              <p:nvPr/>
            </p:nvSpPr>
            <p:spPr bwMode="auto">
              <a:xfrm>
                <a:off x="3460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8" name="Rectangle 48"/>
              <p:cNvSpPr>
                <a:spLocks noChangeArrowheads="1"/>
              </p:cNvSpPr>
              <p:nvPr/>
            </p:nvSpPr>
            <p:spPr bwMode="auto">
              <a:xfrm>
                <a:off x="3494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39" name="Rectangle 49"/>
              <p:cNvSpPr>
                <a:spLocks noChangeArrowheads="1"/>
              </p:cNvSpPr>
              <p:nvPr/>
            </p:nvSpPr>
            <p:spPr bwMode="auto">
              <a:xfrm>
                <a:off x="3529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0" name="Rectangle 50"/>
              <p:cNvSpPr>
                <a:spLocks noChangeArrowheads="1"/>
              </p:cNvSpPr>
              <p:nvPr/>
            </p:nvSpPr>
            <p:spPr bwMode="auto">
              <a:xfrm>
                <a:off x="3563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1" name="Rectangle 51"/>
              <p:cNvSpPr>
                <a:spLocks noChangeArrowheads="1"/>
              </p:cNvSpPr>
              <p:nvPr/>
            </p:nvSpPr>
            <p:spPr bwMode="auto">
              <a:xfrm>
                <a:off x="3597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2" name="Rectangle 52"/>
              <p:cNvSpPr>
                <a:spLocks noChangeArrowheads="1"/>
              </p:cNvSpPr>
              <p:nvPr/>
            </p:nvSpPr>
            <p:spPr bwMode="auto">
              <a:xfrm>
                <a:off x="363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3" name="Rectangle 53"/>
              <p:cNvSpPr>
                <a:spLocks noChangeArrowheads="1"/>
              </p:cNvSpPr>
              <p:nvPr/>
            </p:nvSpPr>
            <p:spPr bwMode="auto">
              <a:xfrm>
                <a:off x="3666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4" name="Rectangle 54"/>
              <p:cNvSpPr>
                <a:spLocks noChangeArrowheads="1"/>
              </p:cNvSpPr>
              <p:nvPr/>
            </p:nvSpPr>
            <p:spPr bwMode="auto">
              <a:xfrm>
                <a:off x="3700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5" name="Rectangle 55"/>
              <p:cNvSpPr>
                <a:spLocks noChangeArrowheads="1"/>
              </p:cNvSpPr>
              <p:nvPr/>
            </p:nvSpPr>
            <p:spPr bwMode="auto">
              <a:xfrm>
                <a:off x="3735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6" name="Rectangle 56"/>
              <p:cNvSpPr>
                <a:spLocks noChangeArrowheads="1"/>
              </p:cNvSpPr>
              <p:nvPr/>
            </p:nvSpPr>
            <p:spPr bwMode="auto">
              <a:xfrm>
                <a:off x="3769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7" name="Rectangle 57"/>
              <p:cNvSpPr>
                <a:spLocks noChangeArrowheads="1"/>
              </p:cNvSpPr>
              <p:nvPr/>
            </p:nvSpPr>
            <p:spPr bwMode="auto">
              <a:xfrm>
                <a:off x="3803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8" name="Rectangle 58"/>
              <p:cNvSpPr>
                <a:spLocks noChangeArrowheads="1"/>
              </p:cNvSpPr>
              <p:nvPr/>
            </p:nvSpPr>
            <p:spPr bwMode="auto">
              <a:xfrm>
                <a:off x="383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49" name="Rectangle 59"/>
              <p:cNvSpPr>
                <a:spLocks noChangeArrowheads="1"/>
              </p:cNvSpPr>
              <p:nvPr/>
            </p:nvSpPr>
            <p:spPr bwMode="auto">
              <a:xfrm>
                <a:off x="387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0" name="Rectangle 60"/>
              <p:cNvSpPr>
                <a:spLocks noChangeArrowheads="1"/>
              </p:cNvSpPr>
              <p:nvPr/>
            </p:nvSpPr>
            <p:spPr bwMode="auto">
              <a:xfrm>
                <a:off x="3906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1" name="Rectangle 61"/>
              <p:cNvSpPr>
                <a:spLocks noChangeArrowheads="1"/>
              </p:cNvSpPr>
              <p:nvPr/>
            </p:nvSpPr>
            <p:spPr bwMode="auto">
              <a:xfrm>
                <a:off x="3941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2" name="Rectangle 62"/>
              <p:cNvSpPr>
                <a:spLocks noChangeArrowheads="1"/>
              </p:cNvSpPr>
              <p:nvPr/>
            </p:nvSpPr>
            <p:spPr bwMode="auto">
              <a:xfrm>
                <a:off x="3975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3" name="Rectangle 63"/>
              <p:cNvSpPr>
                <a:spLocks noChangeArrowheads="1"/>
              </p:cNvSpPr>
              <p:nvPr/>
            </p:nvSpPr>
            <p:spPr bwMode="auto">
              <a:xfrm>
                <a:off x="4009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4" name="Rectangle 64"/>
              <p:cNvSpPr>
                <a:spLocks noChangeArrowheads="1"/>
              </p:cNvSpPr>
              <p:nvPr/>
            </p:nvSpPr>
            <p:spPr bwMode="auto">
              <a:xfrm>
                <a:off x="4044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5" name="Rectangle 65"/>
              <p:cNvSpPr>
                <a:spLocks noChangeArrowheads="1"/>
              </p:cNvSpPr>
              <p:nvPr/>
            </p:nvSpPr>
            <p:spPr bwMode="auto">
              <a:xfrm>
                <a:off x="4078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6" name="Rectangle 66"/>
              <p:cNvSpPr>
                <a:spLocks noChangeArrowheads="1"/>
              </p:cNvSpPr>
              <p:nvPr/>
            </p:nvSpPr>
            <p:spPr bwMode="auto">
              <a:xfrm>
                <a:off x="4112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7" name="Rectangle 67"/>
              <p:cNvSpPr>
                <a:spLocks noChangeArrowheads="1"/>
              </p:cNvSpPr>
              <p:nvPr/>
            </p:nvSpPr>
            <p:spPr bwMode="auto">
              <a:xfrm>
                <a:off x="4147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8" name="Rectangle 68"/>
              <p:cNvSpPr>
                <a:spLocks noChangeArrowheads="1"/>
              </p:cNvSpPr>
              <p:nvPr/>
            </p:nvSpPr>
            <p:spPr bwMode="auto">
              <a:xfrm>
                <a:off x="4181" y="2907"/>
                <a:ext cx="17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59" name="Rectangle 69"/>
              <p:cNvSpPr>
                <a:spLocks noChangeArrowheads="1"/>
              </p:cNvSpPr>
              <p:nvPr/>
            </p:nvSpPr>
            <p:spPr bwMode="auto">
              <a:xfrm>
                <a:off x="4215" y="2907"/>
                <a:ext cx="9" cy="1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60" name="Oval 70"/>
              <p:cNvSpPr>
                <a:spLocks noChangeArrowheads="1"/>
              </p:cNvSpPr>
              <p:nvPr/>
            </p:nvSpPr>
            <p:spPr bwMode="auto">
              <a:xfrm>
                <a:off x="3031" y="2899"/>
                <a:ext cx="60" cy="60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61" name="Oval 71"/>
              <p:cNvSpPr>
                <a:spLocks noChangeArrowheads="1"/>
              </p:cNvSpPr>
              <p:nvPr/>
            </p:nvSpPr>
            <p:spPr bwMode="auto">
              <a:xfrm>
                <a:off x="4207" y="2899"/>
                <a:ext cx="60" cy="60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</p:grpSp>
        <p:sp>
          <p:nvSpPr>
            <p:cNvPr id="124" name="Rectangle 72"/>
            <p:cNvSpPr>
              <a:spLocks noChangeArrowheads="1"/>
            </p:cNvSpPr>
            <p:nvPr/>
          </p:nvSpPr>
          <p:spPr bwMode="auto">
            <a:xfrm>
              <a:off x="1854" y="2736"/>
              <a:ext cx="10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2" name="Line 73"/>
          <p:cNvSpPr>
            <a:spLocks noChangeShapeType="1"/>
          </p:cNvSpPr>
          <p:nvPr/>
        </p:nvSpPr>
        <p:spPr bwMode="auto">
          <a:xfrm>
            <a:off x="441152" y="2626096"/>
            <a:ext cx="1049338" cy="1588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163" name="Group 75"/>
          <p:cNvGrpSpPr>
            <a:grpSpLocks/>
          </p:cNvGrpSpPr>
          <p:nvPr/>
        </p:nvGrpSpPr>
        <p:grpSpPr bwMode="auto">
          <a:xfrm>
            <a:off x="509415" y="2654671"/>
            <a:ext cx="1036637" cy="381000"/>
            <a:chOff x="523" y="2496"/>
            <a:chExt cx="653" cy="240"/>
          </a:xfrm>
        </p:grpSpPr>
        <p:grpSp>
          <p:nvGrpSpPr>
            <p:cNvPr id="164" name="Group 76"/>
            <p:cNvGrpSpPr>
              <a:grpSpLocks/>
            </p:cNvGrpSpPr>
            <p:nvPr/>
          </p:nvGrpSpPr>
          <p:grpSpPr bwMode="auto">
            <a:xfrm>
              <a:off x="523" y="2676"/>
              <a:ext cx="653" cy="60"/>
              <a:chOff x="2438" y="2676"/>
              <a:chExt cx="653" cy="60"/>
            </a:xfrm>
          </p:grpSpPr>
          <p:sp>
            <p:nvSpPr>
              <p:cNvPr id="166" name="Line 77"/>
              <p:cNvSpPr>
                <a:spLocks noChangeShapeType="1"/>
              </p:cNvSpPr>
              <p:nvPr/>
            </p:nvSpPr>
            <p:spPr bwMode="auto">
              <a:xfrm flipH="1">
                <a:off x="2456" y="2693"/>
                <a:ext cx="592" cy="1"/>
              </a:xfrm>
              <a:prstGeom prst="line">
                <a:avLst/>
              </a:prstGeom>
              <a:noFill/>
              <a:ln w="1428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67" name="Oval 78"/>
              <p:cNvSpPr>
                <a:spLocks noChangeArrowheads="1"/>
              </p:cNvSpPr>
              <p:nvPr/>
            </p:nvSpPr>
            <p:spPr bwMode="auto">
              <a:xfrm>
                <a:off x="3031" y="2676"/>
                <a:ext cx="60" cy="6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68" name="Oval 79"/>
              <p:cNvSpPr>
                <a:spLocks noChangeArrowheads="1"/>
              </p:cNvSpPr>
              <p:nvPr/>
            </p:nvSpPr>
            <p:spPr bwMode="auto">
              <a:xfrm>
                <a:off x="2438" y="2676"/>
                <a:ext cx="60" cy="6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</p:grpSp>
        <p:sp>
          <p:nvSpPr>
            <p:cNvPr id="165" name="Rectangle 80"/>
            <p:cNvSpPr>
              <a:spLocks noChangeArrowheads="1"/>
            </p:cNvSpPr>
            <p:nvPr/>
          </p:nvSpPr>
          <p:spPr bwMode="auto">
            <a:xfrm>
              <a:off x="624" y="2496"/>
              <a:ext cx="52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GB" altLang="fi-FI" sz="1700" dirty="0" err="1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</a:t>
              </a:r>
              <a:r>
                <a:rPr lang="en-GB" altLang="fi-FI" sz="1700" i="1" dirty="0" err="1">
                  <a:solidFill>
                    <a:srgbClr val="800080"/>
                  </a:solidFill>
                  <a:latin typeface="Symbol" pitchFamily="18" charset="2"/>
                </a:rPr>
                <a:t>q</a:t>
              </a:r>
              <a:r>
                <a:rPr lang="fi-FI" altLang="fi-FI" sz="1700" i="1" baseline="-250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</a:t>
              </a:r>
            </a:p>
            <a:p>
              <a:pPr eaLnBrk="1" hangingPunct="1"/>
              <a:endParaRPr lang="en-GB" altLang="fi-FI" sz="1200" i="1" baseline="-25000" dirty="0">
                <a:solidFill>
                  <a:srgbClr val="800080"/>
                </a:solidFill>
                <a:latin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90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smtClean="0"/>
              <a:t>vektori- eli ristitulo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802150"/>
              </p:ext>
            </p:extLst>
          </p:nvPr>
        </p:nvGraphicFramePr>
        <p:xfrm>
          <a:off x="2187724" y="1085428"/>
          <a:ext cx="25019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5" imgW="1358640" imgH="253800" progId="Equation.DSMT4">
                  <p:embed/>
                </p:oleObj>
              </mc:Choice>
              <mc:Fallback>
                <p:oleObj name="Equation" r:id="rId5" imgW="1358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724" y="1085428"/>
                        <a:ext cx="25019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-66972" y="1805508"/>
            <a:ext cx="4828604" cy="3168352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i-FI" altLang="fi-FI" sz="2000" i="1" dirty="0" smtClean="0">
                <a:latin typeface="Symbol" pitchFamily="18" charset="2"/>
              </a:rPr>
              <a:t>q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 vektorien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välinen pienempi kulma</a:t>
            </a:r>
          </a:p>
          <a:p>
            <a:pPr lvl="1"/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on vektorien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määrittämän tason (kun ko. vektorit on piirretty samasta pisteestä) normaalin suuntainen yksikkövektori</a:t>
            </a:r>
          </a:p>
          <a:p>
            <a:pPr lvl="1"/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Tason normaali valitaan oikean käden korkkiruuvisäännön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mukaisesti</a:t>
            </a:r>
          </a:p>
          <a:p>
            <a:pPr>
              <a:buFont typeface="Wingdings" pitchFamily="2" charset="2"/>
              <a:buNone/>
            </a:pPr>
            <a:endParaRPr lang="en-US" altLang="fi-FI" dirty="0" smtClean="0"/>
          </a:p>
        </p:txBody>
      </p:sp>
      <p:grpSp>
        <p:nvGrpSpPr>
          <p:cNvPr id="17" name="Group 9"/>
          <p:cNvGrpSpPr>
            <a:grpSpLocks noChangeAspect="1"/>
          </p:cNvGrpSpPr>
          <p:nvPr/>
        </p:nvGrpSpPr>
        <p:grpSpPr bwMode="auto">
          <a:xfrm>
            <a:off x="4401592" y="1715979"/>
            <a:ext cx="2655888" cy="3068637"/>
            <a:chOff x="2304" y="2003"/>
            <a:chExt cx="1673" cy="1933"/>
          </a:xfrm>
        </p:grpSpPr>
        <p:sp>
          <p:nvSpPr>
            <p:cNvPr id="20" name="AutoShape 8"/>
            <p:cNvSpPr>
              <a:spLocks noChangeAspect="1" noChangeArrowheads="1" noTextEdit="1"/>
            </p:cNvSpPr>
            <p:nvPr/>
          </p:nvSpPr>
          <p:spPr bwMode="auto">
            <a:xfrm>
              <a:off x="2304" y="2064"/>
              <a:ext cx="1673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21" name="Group 12"/>
            <p:cNvGrpSpPr>
              <a:grpSpLocks/>
            </p:cNvGrpSpPr>
            <p:nvPr/>
          </p:nvGrpSpPr>
          <p:grpSpPr bwMode="auto">
            <a:xfrm>
              <a:off x="2872" y="3054"/>
              <a:ext cx="944" cy="759"/>
              <a:chOff x="2872" y="3054"/>
              <a:chExt cx="944" cy="759"/>
            </a:xfrm>
          </p:grpSpPr>
          <p:sp>
            <p:nvSpPr>
              <p:cNvPr id="39" name="Line 10"/>
              <p:cNvSpPr>
                <a:spLocks noChangeShapeType="1"/>
              </p:cNvSpPr>
              <p:nvPr/>
            </p:nvSpPr>
            <p:spPr bwMode="auto">
              <a:xfrm>
                <a:off x="2872" y="3054"/>
                <a:ext cx="890" cy="721"/>
              </a:xfrm>
              <a:prstGeom prst="line">
                <a:avLst/>
              </a:prstGeom>
              <a:noFill/>
              <a:ln w="365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40" name="Freeform 11"/>
              <p:cNvSpPr>
                <a:spLocks/>
              </p:cNvSpPr>
              <p:nvPr/>
            </p:nvSpPr>
            <p:spPr bwMode="auto">
              <a:xfrm>
                <a:off x="3685" y="3698"/>
                <a:ext cx="131" cy="115"/>
              </a:xfrm>
              <a:custGeom>
                <a:avLst/>
                <a:gdLst>
                  <a:gd name="T0" fmla="*/ 0 w 131"/>
                  <a:gd name="T1" fmla="*/ 92 h 115"/>
                  <a:gd name="T2" fmla="*/ 131 w 131"/>
                  <a:gd name="T3" fmla="*/ 115 h 115"/>
                  <a:gd name="T4" fmla="*/ 69 w 131"/>
                  <a:gd name="T5" fmla="*/ 0 h 115"/>
                  <a:gd name="T6" fmla="*/ 62 w 131"/>
                  <a:gd name="T7" fmla="*/ 61 h 115"/>
                  <a:gd name="T8" fmla="*/ 0 w 131"/>
                  <a:gd name="T9" fmla="*/ 92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1" h="115">
                    <a:moveTo>
                      <a:pt x="0" y="92"/>
                    </a:moveTo>
                    <a:lnTo>
                      <a:pt x="131" y="115"/>
                    </a:lnTo>
                    <a:lnTo>
                      <a:pt x="69" y="0"/>
                    </a:lnTo>
                    <a:lnTo>
                      <a:pt x="62" y="61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22" name="Group 15"/>
            <p:cNvGrpSpPr>
              <a:grpSpLocks/>
            </p:cNvGrpSpPr>
            <p:nvPr/>
          </p:nvGrpSpPr>
          <p:grpSpPr bwMode="auto">
            <a:xfrm>
              <a:off x="2450" y="3023"/>
              <a:ext cx="974" cy="790"/>
              <a:chOff x="2450" y="3023"/>
              <a:chExt cx="974" cy="790"/>
            </a:xfrm>
          </p:grpSpPr>
          <p:sp>
            <p:nvSpPr>
              <p:cNvPr id="37" name="Line 13"/>
              <p:cNvSpPr>
                <a:spLocks noChangeShapeType="1"/>
              </p:cNvSpPr>
              <p:nvPr/>
            </p:nvSpPr>
            <p:spPr bwMode="auto">
              <a:xfrm flipH="1">
                <a:off x="2488" y="3023"/>
                <a:ext cx="936" cy="752"/>
              </a:xfrm>
              <a:prstGeom prst="line">
                <a:avLst/>
              </a:prstGeom>
              <a:noFill/>
              <a:ln w="365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38" name="Freeform 14"/>
              <p:cNvSpPr>
                <a:spLocks/>
              </p:cNvSpPr>
              <p:nvPr/>
            </p:nvSpPr>
            <p:spPr bwMode="auto">
              <a:xfrm>
                <a:off x="2450" y="3698"/>
                <a:ext cx="123" cy="115"/>
              </a:xfrm>
              <a:custGeom>
                <a:avLst/>
                <a:gdLst>
                  <a:gd name="T0" fmla="*/ 54 w 123"/>
                  <a:gd name="T1" fmla="*/ 0 h 115"/>
                  <a:gd name="T2" fmla="*/ 0 w 123"/>
                  <a:gd name="T3" fmla="*/ 115 h 115"/>
                  <a:gd name="T4" fmla="*/ 123 w 123"/>
                  <a:gd name="T5" fmla="*/ 92 h 115"/>
                  <a:gd name="T6" fmla="*/ 61 w 123"/>
                  <a:gd name="T7" fmla="*/ 61 h 115"/>
                  <a:gd name="T8" fmla="*/ 54 w 123"/>
                  <a:gd name="T9" fmla="*/ 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3" h="115">
                    <a:moveTo>
                      <a:pt x="54" y="0"/>
                    </a:moveTo>
                    <a:lnTo>
                      <a:pt x="0" y="115"/>
                    </a:lnTo>
                    <a:lnTo>
                      <a:pt x="123" y="92"/>
                    </a:lnTo>
                    <a:lnTo>
                      <a:pt x="61" y="6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23" name="Group 18"/>
            <p:cNvGrpSpPr>
              <a:grpSpLocks/>
            </p:cNvGrpSpPr>
            <p:nvPr/>
          </p:nvGrpSpPr>
          <p:grpSpPr bwMode="auto">
            <a:xfrm>
              <a:off x="3058" y="2003"/>
              <a:ext cx="112" cy="233"/>
              <a:chOff x="3058" y="2003"/>
              <a:chExt cx="112" cy="233"/>
            </a:xfrm>
          </p:grpSpPr>
          <p:sp>
            <p:nvSpPr>
              <p:cNvPr id="35" name="Rectangle 16"/>
              <p:cNvSpPr>
                <a:spLocks noChangeArrowheads="1"/>
              </p:cNvSpPr>
              <p:nvPr/>
            </p:nvSpPr>
            <p:spPr bwMode="auto">
              <a:xfrm>
                <a:off x="3087" y="2003"/>
                <a:ext cx="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36" name="Rectangle 17"/>
              <p:cNvSpPr>
                <a:spLocks noChangeArrowheads="1"/>
              </p:cNvSpPr>
              <p:nvPr/>
            </p:nvSpPr>
            <p:spPr bwMode="auto">
              <a:xfrm>
                <a:off x="3058" y="2069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fi-FI" altLang="fi-FI" sz="1500" b="1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fi-FI" altLang="fi-FI" sz="1500" baseline="-25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fi-FI" altLang="fi-FI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4" name="Group 23"/>
            <p:cNvGrpSpPr>
              <a:grpSpLocks/>
            </p:cNvGrpSpPr>
            <p:nvPr/>
          </p:nvGrpSpPr>
          <p:grpSpPr bwMode="auto">
            <a:xfrm>
              <a:off x="3071" y="2432"/>
              <a:ext cx="131" cy="929"/>
              <a:chOff x="3071" y="2432"/>
              <a:chExt cx="131" cy="929"/>
            </a:xfrm>
          </p:grpSpPr>
          <p:sp>
            <p:nvSpPr>
              <p:cNvPr id="31" name="Freeform 19"/>
              <p:cNvSpPr>
                <a:spLocks/>
              </p:cNvSpPr>
              <p:nvPr/>
            </p:nvSpPr>
            <p:spPr bwMode="auto">
              <a:xfrm>
                <a:off x="3071" y="2432"/>
                <a:ext cx="131" cy="929"/>
              </a:xfrm>
              <a:custGeom>
                <a:avLst/>
                <a:gdLst>
                  <a:gd name="T0" fmla="*/ 62 w 17"/>
                  <a:gd name="T1" fmla="*/ 0 h 121"/>
                  <a:gd name="T2" fmla="*/ 0 w 17"/>
                  <a:gd name="T3" fmla="*/ 31 h 121"/>
                  <a:gd name="T4" fmla="*/ 0 w 17"/>
                  <a:gd name="T5" fmla="*/ 898 h 121"/>
                  <a:gd name="T6" fmla="*/ 62 w 17"/>
                  <a:gd name="T7" fmla="*/ 929 h 121"/>
                  <a:gd name="T8" fmla="*/ 131 w 17"/>
                  <a:gd name="T9" fmla="*/ 898 h 121"/>
                  <a:gd name="T10" fmla="*/ 131 w 17"/>
                  <a:gd name="T11" fmla="*/ 31 h 121"/>
                  <a:gd name="T12" fmla="*/ 62 w 17"/>
                  <a:gd name="T13" fmla="*/ 0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121">
                    <a:moveTo>
                      <a:pt x="8" y="0"/>
                    </a:moveTo>
                    <a:cubicBezTo>
                      <a:pt x="4" y="0"/>
                      <a:pt x="0" y="2"/>
                      <a:pt x="0" y="4"/>
                    </a:cubicBezTo>
                    <a:lnTo>
                      <a:pt x="0" y="117"/>
                    </a:lnTo>
                    <a:cubicBezTo>
                      <a:pt x="0" y="119"/>
                      <a:pt x="4" y="121"/>
                      <a:pt x="8" y="121"/>
                    </a:cubicBezTo>
                    <a:cubicBezTo>
                      <a:pt x="13" y="121"/>
                      <a:pt x="17" y="119"/>
                      <a:pt x="17" y="117"/>
                    </a:cubicBezTo>
                    <a:lnTo>
                      <a:pt x="17" y="4"/>
                    </a:lnTo>
                    <a:cubicBezTo>
                      <a:pt x="17" y="2"/>
                      <a:pt x="13" y="0"/>
                      <a:pt x="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32" name="Oval 20"/>
              <p:cNvSpPr>
                <a:spLocks noChangeArrowheads="1"/>
              </p:cNvSpPr>
              <p:nvPr/>
            </p:nvSpPr>
            <p:spPr bwMode="auto">
              <a:xfrm>
                <a:off x="3071" y="2432"/>
                <a:ext cx="131" cy="6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33" name="Freeform 21"/>
              <p:cNvSpPr>
                <a:spLocks/>
              </p:cNvSpPr>
              <p:nvPr/>
            </p:nvSpPr>
            <p:spPr bwMode="auto">
              <a:xfrm>
                <a:off x="3071" y="2432"/>
                <a:ext cx="131" cy="929"/>
              </a:xfrm>
              <a:custGeom>
                <a:avLst/>
                <a:gdLst>
                  <a:gd name="T0" fmla="*/ 62 w 17"/>
                  <a:gd name="T1" fmla="*/ 0 h 121"/>
                  <a:gd name="T2" fmla="*/ 0 w 17"/>
                  <a:gd name="T3" fmla="*/ 31 h 121"/>
                  <a:gd name="T4" fmla="*/ 0 w 17"/>
                  <a:gd name="T5" fmla="*/ 898 h 121"/>
                  <a:gd name="T6" fmla="*/ 62 w 17"/>
                  <a:gd name="T7" fmla="*/ 929 h 121"/>
                  <a:gd name="T8" fmla="*/ 131 w 17"/>
                  <a:gd name="T9" fmla="*/ 898 h 121"/>
                  <a:gd name="T10" fmla="*/ 131 w 17"/>
                  <a:gd name="T11" fmla="*/ 31 h 121"/>
                  <a:gd name="T12" fmla="*/ 62 w 17"/>
                  <a:gd name="T13" fmla="*/ 0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121">
                    <a:moveTo>
                      <a:pt x="8" y="0"/>
                    </a:moveTo>
                    <a:cubicBezTo>
                      <a:pt x="4" y="0"/>
                      <a:pt x="0" y="2"/>
                      <a:pt x="0" y="4"/>
                    </a:cubicBezTo>
                    <a:lnTo>
                      <a:pt x="0" y="117"/>
                    </a:lnTo>
                    <a:cubicBezTo>
                      <a:pt x="0" y="119"/>
                      <a:pt x="4" y="121"/>
                      <a:pt x="8" y="121"/>
                    </a:cubicBezTo>
                    <a:cubicBezTo>
                      <a:pt x="13" y="121"/>
                      <a:pt x="17" y="119"/>
                      <a:pt x="17" y="117"/>
                    </a:cubicBezTo>
                    <a:lnTo>
                      <a:pt x="17" y="4"/>
                    </a:lnTo>
                    <a:cubicBezTo>
                      <a:pt x="17" y="2"/>
                      <a:pt x="13" y="0"/>
                      <a:pt x="8" y="0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34" name="Freeform 22"/>
              <p:cNvSpPr>
                <a:spLocks/>
              </p:cNvSpPr>
              <p:nvPr/>
            </p:nvSpPr>
            <p:spPr bwMode="auto">
              <a:xfrm>
                <a:off x="3071" y="2463"/>
                <a:ext cx="131" cy="38"/>
              </a:xfrm>
              <a:custGeom>
                <a:avLst/>
                <a:gdLst>
                  <a:gd name="T0" fmla="*/ 0 w 17"/>
                  <a:gd name="T1" fmla="*/ 0 h 5"/>
                  <a:gd name="T2" fmla="*/ 62 w 17"/>
                  <a:gd name="T3" fmla="*/ 38 h 5"/>
                  <a:gd name="T4" fmla="*/ 131 w 17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5">
                    <a:moveTo>
                      <a:pt x="0" y="0"/>
                    </a:moveTo>
                    <a:cubicBezTo>
                      <a:pt x="0" y="3"/>
                      <a:pt x="4" y="5"/>
                      <a:pt x="8" y="5"/>
                    </a:cubicBezTo>
                    <a:cubicBezTo>
                      <a:pt x="13" y="5"/>
                      <a:pt x="17" y="3"/>
                      <a:pt x="17" y="0"/>
                    </a:cubicBez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665" y="3345"/>
              <a:ext cx="1051" cy="299"/>
            </a:xfrm>
            <a:custGeom>
              <a:avLst/>
              <a:gdLst>
                <a:gd name="T0" fmla="*/ 836 w 137"/>
                <a:gd name="T1" fmla="*/ 77 h 39"/>
                <a:gd name="T2" fmla="*/ 836 w 137"/>
                <a:gd name="T3" fmla="*/ 77 h 39"/>
                <a:gd name="T4" fmla="*/ 468 w 137"/>
                <a:gd name="T5" fmla="*/ 253 h 39"/>
                <a:gd name="T6" fmla="*/ 100 w 137"/>
                <a:gd name="T7" fmla="*/ 77 h 39"/>
                <a:gd name="T8" fmla="*/ 0 w 137"/>
                <a:gd name="T9" fmla="*/ 77 h 39"/>
                <a:gd name="T10" fmla="*/ 468 w 137"/>
                <a:gd name="T11" fmla="*/ 299 h 39"/>
                <a:gd name="T12" fmla="*/ 936 w 137"/>
                <a:gd name="T13" fmla="*/ 77 h 39"/>
                <a:gd name="T14" fmla="*/ 936 w 137"/>
                <a:gd name="T15" fmla="*/ 77 h 39"/>
                <a:gd name="T16" fmla="*/ 1051 w 137"/>
                <a:gd name="T17" fmla="*/ 69 h 39"/>
                <a:gd name="T18" fmla="*/ 882 w 137"/>
                <a:gd name="T19" fmla="*/ 0 h 39"/>
                <a:gd name="T20" fmla="*/ 721 w 137"/>
                <a:gd name="T21" fmla="*/ 77 h 39"/>
                <a:gd name="T22" fmla="*/ 836 w 137"/>
                <a:gd name="T23" fmla="*/ 77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7" h="39">
                  <a:moveTo>
                    <a:pt x="109" y="10"/>
                  </a:moveTo>
                  <a:cubicBezTo>
                    <a:pt x="109" y="10"/>
                    <a:pt x="109" y="10"/>
                    <a:pt x="109" y="10"/>
                  </a:cubicBezTo>
                  <a:cubicBezTo>
                    <a:pt x="109" y="23"/>
                    <a:pt x="88" y="33"/>
                    <a:pt x="61" y="33"/>
                  </a:cubicBezTo>
                  <a:cubicBezTo>
                    <a:pt x="34" y="33"/>
                    <a:pt x="13" y="23"/>
                    <a:pt x="13" y="10"/>
                  </a:cubicBezTo>
                  <a:lnTo>
                    <a:pt x="0" y="10"/>
                  </a:lnTo>
                  <a:cubicBezTo>
                    <a:pt x="0" y="26"/>
                    <a:pt x="27" y="39"/>
                    <a:pt x="61" y="39"/>
                  </a:cubicBezTo>
                  <a:cubicBezTo>
                    <a:pt x="95" y="39"/>
                    <a:pt x="122" y="26"/>
                    <a:pt x="122" y="10"/>
                  </a:cubicBezTo>
                  <a:cubicBezTo>
                    <a:pt x="122" y="10"/>
                    <a:pt x="122" y="10"/>
                    <a:pt x="122" y="10"/>
                  </a:cubicBezTo>
                  <a:lnTo>
                    <a:pt x="137" y="9"/>
                  </a:lnTo>
                  <a:lnTo>
                    <a:pt x="115" y="0"/>
                  </a:lnTo>
                  <a:lnTo>
                    <a:pt x="94" y="10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FFFFFF"/>
            </a:solidFill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grpSp>
          <p:nvGrpSpPr>
            <p:cNvPr id="26" name="Group 27"/>
            <p:cNvGrpSpPr>
              <a:grpSpLocks/>
            </p:cNvGrpSpPr>
            <p:nvPr/>
          </p:nvGrpSpPr>
          <p:grpSpPr bwMode="auto">
            <a:xfrm>
              <a:off x="3087" y="2263"/>
              <a:ext cx="115" cy="975"/>
              <a:chOff x="3087" y="2263"/>
              <a:chExt cx="115" cy="975"/>
            </a:xfrm>
          </p:grpSpPr>
          <p:sp>
            <p:nvSpPr>
              <p:cNvPr id="29" name="Line 25"/>
              <p:cNvSpPr>
                <a:spLocks noChangeShapeType="1"/>
              </p:cNvSpPr>
              <p:nvPr/>
            </p:nvSpPr>
            <p:spPr bwMode="auto">
              <a:xfrm flipV="1">
                <a:off x="3140" y="2317"/>
                <a:ext cx="0" cy="921"/>
              </a:xfrm>
              <a:prstGeom prst="line">
                <a:avLst/>
              </a:prstGeom>
              <a:noFill/>
              <a:ln w="365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30" name="Freeform 26"/>
              <p:cNvSpPr>
                <a:spLocks/>
              </p:cNvSpPr>
              <p:nvPr/>
            </p:nvSpPr>
            <p:spPr bwMode="auto">
              <a:xfrm>
                <a:off x="3087" y="2263"/>
                <a:ext cx="115" cy="108"/>
              </a:xfrm>
              <a:custGeom>
                <a:avLst/>
                <a:gdLst>
                  <a:gd name="T0" fmla="*/ 115 w 115"/>
                  <a:gd name="T1" fmla="*/ 108 h 108"/>
                  <a:gd name="T2" fmla="*/ 53 w 115"/>
                  <a:gd name="T3" fmla="*/ 0 h 108"/>
                  <a:gd name="T4" fmla="*/ 0 w 115"/>
                  <a:gd name="T5" fmla="*/ 108 h 108"/>
                  <a:gd name="T6" fmla="*/ 53 w 115"/>
                  <a:gd name="T7" fmla="*/ 77 h 108"/>
                  <a:gd name="T8" fmla="*/ 115 w 115"/>
                  <a:gd name="T9" fmla="*/ 108 h 1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5" h="108">
                    <a:moveTo>
                      <a:pt x="115" y="108"/>
                    </a:moveTo>
                    <a:lnTo>
                      <a:pt x="53" y="0"/>
                    </a:lnTo>
                    <a:lnTo>
                      <a:pt x="0" y="108"/>
                    </a:lnTo>
                    <a:lnTo>
                      <a:pt x="53" y="77"/>
                    </a:lnTo>
                    <a:lnTo>
                      <a:pt x="115" y="1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2304" y="3701"/>
              <a:ext cx="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i-FI" altLang="fi-FI" sz="15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fi-FI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3846" y="3692"/>
              <a:ext cx="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i-FI" altLang="fi-FI" sz="15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fi-FI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72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74448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smtClean="0"/>
              <a:t>vektori- eli ristitulo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15300"/>
              </p:ext>
            </p:extLst>
          </p:nvPr>
        </p:nvGraphicFramePr>
        <p:xfrm>
          <a:off x="1941513" y="869404"/>
          <a:ext cx="29940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5" imgW="1625400" imgH="253800" progId="Equation.DSMT4">
                  <p:embed/>
                </p:oleObj>
              </mc:Choice>
              <mc:Fallback>
                <p:oleObj name="Equation" r:id="rId5" imgW="1625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869404"/>
                        <a:ext cx="2994025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085284"/>
              </p:ext>
            </p:extLst>
          </p:nvPr>
        </p:nvGraphicFramePr>
        <p:xfrm>
          <a:off x="3175199" y="1517476"/>
          <a:ext cx="2666553" cy="651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7" imgW="1562040" imgH="380880" progId="Equation.DSMT4">
                  <p:embed/>
                </p:oleObj>
              </mc:Choice>
              <mc:Fallback>
                <p:oleObj name="Equation" r:id="rId7" imgW="15620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199" y="1517476"/>
                        <a:ext cx="2666553" cy="6517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2"/>
          <p:cNvGrpSpPr>
            <a:grpSpLocks/>
          </p:cNvGrpSpPr>
          <p:nvPr/>
        </p:nvGrpSpPr>
        <p:grpSpPr bwMode="auto">
          <a:xfrm>
            <a:off x="890861" y="3098452"/>
            <a:ext cx="868362" cy="985838"/>
            <a:chOff x="845" y="2352"/>
            <a:chExt cx="547" cy="621"/>
          </a:xfrm>
        </p:grpSpPr>
        <p:grpSp>
          <p:nvGrpSpPr>
            <p:cNvPr id="42" name="Group 3"/>
            <p:cNvGrpSpPr>
              <a:grpSpLocks/>
            </p:cNvGrpSpPr>
            <p:nvPr/>
          </p:nvGrpSpPr>
          <p:grpSpPr bwMode="auto">
            <a:xfrm>
              <a:off x="845" y="2352"/>
              <a:ext cx="547" cy="621"/>
              <a:chOff x="845" y="2352"/>
              <a:chExt cx="547" cy="621"/>
            </a:xfrm>
          </p:grpSpPr>
          <p:grpSp>
            <p:nvGrpSpPr>
              <p:cNvPr id="45" name="Group 4"/>
              <p:cNvGrpSpPr>
                <a:grpSpLocks/>
              </p:cNvGrpSpPr>
              <p:nvPr/>
            </p:nvGrpSpPr>
            <p:grpSpPr bwMode="auto">
              <a:xfrm>
                <a:off x="845" y="2352"/>
                <a:ext cx="547" cy="621"/>
                <a:chOff x="792" y="2409"/>
                <a:chExt cx="547" cy="621"/>
              </a:xfrm>
            </p:grpSpPr>
            <p:sp>
              <p:nvSpPr>
                <p:cNvPr id="47" name="Oval 5"/>
                <p:cNvSpPr>
                  <a:spLocks noChangeArrowheads="1"/>
                </p:cNvSpPr>
                <p:nvPr/>
              </p:nvSpPr>
              <p:spPr bwMode="auto">
                <a:xfrm>
                  <a:off x="857" y="2425"/>
                  <a:ext cx="466" cy="425"/>
                </a:xfrm>
                <a:prstGeom prst="ellipse">
                  <a:avLst/>
                </a:prstGeom>
                <a:noFill/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fi-FI" altLang="fi-FI" sz="2400"/>
                </a:p>
              </p:txBody>
            </p:sp>
            <p:sp>
              <p:nvSpPr>
                <p:cNvPr id="48" name="Freeform 6"/>
                <p:cNvSpPr>
                  <a:spLocks/>
                </p:cNvSpPr>
                <p:nvPr/>
              </p:nvSpPr>
              <p:spPr bwMode="auto">
                <a:xfrm>
                  <a:off x="792" y="2621"/>
                  <a:ext cx="286" cy="409"/>
                </a:xfrm>
                <a:custGeom>
                  <a:avLst/>
                  <a:gdLst>
                    <a:gd name="T0" fmla="*/ 286 w 286"/>
                    <a:gd name="T1" fmla="*/ 0 h 409"/>
                    <a:gd name="T2" fmla="*/ 0 w 286"/>
                    <a:gd name="T3" fmla="*/ 0 h 409"/>
                    <a:gd name="T4" fmla="*/ 0 w 286"/>
                    <a:gd name="T5" fmla="*/ 409 h 409"/>
                    <a:gd name="T6" fmla="*/ 286 w 286"/>
                    <a:gd name="T7" fmla="*/ 0 h 40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6" h="409">
                      <a:moveTo>
                        <a:pt x="286" y="0"/>
                      </a:moveTo>
                      <a:lnTo>
                        <a:pt x="0" y="0"/>
                      </a:lnTo>
                      <a:lnTo>
                        <a:pt x="0" y="409"/>
                      </a:lnTo>
                      <a:lnTo>
                        <a:pt x="28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Rectangle 7"/>
                <p:cNvSpPr>
                  <a:spLocks noChangeArrowheads="1"/>
                </p:cNvSpPr>
                <p:nvPr/>
              </p:nvSpPr>
              <p:spPr bwMode="auto">
                <a:xfrm>
                  <a:off x="808" y="2409"/>
                  <a:ext cx="531" cy="21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fi-FI" altLang="fi-FI" sz="2400"/>
                </a:p>
              </p:txBody>
            </p:sp>
          </p:grpSp>
          <p:sp>
            <p:nvSpPr>
              <p:cNvPr id="46" name="Freeform 8"/>
              <p:cNvSpPr>
                <a:spLocks/>
              </p:cNvSpPr>
              <p:nvPr/>
            </p:nvSpPr>
            <p:spPr bwMode="auto">
              <a:xfrm>
                <a:off x="1139" y="2574"/>
                <a:ext cx="245" cy="162"/>
              </a:xfrm>
              <a:custGeom>
                <a:avLst/>
                <a:gdLst>
                  <a:gd name="T0" fmla="*/ 245 w 245"/>
                  <a:gd name="T1" fmla="*/ 398 h 66"/>
                  <a:gd name="T2" fmla="*/ 245 w 245"/>
                  <a:gd name="T3" fmla="*/ 0 h 66"/>
                  <a:gd name="T4" fmla="*/ 0 w 245"/>
                  <a:gd name="T5" fmla="*/ 0 h 66"/>
                  <a:gd name="T6" fmla="*/ 245 w 245"/>
                  <a:gd name="T7" fmla="*/ 398 h 6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5" h="66">
                    <a:moveTo>
                      <a:pt x="245" y="66"/>
                    </a:moveTo>
                    <a:lnTo>
                      <a:pt x="245" y="0"/>
                    </a:lnTo>
                    <a:lnTo>
                      <a:pt x="0" y="0"/>
                    </a:lnTo>
                    <a:lnTo>
                      <a:pt x="245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1008" y="2777"/>
              <a:ext cx="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800080"/>
                  </a:solidFill>
                  <a:latin typeface="Symbol" pitchFamily="18" charset="2"/>
                </a:rPr>
                <a:t>q</a:t>
              </a:r>
              <a:endParaRPr lang="en-GB" altLang="fi-FI" sz="2400" dirty="0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auto">
            <a:xfrm>
              <a:off x="1098" y="2842"/>
              <a:ext cx="12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100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18"/>
          <p:cNvGrpSpPr>
            <a:grpSpLocks/>
          </p:cNvGrpSpPr>
          <p:nvPr/>
        </p:nvGrpSpPr>
        <p:grpSpPr bwMode="auto">
          <a:xfrm>
            <a:off x="1195662" y="1787177"/>
            <a:ext cx="1136650" cy="1738313"/>
            <a:chOff x="1037" y="1526"/>
            <a:chExt cx="716" cy="1095"/>
          </a:xfrm>
        </p:grpSpPr>
        <p:grpSp>
          <p:nvGrpSpPr>
            <p:cNvPr id="51" name="Group 19"/>
            <p:cNvGrpSpPr>
              <a:grpSpLocks/>
            </p:cNvGrpSpPr>
            <p:nvPr/>
          </p:nvGrpSpPr>
          <p:grpSpPr bwMode="auto">
            <a:xfrm>
              <a:off x="1037" y="1526"/>
              <a:ext cx="106" cy="1095"/>
              <a:chOff x="1037" y="1526"/>
              <a:chExt cx="106" cy="1095"/>
            </a:xfrm>
          </p:grpSpPr>
          <p:sp>
            <p:nvSpPr>
              <p:cNvPr id="57" name="Rectangle 20"/>
              <p:cNvSpPr>
                <a:spLocks noChangeArrowheads="1"/>
              </p:cNvSpPr>
              <p:nvPr/>
            </p:nvSpPr>
            <p:spPr bwMode="auto">
              <a:xfrm>
                <a:off x="1078" y="1608"/>
                <a:ext cx="16" cy="1013"/>
              </a:xfrm>
              <a:prstGeom prst="rect">
                <a:avLst/>
              </a:pr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58" name="Freeform 21"/>
              <p:cNvSpPr>
                <a:spLocks/>
              </p:cNvSpPr>
              <p:nvPr/>
            </p:nvSpPr>
            <p:spPr bwMode="auto">
              <a:xfrm>
                <a:off x="1037" y="1526"/>
                <a:ext cx="106" cy="106"/>
              </a:xfrm>
              <a:custGeom>
                <a:avLst/>
                <a:gdLst>
                  <a:gd name="T0" fmla="*/ 106 w 106"/>
                  <a:gd name="T1" fmla="*/ 106 h 106"/>
                  <a:gd name="T2" fmla="*/ 57 w 106"/>
                  <a:gd name="T3" fmla="*/ 0 h 106"/>
                  <a:gd name="T4" fmla="*/ 0 w 106"/>
                  <a:gd name="T5" fmla="*/ 106 h 106"/>
                  <a:gd name="T6" fmla="*/ 106 w 106"/>
                  <a:gd name="T7" fmla="*/ 106 h 1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06">
                    <a:moveTo>
                      <a:pt x="106" y="106"/>
                    </a:moveTo>
                    <a:lnTo>
                      <a:pt x="57" y="0"/>
                    </a:lnTo>
                    <a:lnTo>
                      <a:pt x="0" y="106"/>
                    </a:lnTo>
                    <a:lnTo>
                      <a:pt x="106" y="106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" name="Rectangle 22"/>
            <p:cNvSpPr>
              <a:spLocks noChangeArrowheads="1"/>
            </p:cNvSpPr>
            <p:nvPr/>
          </p:nvSpPr>
          <p:spPr bwMode="auto">
            <a:xfrm>
              <a:off x="1135" y="1640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23"/>
            <p:cNvSpPr>
              <a:spLocks noChangeArrowheads="1"/>
            </p:cNvSpPr>
            <p:nvPr/>
          </p:nvSpPr>
          <p:spPr bwMode="auto">
            <a:xfrm>
              <a:off x="1266" y="1640"/>
              <a:ext cx="12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GB" altLang="fi-FI" sz="1900" dirty="0">
                  <a:solidFill>
                    <a:srgbClr val="800080"/>
                  </a:solidFill>
                </a:rPr>
                <a:t> </a:t>
              </a:r>
              <a:endParaRPr lang="en-GB" altLang="fi-FI" sz="2400" dirty="0"/>
            </a:p>
          </p:txBody>
        </p:sp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1396" y="1640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1527" y="1640"/>
              <a:ext cx="1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GB" altLang="fi-FI" sz="1900" dirty="0">
                  <a:solidFill>
                    <a:srgbClr val="800080"/>
                  </a:solidFill>
                </a:rPr>
                <a:t> </a:t>
              </a:r>
              <a:endParaRPr lang="en-GB" altLang="fi-FI" sz="2400" dirty="0"/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642" y="1640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7"/>
          <p:cNvGrpSpPr>
            <a:grpSpLocks/>
          </p:cNvGrpSpPr>
          <p:nvPr/>
        </p:nvGrpSpPr>
        <p:grpSpPr bwMode="auto">
          <a:xfrm>
            <a:off x="1273448" y="3292127"/>
            <a:ext cx="1103313" cy="609600"/>
            <a:chOff x="1086" y="2474"/>
            <a:chExt cx="695" cy="384"/>
          </a:xfrm>
        </p:grpSpPr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1405" y="2474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1" name="Group 29"/>
            <p:cNvGrpSpPr>
              <a:grpSpLocks/>
            </p:cNvGrpSpPr>
            <p:nvPr/>
          </p:nvGrpSpPr>
          <p:grpSpPr bwMode="auto">
            <a:xfrm>
              <a:off x="1086" y="2621"/>
              <a:ext cx="695" cy="237"/>
              <a:chOff x="1086" y="2621"/>
              <a:chExt cx="695" cy="237"/>
            </a:xfrm>
          </p:grpSpPr>
          <p:sp>
            <p:nvSpPr>
              <p:cNvPr id="62" name="Freeform 30"/>
              <p:cNvSpPr>
                <a:spLocks/>
              </p:cNvSpPr>
              <p:nvPr/>
            </p:nvSpPr>
            <p:spPr bwMode="auto">
              <a:xfrm>
                <a:off x="1086" y="2621"/>
                <a:ext cx="613" cy="188"/>
              </a:xfrm>
              <a:custGeom>
                <a:avLst/>
                <a:gdLst>
                  <a:gd name="T0" fmla="*/ 0 w 613"/>
                  <a:gd name="T1" fmla="*/ 0 h 188"/>
                  <a:gd name="T2" fmla="*/ 0 w 613"/>
                  <a:gd name="T3" fmla="*/ 17 h 188"/>
                  <a:gd name="T4" fmla="*/ 613 w 613"/>
                  <a:gd name="T5" fmla="*/ 188 h 188"/>
                  <a:gd name="T6" fmla="*/ 613 w 613"/>
                  <a:gd name="T7" fmla="*/ 172 h 188"/>
                  <a:gd name="T8" fmla="*/ 0 w 613"/>
                  <a:gd name="T9" fmla="*/ 0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3" h="188">
                    <a:moveTo>
                      <a:pt x="0" y="0"/>
                    </a:moveTo>
                    <a:lnTo>
                      <a:pt x="0" y="17"/>
                    </a:lnTo>
                    <a:lnTo>
                      <a:pt x="613" y="188"/>
                    </a:lnTo>
                    <a:lnTo>
                      <a:pt x="613" y="1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31"/>
              <p:cNvSpPr>
                <a:spLocks/>
              </p:cNvSpPr>
              <p:nvPr/>
            </p:nvSpPr>
            <p:spPr bwMode="auto">
              <a:xfrm>
                <a:off x="1666" y="2752"/>
                <a:ext cx="115" cy="106"/>
              </a:xfrm>
              <a:custGeom>
                <a:avLst/>
                <a:gdLst>
                  <a:gd name="T0" fmla="*/ 0 w 115"/>
                  <a:gd name="T1" fmla="*/ 106 h 106"/>
                  <a:gd name="T2" fmla="*/ 115 w 115"/>
                  <a:gd name="T3" fmla="*/ 82 h 106"/>
                  <a:gd name="T4" fmla="*/ 25 w 115"/>
                  <a:gd name="T5" fmla="*/ 0 h 106"/>
                  <a:gd name="T6" fmla="*/ 0 w 115"/>
                  <a:gd name="T7" fmla="*/ 106 h 1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106">
                    <a:moveTo>
                      <a:pt x="0" y="106"/>
                    </a:moveTo>
                    <a:lnTo>
                      <a:pt x="115" y="82"/>
                    </a:lnTo>
                    <a:lnTo>
                      <a:pt x="25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4" name="Group 32"/>
          <p:cNvGrpSpPr>
            <a:grpSpLocks/>
          </p:cNvGrpSpPr>
          <p:nvPr/>
        </p:nvGrpSpPr>
        <p:grpSpPr bwMode="auto">
          <a:xfrm>
            <a:off x="1065486" y="3850927"/>
            <a:ext cx="1311275" cy="619125"/>
            <a:chOff x="955" y="2826"/>
            <a:chExt cx="826" cy="390"/>
          </a:xfrm>
        </p:grpSpPr>
        <p:grpSp>
          <p:nvGrpSpPr>
            <p:cNvPr id="65" name="Group 33"/>
            <p:cNvGrpSpPr>
              <a:grpSpLocks/>
            </p:cNvGrpSpPr>
            <p:nvPr/>
          </p:nvGrpSpPr>
          <p:grpSpPr bwMode="auto">
            <a:xfrm>
              <a:off x="955" y="2826"/>
              <a:ext cx="826" cy="8"/>
              <a:chOff x="955" y="2826"/>
              <a:chExt cx="826" cy="8"/>
            </a:xfrm>
          </p:grpSpPr>
          <p:sp>
            <p:nvSpPr>
              <p:cNvPr id="67" name="Freeform 34"/>
              <p:cNvSpPr>
                <a:spLocks/>
              </p:cNvSpPr>
              <p:nvPr/>
            </p:nvSpPr>
            <p:spPr bwMode="auto">
              <a:xfrm>
                <a:off x="955" y="2826"/>
                <a:ext cx="33" cy="8"/>
              </a:xfrm>
              <a:custGeom>
                <a:avLst/>
                <a:gdLst>
                  <a:gd name="T0" fmla="*/ 0 w 33"/>
                  <a:gd name="T1" fmla="*/ 0 h 8"/>
                  <a:gd name="T2" fmla="*/ 0 w 33"/>
                  <a:gd name="T3" fmla="*/ 0 h 8"/>
                  <a:gd name="T4" fmla="*/ 0 w 33"/>
                  <a:gd name="T5" fmla="*/ 8 h 8"/>
                  <a:gd name="T6" fmla="*/ 33 w 33"/>
                  <a:gd name="T7" fmla="*/ 8 h 8"/>
                  <a:gd name="T8" fmla="*/ 33 w 33"/>
                  <a:gd name="T9" fmla="*/ 0 h 8"/>
                  <a:gd name="T10" fmla="*/ 33 w 33"/>
                  <a:gd name="T11" fmla="*/ 0 h 8"/>
                  <a:gd name="T12" fmla="*/ 0 w 3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8">
                    <a:moveTo>
                      <a:pt x="0" y="0"/>
                    </a:moveTo>
                    <a:lnTo>
                      <a:pt x="0" y="0"/>
                    </a:lnTo>
                    <a:lnTo>
                      <a:pt x="0" y="8"/>
                    </a:lnTo>
                    <a:lnTo>
                      <a:pt x="33" y="8"/>
                    </a:lnTo>
                    <a:lnTo>
                      <a:pt x="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35"/>
              <p:cNvSpPr>
                <a:spLocks/>
              </p:cNvSpPr>
              <p:nvPr/>
            </p:nvSpPr>
            <p:spPr bwMode="auto">
              <a:xfrm>
                <a:off x="1004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36"/>
              <p:cNvSpPr>
                <a:spLocks/>
              </p:cNvSpPr>
              <p:nvPr/>
            </p:nvSpPr>
            <p:spPr bwMode="auto">
              <a:xfrm>
                <a:off x="1061" y="2826"/>
                <a:ext cx="41" cy="8"/>
              </a:xfrm>
              <a:custGeom>
                <a:avLst/>
                <a:gdLst>
                  <a:gd name="T0" fmla="*/ 9 w 41"/>
                  <a:gd name="T1" fmla="*/ 0 h 8"/>
                  <a:gd name="T2" fmla="*/ 0 w 41"/>
                  <a:gd name="T3" fmla="*/ 0 h 8"/>
                  <a:gd name="T4" fmla="*/ 9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9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9" y="0"/>
                    </a:moveTo>
                    <a:lnTo>
                      <a:pt x="0" y="0"/>
                    </a:lnTo>
                    <a:lnTo>
                      <a:pt x="9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7"/>
              <p:cNvSpPr>
                <a:spLocks/>
              </p:cNvSpPr>
              <p:nvPr/>
            </p:nvSpPr>
            <p:spPr bwMode="auto">
              <a:xfrm>
                <a:off x="1119" y="2826"/>
                <a:ext cx="40" cy="8"/>
              </a:xfrm>
              <a:custGeom>
                <a:avLst/>
                <a:gdLst>
                  <a:gd name="T0" fmla="*/ 8 w 40"/>
                  <a:gd name="T1" fmla="*/ 0 h 8"/>
                  <a:gd name="T2" fmla="*/ 0 w 40"/>
                  <a:gd name="T3" fmla="*/ 0 h 8"/>
                  <a:gd name="T4" fmla="*/ 8 w 40"/>
                  <a:gd name="T5" fmla="*/ 8 h 8"/>
                  <a:gd name="T6" fmla="*/ 40 w 40"/>
                  <a:gd name="T7" fmla="*/ 8 h 8"/>
                  <a:gd name="T8" fmla="*/ 40 w 40"/>
                  <a:gd name="T9" fmla="*/ 0 h 8"/>
                  <a:gd name="T10" fmla="*/ 40 w 40"/>
                  <a:gd name="T11" fmla="*/ 0 h 8"/>
                  <a:gd name="T12" fmla="*/ 8 w 40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8"/>
              <p:cNvSpPr>
                <a:spLocks/>
              </p:cNvSpPr>
              <p:nvPr/>
            </p:nvSpPr>
            <p:spPr bwMode="auto">
              <a:xfrm>
                <a:off x="1176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9"/>
              <p:cNvSpPr>
                <a:spLocks/>
              </p:cNvSpPr>
              <p:nvPr/>
            </p:nvSpPr>
            <p:spPr bwMode="auto">
              <a:xfrm>
                <a:off x="1233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40"/>
              <p:cNvSpPr>
                <a:spLocks/>
              </p:cNvSpPr>
              <p:nvPr/>
            </p:nvSpPr>
            <p:spPr bwMode="auto">
              <a:xfrm>
                <a:off x="1290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41"/>
              <p:cNvSpPr>
                <a:spLocks/>
              </p:cNvSpPr>
              <p:nvPr/>
            </p:nvSpPr>
            <p:spPr bwMode="auto">
              <a:xfrm>
                <a:off x="1347" y="2826"/>
                <a:ext cx="41" cy="8"/>
              </a:xfrm>
              <a:custGeom>
                <a:avLst/>
                <a:gdLst>
                  <a:gd name="T0" fmla="*/ 9 w 41"/>
                  <a:gd name="T1" fmla="*/ 0 h 8"/>
                  <a:gd name="T2" fmla="*/ 0 w 41"/>
                  <a:gd name="T3" fmla="*/ 0 h 8"/>
                  <a:gd name="T4" fmla="*/ 9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9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9" y="0"/>
                    </a:moveTo>
                    <a:lnTo>
                      <a:pt x="0" y="0"/>
                    </a:lnTo>
                    <a:lnTo>
                      <a:pt x="9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42"/>
              <p:cNvSpPr>
                <a:spLocks/>
              </p:cNvSpPr>
              <p:nvPr/>
            </p:nvSpPr>
            <p:spPr bwMode="auto">
              <a:xfrm>
                <a:off x="1405" y="2826"/>
                <a:ext cx="40" cy="8"/>
              </a:xfrm>
              <a:custGeom>
                <a:avLst/>
                <a:gdLst>
                  <a:gd name="T0" fmla="*/ 8 w 40"/>
                  <a:gd name="T1" fmla="*/ 0 h 8"/>
                  <a:gd name="T2" fmla="*/ 0 w 40"/>
                  <a:gd name="T3" fmla="*/ 0 h 8"/>
                  <a:gd name="T4" fmla="*/ 8 w 40"/>
                  <a:gd name="T5" fmla="*/ 8 h 8"/>
                  <a:gd name="T6" fmla="*/ 40 w 40"/>
                  <a:gd name="T7" fmla="*/ 8 h 8"/>
                  <a:gd name="T8" fmla="*/ 40 w 40"/>
                  <a:gd name="T9" fmla="*/ 0 h 8"/>
                  <a:gd name="T10" fmla="*/ 40 w 40"/>
                  <a:gd name="T11" fmla="*/ 0 h 8"/>
                  <a:gd name="T12" fmla="*/ 8 w 40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43"/>
              <p:cNvSpPr>
                <a:spLocks/>
              </p:cNvSpPr>
              <p:nvPr/>
            </p:nvSpPr>
            <p:spPr bwMode="auto">
              <a:xfrm>
                <a:off x="1462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44"/>
              <p:cNvSpPr>
                <a:spLocks/>
              </p:cNvSpPr>
              <p:nvPr/>
            </p:nvSpPr>
            <p:spPr bwMode="auto">
              <a:xfrm>
                <a:off x="1519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45"/>
              <p:cNvSpPr>
                <a:spLocks/>
              </p:cNvSpPr>
              <p:nvPr/>
            </p:nvSpPr>
            <p:spPr bwMode="auto">
              <a:xfrm>
                <a:off x="1576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46"/>
              <p:cNvSpPr>
                <a:spLocks/>
              </p:cNvSpPr>
              <p:nvPr/>
            </p:nvSpPr>
            <p:spPr bwMode="auto">
              <a:xfrm>
                <a:off x="1633" y="2826"/>
                <a:ext cx="41" cy="8"/>
              </a:xfrm>
              <a:custGeom>
                <a:avLst/>
                <a:gdLst>
                  <a:gd name="T0" fmla="*/ 9 w 41"/>
                  <a:gd name="T1" fmla="*/ 0 h 8"/>
                  <a:gd name="T2" fmla="*/ 0 w 41"/>
                  <a:gd name="T3" fmla="*/ 0 h 8"/>
                  <a:gd name="T4" fmla="*/ 9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9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9" y="0"/>
                    </a:moveTo>
                    <a:lnTo>
                      <a:pt x="0" y="0"/>
                    </a:lnTo>
                    <a:lnTo>
                      <a:pt x="9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47"/>
              <p:cNvSpPr>
                <a:spLocks/>
              </p:cNvSpPr>
              <p:nvPr/>
            </p:nvSpPr>
            <p:spPr bwMode="auto">
              <a:xfrm>
                <a:off x="1691" y="2826"/>
                <a:ext cx="41" cy="8"/>
              </a:xfrm>
              <a:custGeom>
                <a:avLst/>
                <a:gdLst>
                  <a:gd name="T0" fmla="*/ 8 w 41"/>
                  <a:gd name="T1" fmla="*/ 0 h 8"/>
                  <a:gd name="T2" fmla="*/ 0 w 41"/>
                  <a:gd name="T3" fmla="*/ 0 h 8"/>
                  <a:gd name="T4" fmla="*/ 8 w 41"/>
                  <a:gd name="T5" fmla="*/ 8 h 8"/>
                  <a:gd name="T6" fmla="*/ 41 w 41"/>
                  <a:gd name="T7" fmla="*/ 8 h 8"/>
                  <a:gd name="T8" fmla="*/ 41 w 41"/>
                  <a:gd name="T9" fmla="*/ 0 h 8"/>
                  <a:gd name="T10" fmla="*/ 41 w 41"/>
                  <a:gd name="T11" fmla="*/ 0 h 8"/>
                  <a:gd name="T12" fmla="*/ 8 w 41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48"/>
              <p:cNvSpPr>
                <a:spLocks/>
              </p:cNvSpPr>
              <p:nvPr/>
            </p:nvSpPr>
            <p:spPr bwMode="auto">
              <a:xfrm>
                <a:off x="1748" y="2826"/>
                <a:ext cx="33" cy="8"/>
              </a:xfrm>
              <a:custGeom>
                <a:avLst/>
                <a:gdLst>
                  <a:gd name="T0" fmla="*/ 8 w 33"/>
                  <a:gd name="T1" fmla="*/ 0 h 8"/>
                  <a:gd name="T2" fmla="*/ 0 w 33"/>
                  <a:gd name="T3" fmla="*/ 0 h 8"/>
                  <a:gd name="T4" fmla="*/ 8 w 33"/>
                  <a:gd name="T5" fmla="*/ 8 h 8"/>
                  <a:gd name="T6" fmla="*/ 33 w 33"/>
                  <a:gd name="T7" fmla="*/ 8 h 8"/>
                  <a:gd name="T8" fmla="*/ 33 w 33"/>
                  <a:gd name="T9" fmla="*/ 0 h 8"/>
                  <a:gd name="T10" fmla="*/ 33 w 33"/>
                  <a:gd name="T11" fmla="*/ 0 h 8"/>
                  <a:gd name="T12" fmla="*/ 8 w 3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8">
                    <a:moveTo>
                      <a:pt x="8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33" y="8"/>
                    </a:lnTo>
                    <a:lnTo>
                      <a:pt x="33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" name="Rectangle 49"/>
            <p:cNvSpPr>
              <a:spLocks noChangeArrowheads="1"/>
            </p:cNvSpPr>
            <p:nvPr/>
          </p:nvSpPr>
          <p:spPr bwMode="auto">
            <a:xfrm>
              <a:off x="1248" y="2832"/>
              <a:ext cx="48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fi-FI" altLang="fi-FI" sz="16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sin</a:t>
              </a:r>
              <a:r>
                <a:rPr lang="fi-FI" altLang="fi-FI" sz="1600" i="1" dirty="0" err="1">
                  <a:solidFill>
                    <a:srgbClr val="008000"/>
                  </a:solidFill>
                  <a:latin typeface="Symbol" pitchFamily="18" charset="2"/>
                </a:rPr>
                <a:t>q</a:t>
              </a:r>
              <a:r>
                <a:rPr lang="fi-FI" altLang="fi-FI" sz="1600" i="1" baseline="-250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</a:t>
              </a:r>
              <a:endParaRPr lang="fi-FI" altLang="fi-FI" sz="1600" i="1" baseline="-25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i-FI" sz="2400" dirty="0"/>
            </a:p>
          </p:txBody>
        </p:sp>
      </p:grpSp>
      <p:grpSp>
        <p:nvGrpSpPr>
          <p:cNvPr id="82" name="Group 50"/>
          <p:cNvGrpSpPr>
            <a:grpSpLocks/>
          </p:cNvGrpSpPr>
          <p:nvPr/>
        </p:nvGrpSpPr>
        <p:grpSpPr bwMode="auto">
          <a:xfrm>
            <a:off x="1687786" y="3836640"/>
            <a:ext cx="688975" cy="960437"/>
            <a:chOff x="1347" y="2817"/>
            <a:chExt cx="434" cy="605"/>
          </a:xfrm>
        </p:grpSpPr>
        <p:sp>
          <p:nvSpPr>
            <p:cNvPr id="83" name="Freeform 51"/>
            <p:cNvSpPr>
              <a:spLocks/>
            </p:cNvSpPr>
            <p:nvPr/>
          </p:nvSpPr>
          <p:spPr bwMode="auto">
            <a:xfrm>
              <a:off x="1764" y="2817"/>
              <a:ext cx="17" cy="17"/>
            </a:xfrm>
            <a:custGeom>
              <a:avLst/>
              <a:gdLst>
                <a:gd name="T0" fmla="*/ 17 w 17"/>
                <a:gd name="T1" fmla="*/ 17 h 17"/>
                <a:gd name="T2" fmla="*/ 17 w 17"/>
                <a:gd name="T3" fmla="*/ 9 h 17"/>
                <a:gd name="T4" fmla="*/ 8 w 17"/>
                <a:gd name="T5" fmla="*/ 0 h 17"/>
                <a:gd name="T6" fmla="*/ 8 w 17"/>
                <a:gd name="T7" fmla="*/ 0 h 17"/>
                <a:gd name="T8" fmla="*/ 0 w 17"/>
                <a:gd name="T9" fmla="*/ 0 h 17"/>
                <a:gd name="T10" fmla="*/ 0 w 17"/>
                <a:gd name="T11" fmla="*/ 9 h 17"/>
                <a:gd name="T12" fmla="*/ 0 w 17"/>
                <a:gd name="T13" fmla="*/ 17 h 17"/>
                <a:gd name="T14" fmla="*/ 8 w 17"/>
                <a:gd name="T15" fmla="*/ 17 h 17"/>
                <a:gd name="T16" fmla="*/ 17 w 17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7" y="17"/>
                  </a:moveTo>
                  <a:lnTo>
                    <a:pt x="17" y="9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8" y="17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52"/>
            <p:cNvSpPr>
              <a:spLocks/>
            </p:cNvSpPr>
            <p:nvPr/>
          </p:nvSpPr>
          <p:spPr bwMode="auto">
            <a:xfrm>
              <a:off x="1748" y="2842"/>
              <a:ext cx="16" cy="16"/>
            </a:xfrm>
            <a:custGeom>
              <a:avLst/>
              <a:gdLst>
                <a:gd name="T0" fmla="*/ 8 w 16"/>
                <a:gd name="T1" fmla="*/ 16 h 16"/>
                <a:gd name="T2" fmla="*/ 16 w 16"/>
                <a:gd name="T3" fmla="*/ 8 h 16"/>
                <a:gd name="T4" fmla="*/ 8 w 16"/>
                <a:gd name="T5" fmla="*/ 0 h 16"/>
                <a:gd name="T6" fmla="*/ 0 w 16"/>
                <a:gd name="T7" fmla="*/ 0 h 16"/>
                <a:gd name="T8" fmla="*/ 0 w 16"/>
                <a:gd name="T9" fmla="*/ 0 h 16"/>
                <a:gd name="T10" fmla="*/ 0 w 16"/>
                <a:gd name="T11" fmla="*/ 8 h 16"/>
                <a:gd name="T12" fmla="*/ 0 w 16"/>
                <a:gd name="T13" fmla="*/ 16 h 16"/>
                <a:gd name="T14" fmla="*/ 8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53"/>
            <p:cNvSpPr>
              <a:spLocks/>
            </p:cNvSpPr>
            <p:nvPr/>
          </p:nvSpPr>
          <p:spPr bwMode="auto">
            <a:xfrm>
              <a:off x="1723" y="2875"/>
              <a:ext cx="17" cy="16"/>
            </a:xfrm>
            <a:custGeom>
              <a:avLst/>
              <a:gdLst>
                <a:gd name="T0" fmla="*/ 17 w 17"/>
                <a:gd name="T1" fmla="*/ 16 h 16"/>
                <a:gd name="T2" fmla="*/ 17 w 17"/>
                <a:gd name="T3" fmla="*/ 8 h 16"/>
                <a:gd name="T4" fmla="*/ 17 w 17"/>
                <a:gd name="T5" fmla="*/ 0 h 16"/>
                <a:gd name="T6" fmla="*/ 9 w 17"/>
                <a:gd name="T7" fmla="*/ 0 h 16"/>
                <a:gd name="T8" fmla="*/ 9 w 17"/>
                <a:gd name="T9" fmla="*/ 0 h 16"/>
                <a:gd name="T10" fmla="*/ 0 w 17"/>
                <a:gd name="T11" fmla="*/ 8 h 16"/>
                <a:gd name="T12" fmla="*/ 9 w 17"/>
                <a:gd name="T13" fmla="*/ 16 h 16"/>
                <a:gd name="T14" fmla="*/ 17 w 17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17" y="16"/>
                  </a:moveTo>
                  <a:lnTo>
                    <a:pt x="17" y="8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8"/>
                  </a:lnTo>
                  <a:lnTo>
                    <a:pt x="9" y="16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54"/>
            <p:cNvSpPr>
              <a:spLocks/>
            </p:cNvSpPr>
            <p:nvPr/>
          </p:nvSpPr>
          <p:spPr bwMode="auto">
            <a:xfrm>
              <a:off x="1707" y="2899"/>
              <a:ext cx="16" cy="16"/>
            </a:xfrm>
            <a:custGeom>
              <a:avLst/>
              <a:gdLst>
                <a:gd name="T0" fmla="*/ 16 w 16"/>
                <a:gd name="T1" fmla="*/ 16 h 16"/>
                <a:gd name="T2" fmla="*/ 16 w 16"/>
                <a:gd name="T3" fmla="*/ 8 h 16"/>
                <a:gd name="T4" fmla="*/ 16 w 16"/>
                <a:gd name="T5" fmla="*/ 0 h 16"/>
                <a:gd name="T6" fmla="*/ 8 w 16"/>
                <a:gd name="T7" fmla="*/ 0 h 16"/>
                <a:gd name="T8" fmla="*/ 8 w 16"/>
                <a:gd name="T9" fmla="*/ 0 h 16"/>
                <a:gd name="T10" fmla="*/ 0 w 16"/>
                <a:gd name="T11" fmla="*/ 8 h 16"/>
                <a:gd name="T12" fmla="*/ 8 w 16"/>
                <a:gd name="T13" fmla="*/ 16 h 16"/>
                <a:gd name="T14" fmla="*/ 16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16" y="16"/>
                  </a:move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55"/>
            <p:cNvSpPr>
              <a:spLocks/>
            </p:cNvSpPr>
            <p:nvPr/>
          </p:nvSpPr>
          <p:spPr bwMode="auto">
            <a:xfrm>
              <a:off x="1691" y="2924"/>
              <a:ext cx="16" cy="16"/>
            </a:xfrm>
            <a:custGeom>
              <a:avLst/>
              <a:gdLst>
                <a:gd name="T0" fmla="*/ 8 w 16"/>
                <a:gd name="T1" fmla="*/ 16 h 16"/>
                <a:gd name="T2" fmla="*/ 16 w 16"/>
                <a:gd name="T3" fmla="*/ 8 h 16"/>
                <a:gd name="T4" fmla="*/ 8 w 16"/>
                <a:gd name="T5" fmla="*/ 0 h 16"/>
                <a:gd name="T6" fmla="*/ 0 w 16"/>
                <a:gd name="T7" fmla="*/ 0 h 16"/>
                <a:gd name="T8" fmla="*/ 0 w 16"/>
                <a:gd name="T9" fmla="*/ 0 h 16"/>
                <a:gd name="T10" fmla="*/ 0 w 16"/>
                <a:gd name="T11" fmla="*/ 8 h 16"/>
                <a:gd name="T12" fmla="*/ 0 w 16"/>
                <a:gd name="T13" fmla="*/ 16 h 16"/>
                <a:gd name="T14" fmla="*/ 8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56"/>
            <p:cNvSpPr>
              <a:spLocks/>
            </p:cNvSpPr>
            <p:nvPr/>
          </p:nvSpPr>
          <p:spPr bwMode="auto">
            <a:xfrm>
              <a:off x="1666" y="2948"/>
              <a:ext cx="17" cy="17"/>
            </a:xfrm>
            <a:custGeom>
              <a:avLst/>
              <a:gdLst>
                <a:gd name="T0" fmla="*/ 17 w 17"/>
                <a:gd name="T1" fmla="*/ 17 h 17"/>
                <a:gd name="T2" fmla="*/ 17 w 17"/>
                <a:gd name="T3" fmla="*/ 8 h 17"/>
                <a:gd name="T4" fmla="*/ 17 w 17"/>
                <a:gd name="T5" fmla="*/ 0 h 17"/>
                <a:gd name="T6" fmla="*/ 8 w 17"/>
                <a:gd name="T7" fmla="*/ 0 h 17"/>
                <a:gd name="T8" fmla="*/ 8 w 17"/>
                <a:gd name="T9" fmla="*/ 0 h 17"/>
                <a:gd name="T10" fmla="*/ 0 w 17"/>
                <a:gd name="T11" fmla="*/ 8 h 17"/>
                <a:gd name="T12" fmla="*/ 8 w 17"/>
                <a:gd name="T13" fmla="*/ 17 h 17"/>
                <a:gd name="T14" fmla="*/ 17 w 17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7">
                  <a:moveTo>
                    <a:pt x="17" y="17"/>
                  </a:move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17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57"/>
            <p:cNvSpPr>
              <a:spLocks/>
            </p:cNvSpPr>
            <p:nvPr/>
          </p:nvSpPr>
          <p:spPr bwMode="auto">
            <a:xfrm>
              <a:off x="1650" y="2981"/>
              <a:ext cx="16" cy="16"/>
            </a:xfrm>
            <a:custGeom>
              <a:avLst/>
              <a:gdLst>
                <a:gd name="T0" fmla="*/ 16 w 16"/>
                <a:gd name="T1" fmla="*/ 16 h 16"/>
                <a:gd name="T2" fmla="*/ 16 w 16"/>
                <a:gd name="T3" fmla="*/ 8 h 16"/>
                <a:gd name="T4" fmla="*/ 16 w 16"/>
                <a:gd name="T5" fmla="*/ 0 h 16"/>
                <a:gd name="T6" fmla="*/ 8 w 16"/>
                <a:gd name="T7" fmla="*/ 0 h 16"/>
                <a:gd name="T8" fmla="*/ 8 w 16"/>
                <a:gd name="T9" fmla="*/ 0 h 16"/>
                <a:gd name="T10" fmla="*/ 0 w 16"/>
                <a:gd name="T11" fmla="*/ 8 h 16"/>
                <a:gd name="T12" fmla="*/ 8 w 16"/>
                <a:gd name="T13" fmla="*/ 16 h 16"/>
                <a:gd name="T14" fmla="*/ 16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16" y="16"/>
                  </a:move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58"/>
            <p:cNvSpPr>
              <a:spLocks/>
            </p:cNvSpPr>
            <p:nvPr/>
          </p:nvSpPr>
          <p:spPr bwMode="auto">
            <a:xfrm>
              <a:off x="1633" y="3005"/>
              <a:ext cx="17" cy="17"/>
            </a:xfrm>
            <a:custGeom>
              <a:avLst/>
              <a:gdLst>
                <a:gd name="T0" fmla="*/ 9 w 17"/>
                <a:gd name="T1" fmla="*/ 17 h 17"/>
                <a:gd name="T2" fmla="*/ 17 w 17"/>
                <a:gd name="T3" fmla="*/ 9 h 17"/>
                <a:gd name="T4" fmla="*/ 9 w 17"/>
                <a:gd name="T5" fmla="*/ 0 h 17"/>
                <a:gd name="T6" fmla="*/ 0 w 17"/>
                <a:gd name="T7" fmla="*/ 0 h 17"/>
                <a:gd name="T8" fmla="*/ 0 w 17"/>
                <a:gd name="T9" fmla="*/ 0 h 17"/>
                <a:gd name="T10" fmla="*/ 0 w 17"/>
                <a:gd name="T11" fmla="*/ 9 h 17"/>
                <a:gd name="T12" fmla="*/ 0 w 17"/>
                <a:gd name="T13" fmla="*/ 17 h 17"/>
                <a:gd name="T14" fmla="*/ 9 w 17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7">
                  <a:moveTo>
                    <a:pt x="9" y="17"/>
                  </a:moveTo>
                  <a:lnTo>
                    <a:pt x="17" y="9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9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59"/>
            <p:cNvSpPr>
              <a:spLocks/>
            </p:cNvSpPr>
            <p:nvPr/>
          </p:nvSpPr>
          <p:spPr bwMode="auto">
            <a:xfrm>
              <a:off x="1617" y="3030"/>
              <a:ext cx="16" cy="16"/>
            </a:xfrm>
            <a:custGeom>
              <a:avLst/>
              <a:gdLst>
                <a:gd name="T0" fmla="*/ 8 w 16"/>
                <a:gd name="T1" fmla="*/ 16 h 16"/>
                <a:gd name="T2" fmla="*/ 16 w 16"/>
                <a:gd name="T3" fmla="*/ 8 h 16"/>
                <a:gd name="T4" fmla="*/ 8 w 16"/>
                <a:gd name="T5" fmla="*/ 0 h 16"/>
                <a:gd name="T6" fmla="*/ 0 w 16"/>
                <a:gd name="T7" fmla="*/ 0 h 16"/>
                <a:gd name="T8" fmla="*/ 0 w 16"/>
                <a:gd name="T9" fmla="*/ 0 h 16"/>
                <a:gd name="T10" fmla="*/ 0 w 16"/>
                <a:gd name="T11" fmla="*/ 8 h 16"/>
                <a:gd name="T12" fmla="*/ 0 w 16"/>
                <a:gd name="T13" fmla="*/ 16 h 16"/>
                <a:gd name="T14" fmla="*/ 8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60"/>
            <p:cNvSpPr>
              <a:spLocks/>
            </p:cNvSpPr>
            <p:nvPr/>
          </p:nvSpPr>
          <p:spPr bwMode="auto">
            <a:xfrm>
              <a:off x="1593" y="3054"/>
              <a:ext cx="16" cy="17"/>
            </a:xfrm>
            <a:custGeom>
              <a:avLst/>
              <a:gdLst>
                <a:gd name="T0" fmla="*/ 16 w 16"/>
                <a:gd name="T1" fmla="*/ 17 h 17"/>
                <a:gd name="T2" fmla="*/ 16 w 16"/>
                <a:gd name="T3" fmla="*/ 9 h 17"/>
                <a:gd name="T4" fmla="*/ 16 w 16"/>
                <a:gd name="T5" fmla="*/ 0 h 17"/>
                <a:gd name="T6" fmla="*/ 8 w 16"/>
                <a:gd name="T7" fmla="*/ 0 h 17"/>
                <a:gd name="T8" fmla="*/ 8 w 16"/>
                <a:gd name="T9" fmla="*/ 0 h 17"/>
                <a:gd name="T10" fmla="*/ 0 w 16"/>
                <a:gd name="T11" fmla="*/ 9 h 17"/>
                <a:gd name="T12" fmla="*/ 8 w 16"/>
                <a:gd name="T13" fmla="*/ 17 h 17"/>
                <a:gd name="T14" fmla="*/ 16 w 16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16" y="17"/>
                  </a:moveTo>
                  <a:lnTo>
                    <a:pt x="16" y="9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9"/>
                  </a:lnTo>
                  <a:lnTo>
                    <a:pt x="8" y="17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61"/>
            <p:cNvSpPr>
              <a:spLocks/>
            </p:cNvSpPr>
            <p:nvPr/>
          </p:nvSpPr>
          <p:spPr bwMode="auto">
            <a:xfrm>
              <a:off x="1576" y="3087"/>
              <a:ext cx="17" cy="16"/>
            </a:xfrm>
            <a:custGeom>
              <a:avLst/>
              <a:gdLst>
                <a:gd name="T0" fmla="*/ 8 w 17"/>
                <a:gd name="T1" fmla="*/ 16 h 16"/>
                <a:gd name="T2" fmla="*/ 17 w 17"/>
                <a:gd name="T3" fmla="*/ 8 h 16"/>
                <a:gd name="T4" fmla="*/ 8 w 17"/>
                <a:gd name="T5" fmla="*/ 0 h 16"/>
                <a:gd name="T6" fmla="*/ 0 w 17"/>
                <a:gd name="T7" fmla="*/ 0 h 16"/>
                <a:gd name="T8" fmla="*/ 0 w 17"/>
                <a:gd name="T9" fmla="*/ 0 h 16"/>
                <a:gd name="T10" fmla="*/ 0 w 17"/>
                <a:gd name="T11" fmla="*/ 8 h 16"/>
                <a:gd name="T12" fmla="*/ 0 w 17"/>
                <a:gd name="T13" fmla="*/ 16 h 16"/>
                <a:gd name="T14" fmla="*/ 8 w 17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8" y="16"/>
                  </a:moveTo>
                  <a:lnTo>
                    <a:pt x="17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62"/>
            <p:cNvSpPr>
              <a:spLocks/>
            </p:cNvSpPr>
            <p:nvPr/>
          </p:nvSpPr>
          <p:spPr bwMode="auto">
            <a:xfrm>
              <a:off x="1560" y="3112"/>
              <a:ext cx="16" cy="16"/>
            </a:xfrm>
            <a:custGeom>
              <a:avLst/>
              <a:gdLst>
                <a:gd name="T0" fmla="*/ 8 w 16"/>
                <a:gd name="T1" fmla="*/ 16 h 16"/>
                <a:gd name="T2" fmla="*/ 16 w 16"/>
                <a:gd name="T3" fmla="*/ 8 h 16"/>
                <a:gd name="T4" fmla="*/ 8 w 16"/>
                <a:gd name="T5" fmla="*/ 0 h 16"/>
                <a:gd name="T6" fmla="*/ 0 w 16"/>
                <a:gd name="T7" fmla="*/ 0 h 16"/>
                <a:gd name="T8" fmla="*/ 0 w 16"/>
                <a:gd name="T9" fmla="*/ 0 h 16"/>
                <a:gd name="T10" fmla="*/ 0 w 16"/>
                <a:gd name="T11" fmla="*/ 8 h 16"/>
                <a:gd name="T12" fmla="*/ 0 w 16"/>
                <a:gd name="T13" fmla="*/ 16 h 16"/>
                <a:gd name="T14" fmla="*/ 8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63"/>
            <p:cNvSpPr>
              <a:spLocks/>
            </p:cNvSpPr>
            <p:nvPr/>
          </p:nvSpPr>
          <p:spPr bwMode="auto">
            <a:xfrm>
              <a:off x="1535" y="3136"/>
              <a:ext cx="17" cy="17"/>
            </a:xfrm>
            <a:custGeom>
              <a:avLst/>
              <a:gdLst>
                <a:gd name="T0" fmla="*/ 17 w 17"/>
                <a:gd name="T1" fmla="*/ 17 h 17"/>
                <a:gd name="T2" fmla="*/ 17 w 17"/>
                <a:gd name="T3" fmla="*/ 8 h 17"/>
                <a:gd name="T4" fmla="*/ 17 w 17"/>
                <a:gd name="T5" fmla="*/ 0 h 17"/>
                <a:gd name="T6" fmla="*/ 9 w 17"/>
                <a:gd name="T7" fmla="*/ 0 h 17"/>
                <a:gd name="T8" fmla="*/ 9 w 17"/>
                <a:gd name="T9" fmla="*/ 0 h 17"/>
                <a:gd name="T10" fmla="*/ 0 w 17"/>
                <a:gd name="T11" fmla="*/ 8 h 17"/>
                <a:gd name="T12" fmla="*/ 9 w 17"/>
                <a:gd name="T13" fmla="*/ 17 h 17"/>
                <a:gd name="T14" fmla="*/ 17 w 17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7">
                  <a:moveTo>
                    <a:pt x="17" y="17"/>
                  </a:moveTo>
                  <a:lnTo>
                    <a:pt x="17" y="8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8"/>
                  </a:lnTo>
                  <a:lnTo>
                    <a:pt x="9" y="17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64"/>
            <p:cNvSpPr>
              <a:spLocks/>
            </p:cNvSpPr>
            <p:nvPr/>
          </p:nvSpPr>
          <p:spPr bwMode="auto">
            <a:xfrm>
              <a:off x="1519" y="3161"/>
              <a:ext cx="16" cy="16"/>
            </a:xfrm>
            <a:custGeom>
              <a:avLst/>
              <a:gdLst>
                <a:gd name="T0" fmla="*/ 8 w 16"/>
                <a:gd name="T1" fmla="*/ 16 h 16"/>
                <a:gd name="T2" fmla="*/ 16 w 16"/>
                <a:gd name="T3" fmla="*/ 8 h 16"/>
                <a:gd name="T4" fmla="*/ 8 w 16"/>
                <a:gd name="T5" fmla="*/ 0 h 16"/>
                <a:gd name="T6" fmla="*/ 0 w 16"/>
                <a:gd name="T7" fmla="*/ 0 h 16"/>
                <a:gd name="T8" fmla="*/ 0 w 16"/>
                <a:gd name="T9" fmla="*/ 0 h 16"/>
                <a:gd name="T10" fmla="*/ 0 w 16"/>
                <a:gd name="T11" fmla="*/ 8 h 16"/>
                <a:gd name="T12" fmla="*/ 0 w 16"/>
                <a:gd name="T13" fmla="*/ 16 h 16"/>
                <a:gd name="T14" fmla="*/ 8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65"/>
            <p:cNvSpPr>
              <a:spLocks/>
            </p:cNvSpPr>
            <p:nvPr/>
          </p:nvSpPr>
          <p:spPr bwMode="auto">
            <a:xfrm>
              <a:off x="1503" y="3193"/>
              <a:ext cx="16" cy="17"/>
            </a:xfrm>
            <a:custGeom>
              <a:avLst/>
              <a:gdLst>
                <a:gd name="T0" fmla="*/ 8 w 16"/>
                <a:gd name="T1" fmla="*/ 17 h 17"/>
                <a:gd name="T2" fmla="*/ 16 w 16"/>
                <a:gd name="T3" fmla="*/ 9 h 17"/>
                <a:gd name="T4" fmla="*/ 8 w 16"/>
                <a:gd name="T5" fmla="*/ 0 h 17"/>
                <a:gd name="T6" fmla="*/ 0 w 16"/>
                <a:gd name="T7" fmla="*/ 0 h 17"/>
                <a:gd name="T8" fmla="*/ 0 w 16"/>
                <a:gd name="T9" fmla="*/ 0 h 17"/>
                <a:gd name="T10" fmla="*/ 0 w 16"/>
                <a:gd name="T11" fmla="*/ 9 h 17"/>
                <a:gd name="T12" fmla="*/ 0 w 16"/>
                <a:gd name="T13" fmla="*/ 17 h 17"/>
                <a:gd name="T14" fmla="*/ 8 w 16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8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66"/>
            <p:cNvSpPr>
              <a:spLocks/>
            </p:cNvSpPr>
            <p:nvPr/>
          </p:nvSpPr>
          <p:spPr bwMode="auto">
            <a:xfrm>
              <a:off x="1478" y="3218"/>
              <a:ext cx="17" cy="16"/>
            </a:xfrm>
            <a:custGeom>
              <a:avLst/>
              <a:gdLst>
                <a:gd name="T0" fmla="*/ 17 w 17"/>
                <a:gd name="T1" fmla="*/ 16 h 16"/>
                <a:gd name="T2" fmla="*/ 17 w 17"/>
                <a:gd name="T3" fmla="*/ 8 h 16"/>
                <a:gd name="T4" fmla="*/ 17 w 17"/>
                <a:gd name="T5" fmla="*/ 0 h 16"/>
                <a:gd name="T6" fmla="*/ 8 w 17"/>
                <a:gd name="T7" fmla="*/ 0 h 16"/>
                <a:gd name="T8" fmla="*/ 8 w 17"/>
                <a:gd name="T9" fmla="*/ 0 h 16"/>
                <a:gd name="T10" fmla="*/ 0 w 17"/>
                <a:gd name="T11" fmla="*/ 8 h 16"/>
                <a:gd name="T12" fmla="*/ 8 w 17"/>
                <a:gd name="T13" fmla="*/ 16 h 16"/>
                <a:gd name="T14" fmla="*/ 17 w 17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17" y="16"/>
                  </a:move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7"/>
            <p:cNvSpPr>
              <a:spLocks/>
            </p:cNvSpPr>
            <p:nvPr/>
          </p:nvSpPr>
          <p:spPr bwMode="auto">
            <a:xfrm>
              <a:off x="1462" y="3242"/>
              <a:ext cx="16" cy="17"/>
            </a:xfrm>
            <a:custGeom>
              <a:avLst/>
              <a:gdLst>
                <a:gd name="T0" fmla="*/ 16 w 16"/>
                <a:gd name="T1" fmla="*/ 17 h 17"/>
                <a:gd name="T2" fmla="*/ 16 w 16"/>
                <a:gd name="T3" fmla="*/ 9 h 17"/>
                <a:gd name="T4" fmla="*/ 16 w 16"/>
                <a:gd name="T5" fmla="*/ 0 h 17"/>
                <a:gd name="T6" fmla="*/ 8 w 16"/>
                <a:gd name="T7" fmla="*/ 0 h 17"/>
                <a:gd name="T8" fmla="*/ 8 w 16"/>
                <a:gd name="T9" fmla="*/ 0 h 17"/>
                <a:gd name="T10" fmla="*/ 0 w 16"/>
                <a:gd name="T11" fmla="*/ 9 h 17"/>
                <a:gd name="T12" fmla="*/ 8 w 16"/>
                <a:gd name="T13" fmla="*/ 17 h 17"/>
                <a:gd name="T14" fmla="*/ 16 w 16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16" y="17"/>
                  </a:moveTo>
                  <a:lnTo>
                    <a:pt x="16" y="9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9"/>
                  </a:lnTo>
                  <a:lnTo>
                    <a:pt x="8" y="17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68"/>
            <p:cNvSpPr>
              <a:spLocks/>
            </p:cNvSpPr>
            <p:nvPr/>
          </p:nvSpPr>
          <p:spPr bwMode="auto">
            <a:xfrm>
              <a:off x="1445" y="3275"/>
              <a:ext cx="17" cy="16"/>
            </a:xfrm>
            <a:custGeom>
              <a:avLst/>
              <a:gdLst>
                <a:gd name="T0" fmla="*/ 9 w 17"/>
                <a:gd name="T1" fmla="*/ 16 h 16"/>
                <a:gd name="T2" fmla="*/ 17 w 17"/>
                <a:gd name="T3" fmla="*/ 8 h 16"/>
                <a:gd name="T4" fmla="*/ 9 w 17"/>
                <a:gd name="T5" fmla="*/ 0 h 16"/>
                <a:gd name="T6" fmla="*/ 0 w 17"/>
                <a:gd name="T7" fmla="*/ 0 h 16"/>
                <a:gd name="T8" fmla="*/ 0 w 17"/>
                <a:gd name="T9" fmla="*/ 0 h 16"/>
                <a:gd name="T10" fmla="*/ 0 w 17"/>
                <a:gd name="T11" fmla="*/ 8 h 16"/>
                <a:gd name="T12" fmla="*/ 0 w 17"/>
                <a:gd name="T13" fmla="*/ 16 h 16"/>
                <a:gd name="T14" fmla="*/ 9 w 17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9" y="16"/>
                  </a:moveTo>
                  <a:lnTo>
                    <a:pt x="17" y="8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9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69"/>
            <p:cNvSpPr>
              <a:spLocks/>
            </p:cNvSpPr>
            <p:nvPr/>
          </p:nvSpPr>
          <p:spPr bwMode="auto">
            <a:xfrm>
              <a:off x="1421" y="3300"/>
              <a:ext cx="16" cy="16"/>
            </a:xfrm>
            <a:custGeom>
              <a:avLst/>
              <a:gdLst>
                <a:gd name="T0" fmla="*/ 16 w 16"/>
                <a:gd name="T1" fmla="*/ 16 h 16"/>
                <a:gd name="T2" fmla="*/ 16 w 16"/>
                <a:gd name="T3" fmla="*/ 8 h 16"/>
                <a:gd name="T4" fmla="*/ 16 w 16"/>
                <a:gd name="T5" fmla="*/ 0 h 16"/>
                <a:gd name="T6" fmla="*/ 8 w 16"/>
                <a:gd name="T7" fmla="*/ 0 h 16"/>
                <a:gd name="T8" fmla="*/ 8 w 16"/>
                <a:gd name="T9" fmla="*/ 0 h 16"/>
                <a:gd name="T10" fmla="*/ 0 w 16"/>
                <a:gd name="T11" fmla="*/ 8 h 16"/>
                <a:gd name="T12" fmla="*/ 8 w 16"/>
                <a:gd name="T13" fmla="*/ 16 h 16"/>
                <a:gd name="T14" fmla="*/ 16 w 16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16" y="16"/>
                  </a:move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70"/>
            <p:cNvSpPr>
              <a:spLocks/>
            </p:cNvSpPr>
            <p:nvPr/>
          </p:nvSpPr>
          <p:spPr bwMode="auto">
            <a:xfrm>
              <a:off x="1405" y="3324"/>
              <a:ext cx="16" cy="17"/>
            </a:xfrm>
            <a:custGeom>
              <a:avLst/>
              <a:gdLst>
                <a:gd name="T0" fmla="*/ 16 w 16"/>
                <a:gd name="T1" fmla="*/ 17 h 17"/>
                <a:gd name="T2" fmla="*/ 16 w 16"/>
                <a:gd name="T3" fmla="*/ 8 h 17"/>
                <a:gd name="T4" fmla="*/ 16 w 16"/>
                <a:gd name="T5" fmla="*/ 0 h 17"/>
                <a:gd name="T6" fmla="*/ 8 w 16"/>
                <a:gd name="T7" fmla="*/ 0 h 17"/>
                <a:gd name="T8" fmla="*/ 8 w 16"/>
                <a:gd name="T9" fmla="*/ 0 h 17"/>
                <a:gd name="T10" fmla="*/ 0 w 16"/>
                <a:gd name="T11" fmla="*/ 8 h 17"/>
                <a:gd name="T12" fmla="*/ 8 w 16"/>
                <a:gd name="T13" fmla="*/ 17 h 17"/>
                <a:gd name="T14" fmla="*/ 16 w 16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16" y="17"/>
                  </a:move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17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71"/>
            <p:cNvSpPr>
              <a:spLocks/>
            </p:cNvSpPr>
            <p:nvPr/>
          </p:nvSpPr>
          <p:spPr bwMode="auto">
            <a:xfrm>
              <a:off x="1388" y="3349"/>
              <a:ext cx="17" cy="16"/>
            </a:xfrm>
            <a:custGeom>
              <a:avLst/>
              <a:gdLst>
                <a:gd name="T0" fmla="*/ 8 w 17"/>
                <a:gd name="T1" fmla="*/ 16 h 16"/>
                <a:gd name="T2" fmla="*/ 17 w 17"/>
                <a:gd name="T3" fmla="*/ 8 h 16"/>
                <a:gd name="T4" fmla="*/ 8 w 17"/>
                <a:gd name="T5" fmla="*/ 0 h 16"/>
                <a:gd name="T6" fmla="*/ 0 w 17"/>
                <a:gd name="T7" fmla="*/ 0 h 16"/>
                <a:gd name="T8" fmla="*/ 0 w 17"/>
                <a:gd name="T9" fmla="*/ 0 h 16"/>
                <a:gd name="T10" fmla="*/ 0 w 17"/>
                <a:gd name="T11" fmla="*/ 8 h 16"/>
                <a:gd name="T12" fmla="*/ 0 w 17"/>
                <a:gd name="T13" fmla="*/ 16 h 16"/>
                <a:gd name="T14" fmla="*/ 8 w 17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8" y="16"/>
                  </a:moveTo>
                  <a:lnTo>
                    <a:pt x="17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2"/>
            <p:cNvSpPr>
              <a:spLocks/>
            </p:cNvSpPr>
            <p:nvPr/>
          </p:nvSpPr>
          <p:spPr bwMode="auto">
            <a:xfrm>
              <a:off x="1372" y="3381"/>
              <a:ext cx="16" cy="17"/>
            </a:xfrm>
            <a:custGeom>
              <a:avLst/>
              <a:gdLst>
                <a:gd name="T0" fmla="*/ 8 w 16"/>
                <a:gd name="T1" fmla="*/ 17 h 17"/>
                <a:gd name="T2" fmla="*/ 16 w 16"/>
                <a:gd name="T3" fmla="*/ 9 h 17"/>
                <a:gd name="T4" fmla="*/ 8 w 16"/>
                <a:gd name="T5" fmla="*/ 0 h 17"/>
                <a:gd name="T6" fmla="*/ 0 w 16"/>
                <a:gd name="T7" fmla="*/ 0 h 17"/>
                <a:gd name="T8" fmla="*/ 0 w 16"/>
                <a:gd name="T9" fmla="*/ 0 h 17"/>
                <a:gd name="T10" fmla="*/ 0 w 16"/>
                <a:gd name="T11" fmla="*/ 9 h 17"/>
                <a:gd name="T12" fmla="*/ 0 w 16"/>
                <a:gd name="T13" fmla="*/ 17 h 17"/>
                <a:gd name="T14" fmla="*/ 8 w 16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8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73"/>
            <p:cNvSpPr>
              <a:spLocks/>
            </p:cNvSpPr>
            <p:nvPr/>
          </p:nvSpPr>
          <p:spPr bwMode="auto">
            <a:xfrm>
              <a:off x="1347" y="3406"/>
              <a:ext cx="17" cy="16"/>
            </a:xfrm>
            <a:custGeom>
              <a:avLst/>
              <a:gdLst>
                <a:gd name="T0" fmla="*/ 17 w 17"/>
                <a:gd name="T1" fmla="*/ 16 h 16"/>
                <a:gd name="T2" fmla="*/ 17 w 17"/>
                <a:gd name="T3" fmla="*/ 8 h 16"/>
                <a:gd name="T4" fmla="*/ 17 w 17"/>
                <a:gd name="T5" fmla="*/ 0 h 16"/>
                <a:gd name="T6" fmla="*/ 9 w 17"/>
                <a:gd name="T7" fmla="*/ 0 h 16"/>
                <a:gd name="T8" fmla="*/ 9 w 17"/>
                <a:gd name="T9" fmla="*/ 0 h 16"/>
                <a:gd name="T10" fmla="*/ 0 w 17"/>
                <a:gd name="T11" fmla="*/ 8 h 16"/>
                <a:gd name="T12" fmla="*/ 9 w 17"/>
                <a:gd name="T13" fmla="*/ 16 h 16"/>
                <a:gd name="T14" fmla="*/ 17 w 17"/>
                <a:gd name="T15" fmla="*/ 1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17" y="16"/>
                  </a:moveTo>
                  <a:lnTo>
                    <a:pt x="17" y="8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8"/>
                  </a:lnTo>
                  <a:lnTo>
                    <a:pt x="9" y="16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" name="Group 74"/>
          <p:cNvGrpSpPr>
            <a:grpSpLocks/>
          </p:cNvGrpSpPr>
          <p:nvPr/>
        </p:nvGrpSpPr>
        <p:grpSpPr bwMode="auto">
          <a:xfrm>
            <a:off x="611461" y="4485927"/>
            <a:ext cx="1076325" cy="311150"/>
            <a:chOff x="669" y="3226"/>
            <a:chExt cx="678" cy="196"/>
          </a:xfrm>
        </p:grpSpPr>
        <p:sp>
          <p:nvSpPr>
            <p:cNvPr id="107" name="Freeform 75"/>
            <p:cNvSpPr>
              <a:spLocks/>
            </p:cNvSpPr>
            <p:nvPr/>
          </p:nvSpPr>
          <p:spPr bwMode="auto">
            <a:xfrm>
              <a:off x="669" y="3226"/>
              <a:ext cx="16" cy="16"/>
            </a:xfrm>
            <a:custGeom>
              <a:avLst/>
              <a:gdLst>
                <a:gd name="T0" fmla="*/ 16 w 16"/>
                <a:gd name="T1" fmla="*/ 0 h 16"/>
                <a:gd name="T2" fmla="*/ 8 w 16"/>
                <a:gd name="T3" fmla="*/ 0 h 16"/>
                <a:gd name="T4" fmla="*/ 0 w 16"/>
                <a:gd name="T5" fmla="*/ 8 h 16"/>
                <a:gd name="T6" fmla="*/ 8 w 16"/>
                <a:gd name="T7" fmla="*/ 16 h 16"/>
                <a:gd name="T8" fmla="*/ 8 w 16"/>
                <a:gd name="T9" fmla="*/ 16 h 16"/>
                <a:gd name="T10" fmla="*/ 8 w 16"/>
                <a:gd name="T11" fmla="*/ 16 h 16"/>
                <a:gd name="T12" fmla="*/ 16 w 16"/>
                <a:gd name="T13" fmla="*/ 8 h 16"/>
                <a:gd name="T14" fmla="*/ 16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16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76"/>
            <p:cNvSpPr>
              <a:spLocks/>
            </p:cNvSpPr>
            <p:nvPr/>
          </p:nvSpPr>
          <p:spPr bwMode="auto">
            <a:xfrm>
              <a:off x="702" y="3234"/>
              <a:ext cx="16" cy="17"/>
            </a:xfrm>
            <a:custGeom>
              <a:avLst/>
              <a:gdLst>
                <a:gd name="T0" fmla="*/ 8 w 16"/>
                <a:gd name="T1" fmla="*/ 0 h 17"/>
                <a:gd name="T2" fmla="*/ 0 w 16"/>
                <a:gd name="T3" fmla="*/ 0 h 17"/>
                <a:gd name="T4" fmla="*/ 0 w 16"/>
                <a:gd name="T5" fmla="*/ 8 h 17"/>
                <a:gd name="T6" fmla="*/ 0 w 16"/>
                <a:gd name="T7" fmla="*/ 17 h 17"/>
                <a:gd name="T8" fmla="*/ 0 w 16"/>
                <a:gd name="T9" fmla="*/ 17 h 17"/>
                <a:gd name="T10" fmla="*/ 8 w 16"/>
                <a:gd name="T11" fmla="*/ 17 h 17"/>
                <a:gd name="T12" fmla="*/ 16 w 16"/>
                <a:gd name="T13" fmla="*/ 8 h 17"/>
                <a:gd name="T14" fmla="*/ 8 w 16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7"/>
                  </a:lnTo>
                  <a:lnTo>
                    <a:pt x="8" y="17"/>
                  </a:lnTo>
                  <a:lnTo>
                    <a:pt x="16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7"/>
            <p:cNvSpPr>
              <a:spLocks/>
            </p:cNvSpPr>
            <p:nvPr/>
          </p:nvSpPr>
          <p:spPr bwMode="auto">
            <a:xfrm>
              <a:off x="734" y="3242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0 h 17"/>
                <a:gd name="T4" fmla="*/ 0 w 17"/>
                <a:gd name="T5" fmla="*/ 9 h 17"/>
                <a:gd name="T6" fmla="*/ 0 w 17"/>
                <a:gd name="T7" fmla="*/ 17 h 17"/>
                <a:gd name="T8" fmla="*/ 0 w 17"/>
                <a:gd name="T9" fmla="*/ 17 h 17"/>
                <a:gd name="T10" fmla="*/ 9 w 17"/>
                <a:gd name="T11" fmla="*/ 17 h 17"/>
                <a:gd name="T12" fmla="*/ 17 w 17"/>
                <a:gd name="T13" fmla="*/ 9 h 17"/>
                <a:gd name="T14" fmla="*/ 9 w 17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9" y="17"/>
                  </a:lnTo>
                  <a:lnTo>
                    <a:pt x="17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78"/>
            <p:cNvSpPr>
              <a:spLocks/>
            </p:cNvSpPr>
            <p:nvPr/>
          </p:nvSpPr>
          <p:spPr bwMode="auto">
            <a:xfrm>
              <a:off x="767" y="3251"/>
              <a:ext cx="16" cy="16"/>
            </a:xfrm>
            <a:custGeom>
              <a:avLst/>
              <a:gdLst>
                <a:gd name="T0" fmla="*/ 8 w 16"/>
                <a:gd name="T1" fmla="*/ 0 h 16"/>
                <a:gd name="T2" fmla="*/ 0 w 16"/>
                <a:gd name="T3" fmla="*/ 0 h 16"/>
                <a:gd name="T4" fmla="*/ 0 w 16"/>
                <a:gd name="T5" fmla="*/ 8 h 16"/>
                <a:gd name="T6" fmla="*/ 0 w 16"/>
                <a:gd name="T7" fmla="*/ 16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8 h 16"/>
                <a:gd name="T14" fmla="*/ 8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79"/>
            <p:cNvSpPr>
              <a:spLocks/>
            </p:cNvSpPr>
            <p:nvPr/>
          </p:nvSpPr>
          <p:spPr bwMode="auto">
            <a:xfrm>
              <a:off x="792" y="3259"/>
              <a:ext cx="16" cy="16"/>
            </a:xfrm>
            <a:custGeom>
              <a:avLst/>
              <a:gdLst>
                <a:gd name="T0" fmla="*/ 16 w 16"/>
                <a:gd name="T1" fmla="*/ 0 h 16"/>
                <a:gd name="T2" fmla="*/ 8 w 16"/>
                <a:gd name="T3" fmla="*/ 0 h 16"/>
                <a:gd name="T4" fmla="*/ 0 w 16"/>
                <a:gd name="T5" fmla="*/ 8 h 16"/>
                <a:gd name="T6" fmla="*/ 8 w 16"/>
                <a:gd name="T7" fmla="*/ 16 h 16"/>
                <a:gd name="T8" fmla="*/ 8 w 16"/>
                <a:gd name="T9" fmla="*/ 16 h 16"/>
                <a:gd name="T10" fmla="*/ 16 w 16"/>
                <a:gd name="T11" fmla="*/ 16 h 16"/>
                <a:gd name="T12" fmla="*/ 16 w 16"/>
                <a:gd name="T13" fmla="*/ 8 h 16"/>
                <a:gd name="T14" fmla="*/ 16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16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80"/>
            <p:cNvSpPr>
              <a:spLocks/>
            </p:cNvSpPr>
            <p:nvPr/>
          </p:nvSpPr>
          <p:spPr bwMode="auto">
            <a:xfrm>
              <a:off x="824" y="3267"/>
              <a:ext cx="17" cy="16"/>
            </a:xfrm>
            <a:custGeom>
              <a:avLst/>
              <a:gdLst>
                <a:gd name="T0" fmla="*/ 17 w 17"/>
                <a:gd name="T1" fmla="*/ 0 h 16"/>
                <a:gd name="T2" fmla="*/ 8 w 17"/>
                <a:gd name="T3" fmla="*/ 0 h 16"/>
                <a:gd name="T4" fmla="*/ 0 w 17"/>
                <a:gd name="T5" fmla="*/ 8 h 16"/>
                <a:gd name="T6" fmla="*/ 8 w 17"/>
                <a:gd name="T7" fmla="*/ 16 h 16"/>
                <a:gd name="T8" fmla="*/ 8 w 17"/>
                <a:gd name="T9" fmla="*/ 16 h 16"/>
                <a:gd name="T10" fmla="*/ 17 w 17"/>
                <a:gd name="T11" fmla="*/ 16 h 16"/>
                <a:gd name="T12" fmla="*/ 17 w 17"/>
                <a:gd name="T13" fmla="*/ 8 h 16"/>
                <a:gd name="T14" fmla="*/ 17 w 17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17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81"/>
            <p:cNvSpPr>
              <a:spLocks/>
            </p:cNvSpPr>
            <p:nvPr/>
          </p:nvSpPr>
          <p:spPr bwMode="auto">
            <a:xfrm>
              <a:off x="857" y="3275"/>
              <a:ext cx="16" cy="16"/>
            </a:xfrm>
            <a:custGeom>
              <a:avLst/>
              <a:gdLst>
                <a:gd name="T0" fmla="*/ 16 w 16"/>
                <a:gd name="T1" fmla="*/ 0 h 16"/>
                <a:gd name="T2" fmla="*/ 8 w 16"/>
                <a:gd name="T3" fmla="*/ 0 h 16"/>
                <a:gd name="T4" fmla="*/ 0 w 16"/>
                <a:gd name="T5" fmla="*/ 8 h 16"/>
                <a:gd name="T6" fmla="*/ 8 w 16"/>
                <a:gd name="T7" fmla="*/ 16 h 16"/>
                <a:gd name="T8" fmla="*/ 8 w 16"/>
                <a:gd name="T9" fmla="*/ 16 h 16"/>
                <a:gd name="T10" fmla="*/ 16 w 16"/>
                <a:gd name="T11" fmla="*/ 16 h 16"/>
                <a:gd name="T12" fmla="*/ 16 w 16"/>
                <a:gd name="T13" fmla="*/ 8 h 16"/>
                <a:gd name="T14" fmla="*/ 16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16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82"/>
            <p:cNvSpPr>
              <a:spLocks/>
            </p:cNvSpPr>
            <p:nvPr/>
          </p:nvSpPr>
          <p:spPr bwMode="auto">
            <a:xfrm>
              <a:off x="890" y="3283"/>
              <a:ext cx="16" cy="17"/>
            </a:xfrm>
            <a:custGeom>
              <a:avLst/>
              <a:gdLst>
                <a:gd name="T0" fmla="*/ 16 w 16"/>
                <a:gd name="T1" fmla="*/ 0 h 17"/>
                <a:gd name="T2" fmla="*/ 8 w 16"/>
                <a:gd name="T3" fmla="*/ 0 h 17"/>
                <a:gd name="T4" fmla="*/ 0 w 16"/>
                <a:gd name="T5" fmla="*/ 8 h 17"/>
                <a:gd name="T6" fmla="*/ 8 w 16"/>
                <a:gd name="T7" fmla="*/ 17 h 17"/>
                <a:gd name="T8" fmla="*/ 8 w 16"/>
                <a:gd name="T9" fmla="*/ 17 h 17"/>
                <a:gd name="T10" fmla="*/ 16 w 16"/>
                <a:gd name="T11" fmla="*/ 17 h 17"/>
                <a:gd name="T12" fmla="*/ 16 w 16"/>
                <a:gd name="T13" fmla="*/ 8 h 17"/>
                <a:gd name="T14" fmla="*/ 16 w 16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7"/>
                  </a:lnTo>
                  <a:lnTo>
                    <a:pt x="16" y="17"/>
                  </a:lnTo>
                  <a:lnTo>
                    <a:pt x="16" y="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83"/>
            <p:cNvSpPr>
              <a:spLocks/>
            </p:cNvSpPr>
            <p:nvPr/>
          </p:nvSpPr>
          <p:spPr bwMode="auto">
            <a:xfrm>
              <a:off x="922" y="3291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0 h 17"/>
                <a:gd name="T4" fmla="*/ 0 w 17"/>
                <a:gd name="T5" fmla="*/ 9 h 17"/>
                <a:gd name="T6" fmla="*/ 0 w 17"/>
                <a:gd name="T7" fmla="*/ 17 h 17"/>
                <a:gd name="T8" fmla="*/ 0 w 17"/>
                <a:gd name="T9" fmla="*/ 17 h 17"/>
                <a:gd name="T10" fmla="*/ 9 w 17"/>
                <a:gd name="T11" fmla="*/ 17 h 17"/>
                <a:gd name="T12" fmla="*/ 17 w 17"/>
                <a:gd name="T13" fmla="*/ 9 h 17"/>
                <a:gd name="T14" fmla="*/ 9 w 17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9" y="17"/>
                  </a:lnTo>
                  <a:lnTo>
                    <a:pt x="17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84"/>
            <p:cNvSpPr>
              <a:spLocks/>
            </p:cNvSpPr>
            <p:nvPr/>
          </p:nvSpPr>
          <p:spPr bwMode="auto">
            <a:xfrm>
              <a:off x="955" y="3300"/>
              <a:ext cx="16" cy="16"/>
            </a:xfrm>
            <a:custGeom>
              <a:avLst/>
              <a:gdLst>
                <a:gd name="T0" fmla="*/ 8 w 16"/>
                <a:gd name="T1" fmla="*/ 0 h 16"/>
                <a:gd name="T2" fmla="*/ 0 w 16"/>
                <a:gd name="T3" fmla="*/ 0 h 16"/>
                <a:gd name="T4" fmla="*/ 0 w 16"/>
                <a:gd name="T5" fmla="*/ 8 h 16"/>
                <a:gd name="T6" fmla="*/ 0 w 16"/>
                <a:gd name="T7" fmla="*/ 16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8 h 16"/>
                <a:gd name="T14" fmla="*/ 8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85"/>
            <p:cNvSpPr>
              <a:spLocks/>
            </p:cNvSpPr>
            <p:nvPr/>
          </p:nvSpPr>
          <p:spPr bwMode="auto">
            <a:xfrm>
              <a:off x="988" y="3308"/>
              <a:ext cx="16" cy="16"/>
            </a:xfrm>
            <a:custGeom>
              <a:avLst/>
              <a:gdLst>
                <a:gd name="T0" fmla="*/ 8 w 16"/>
                <a:gd name="T1" fmla="*/ 0 h 16"/>
                <a:gd name="T2" fmla="*/ 0 w 16"/>
                <a:gd name="T3" fmla="*/ 0 h 16"/>
                <a:gd name="T4" fmla="*/ 0 w 16"/>
                <a:gd name="T5" fmla="*/ 8 h 16"/>
                <a:gd name="T6" fmla="*/ 0 w 16"/>
                <a:gd name="T7" fmla="*/ 16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8 h 16"/>
                <a:gd name="T14" fmla="*/ 8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86"/>
            <p:cNvSpPr>
              <a:spLocks/>
            </p:cNvSpPr>
            <p:nvPr/>
          </p:nvSpPr>
          <p:spPr bwMode="auto">
            <a:xfrm>
              <a:off x="1020" y="3316"/>
              <a:ext cx="17" cy="16"/>
            </a:xfrm>
            <a:custGeom>
              <a:avLst/>
              <a:gdLst>
                <a:gd name="T0" fmla="*/ 9 w 17"/>
                <a:gd name="T1" fmla="*/ 0 h 16"/>
                <a:gd name="T2" fmla="*/ 0 w 17"/>
                <a:gd name="T3" fmla="*/ 0 h 16"/>
                <a:gd name="T4" fmla="*/ 0 w 17"/>
                <a:gd name="T5" fmla="*/ 8 h 16"/>
                <a:gd name="T6" fmla="*/ 0 w 17"/>
                <a:gd name="T7" fmla="*/ 16 h 16"/>
                <a:gd name="T8" fmla="*/ 0 w 17"/>
                <a:gd name="T9" fmla="*/ 16 h 16"/>
                <a:gd name="T10" fmla="*/ 9 w 17"/>
                <a:gd name="T11" fmla="*/ 16 h 16"/>
                <a:gd name="T12" fmla="*/ 17 w 17"/>
                <a:gd name="T13" fmla="*/ 8 h 16"/>
                <a:gd name="T14" fmla="*/ 9 w 17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9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9" y="16"/>
                  </a:lnTo>
                  <a:lnTo>
                    <a:pt x="17" y="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87"/>
            <p:cNvSpPr>
              <a:spLocks/>
            </p:cNvSpPr>
            <p:nvPr/>
          </p:nvSpPr>
          <p:spPr bwMode="auto">
            <a:xfrm>
              <a:off x="1045" y="3324"/>
              <a:ext cx="16" cy="17"/>
            </a:xfrm>
            <a:custGeom>
              <a:avLst/>
              <a:gdLst>
                <a:gd name="T0" fmla="*/ 16 w 16"/>
                <a:gd name="T1" fmla="*/ 0 h 17"/>
                <a:gd name="T2" fmla="*/ 8 w 16"/>
                <a:gd name="T3" fmla="*/ 0 h 17"/>
                <a:gd name="T4" fmla="*/ 0 w 16"/>
                <a:gd name="T5" fmla="*/ 8 h 17"/>
                <a:gd name="T6" fmla="*/ 8 w 16"/>
                <a:gd name="T7" fmla="*/ 17 h 17"/>
                <a:gd name="T8" fmla="*/ 8 w 16"/>
                <a:gd name="T9" fmla="*/ 17 h 17"/>
                <a:gd name="T10" fmla="*/ 16 w 16"/>
                <a:gd name="T11" fmla="*/ 17 h 17"/>
                <a:gd name="T12" fmla="*/ 16 w 16"/>
                <a:gd name="T13" fmla="*/ 8 h 17"/>
                <a:gd name="T14" fmla="*/ 16 w 16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7"/>
                  </a:lnTo>
                  <a:lnTo>
                    <a:pt x="16" y="17"/>
                  </a:lnTo>
                  <a:lnTo>
                    <a:pt x="16" y="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88"/>
            <p:cNvSpPr>
              <a:spLocks/>
            </p:cNvSpPr>
            <p:nvPr/>
          </p:nvSpPr>
          <p:spPr bwMode="auto">
            <a:xfrm>
              <a:off x="1078" y="3332"/>
              <a:ext cx="16" cy="17"/>
            </a:xfrm>
            <a:custGeom>
              <a:avLst/>
              <a:gdLst>
                <a:gd name="T0" fmla="*/ 16 w 16"/>
                <a:gd name="T1" fmla="*/ 0 h 17"/>
                <a:gd name="T2" fmla="*/ 8 w 16"/>
                <a:gd name="T3" fmla="*/ 0 h 17"/>
                <a:gd name="T4" fmla="*/ 0 w 16"/>
                <a:gd name="T5" fmla="*/ 9 h 17"/>
                <a:gd name="T6" fmla="*/ 8 w 16"/>
                <a:gd name="T7" fmla="*/ 17 h 17"/>
                <a:gd name="T8" fmla="*/ 8 w 16"/>
                <a:gd name="T9" fmla="*/ 17 h 17"/>
                <a:gd name="T10" fmla="*/ 16 w 16"/>
                <a:gd name="T11" fmla="*/ 17 h 17"/>
                <a:gd name="T12" fmla="*/ 16 w 16"/>
                <a:gd name="T13" fmla="*/ 9 h 17"/>
                <a:gd name="T14" fmla="*/ 16 w 16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lnTo>
                    <a:pt x="8" y="0"/>
                  </a:lnTo>
                  <a:lnTo>
                    <a:pt x="0" y="9"/>
                  </a:lnTo>
                  <a:lnTo>
                    <a:pt x="8" y="17"/>
                  </a:lnTo>
                  <a:lnTo>
                    <a:pt x="16" y="17"/>
                  </a:lnTo>
                  <a:lnTo>
                    <a:pt x="16" y="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89"/>
            <p:cNvSpPr>
              <a:spLocks/>
            </p:cNvSpPr>
            <p:nvPr/>
          </p:nvSpPr>
          <p:spPr bwMode="auto">
            <a:xfrm>
              <a:off x="1110" y="3341"/>
              <a:ext cx="17" cy="16"/>
            </a:xfrm>
            <a:custGeom>
              <a:avLst/>
              <a:gdLst>
                <a:gd name="T0" fmla="*/ 17 w 17"/>
                <a:gd name="T1" fmla="*/ 0 h 16"/>
                <a:gd name="T2" fmla="*/ 9 w 17"/>
                <a:gd name="T3" fmla="*/ 0 h 16"/>
                <a:gd name="T4" fmla="*/ 0 w 17"/>
                <a:gd name="T5" fmla="*/ 8 h 16"/>
                <a:gd name="T6" fmla="*/ 9 w 17"/>
                <a:gd name="T7" fmla="*/ 16 h 16"/>
                <a:gd name="T8" fmla="*/ 9 w 17"/>
                <a:gd name="T9" fmla="*/ 16 h 16"/>
                <a:gd name="T10" fmla="*/ 17 w 17"/>
                <a:gd name="T11" fmla="*/ 16 h 16"/>
                <a:gd name="T12" fmla="*/ 17 w 17"/>
                <a:gd name="T13" fmla="*/ 8 h 16"/>
                <a:gd name="T14" fmla="*/ 17 w 17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17" y="0"/>
                  </a:moveTo>
                  <a:lnTo>
                    <a:pt x="9" y="0"/>
                  </a:lnTo>
                  <a:lnTo>
                    <a:pt x="0" y="8"/>
                  </a:lnTo>
                  <a:lnTo>
                    <a:pt x="9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90"/>
            <p:cNvSpPr>
              <a:spLocks/>
            </p:cNvSpPr>
            <p:nvPr/>
          </p:nvSpPr>
          <p:spPr bwMode="auto">
            <a:xfrm>
              <a:off x="1143" y="3349"/>
              <a:ext cx="16" cy="16"/>
            </a:xfrm>
            <a:custGeom>
              <a:avLst/>
              <a:gdLst>
                <a:gd name="T0" fmla="*/ 8 w 16"/>
                <a:gd name="T1" fmla="*/ 0 h 16"/>
                <a:gd name="T2" fmla="*/ 0 w 16"/>
                <a:gd name="T3" fmla="*/ 0 h 16"/>
                <a:gd name="T4" fmla="*/ 0 w 16"/>
                <a:gd name="T5" fmla="*/ 8 h 16"/>
                <a:gd name="T6" fmla="*/ 0 w 16"/>
                <a:gd name="T7" fmla="*/ 16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8 h 16"/>
                <a:gd name="T14" fmla="*/ 8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91"/>
            <p:cNvSpPr>
              <a:spLocks/>
            </p:cNvSpPr>
            <p:nvPr/>
          </p:nvSpPr>
          <p:spPr bwMode="auto">
            <a:xfrm>
              <a:off x="1176" y="3357"/>
              <a:ext cx="16" cy="16"/>
            </a:xfrm>
            <a:custGeom>
              <a:avLst/>
              <a:gdLst>
                <a:gd name="T0" fmla="*/ 8 w 16"/>
                <a:gd name="T1" fmla="*/ 0 h 16"/>
                <a:gd name="T2" fmla="*/ 0 w 16"/>
                <a:gd name="T3" fmla="*/ 0 h 16"/>
                <a:gd name="T4" fmla="*/ 0 w 16"/>
                <a:gd name="T5" fmla="*/ 8 h 16"/>
                <a:gd name="T6" fmla="*/ 0 w 16"/>
                <a:gd name="T7" fmla="*/ 16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8 h 16"/>
                <a:gd name="T14" fmla="*/ 8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92"/>
            <p:cNvSpPr>
              <a:spLocks/>
            </p:cNvSpPr>
            <p:nvPr/>
          </p:nvSpPr>
          <p:spPr bwMode="auto">
            <a:xfrm>
              <a:off x="1208" y="3365"/>
              <a:ext cx="17" cy="16"/>
            </a:xfrm>
            <a:custGeom>
              <a:avLst/>
              <a:gdLst>
                <a:gd name="T0" fmla="*/ 9 w 17"/>
                <a:gd name="T1" fmla="*/ 0 h 16"/>
                <a:gd name="T2" fmla="*/ 0 w 17"/>
                <a:gd name="T3" fmla="*/ 0 h 16"/>
                <a:gd name="T4" fmla="*/ 0 w 17"/>
                <a:gd name="T5" fmla="*/ 8 h 16"/>
                <a:gd name="T6" fmla="*/ 0 w 17"/>
                <a:gd name="T7" fmla="*/ 16 h 16"/>
                <a:gd name="T8" fmla="*/ 0 w 17"/>
                <a:gd name="T9" fmla="*/ 16 h 16"/>
                <a:gd name="T10" fmla="*/ 9 w 17"/>
                <a:gd name="T11" fmla="*/ 16 h 16"/>
                <a:gd name="T12" fmla="*/ 17 w 17"/>
                <a:gd name="T13" fmla="*/ 8 h 16"/>
                <a:gd name="T14" fmla="*/ 9 w 17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9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9" y="16"/>
                  </a:lnTo>
                  <a:lnTo>
                    <a:pt x="17" y="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93"/>
            <p:cNvSpPr>
              <a:spLocks/>
            </p:cNvSpPr>
            <p:nvPr/>
          </p:nvSpPr>
          <p:spPr bwMode="auto">
            <a:xfrm>
              <a:off x="1241" y="3373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0 w 17"/>
                <a:gd name="T3" fmla="*/ 0 h 17"/>
                <a:gd name="T4" fmla="*/ 0 w 17"/>
                <a:gd name="T5" fmla="*/ 8 h 17"/>
                <a:gd name="T6" fmla="*/ 0 w 17"/>
                <a:gd name="T7" fmla="*/ 17 h 17"/>
                <a:gd name="T8" fmla="*/ 0 w 17"/>
                <a:gd name="T9" fmla="*/ 17 h 17"/>
                <a:gd name="T10" fmla="*/ 8 w 17"/>
                <a:gd name="T11" fmla="*/ 17 h 17"/>
                <a:gd name="T12" fmla="*/ 17 w 17"/>
                <a:gd name="T13" fmla="*/ 8 h 17"/>
                <a:gd name="T14" fmla="*/ 8 w 17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7"/>
                  </a:lnTo>
                  <a:lnTo>
                    <a:pt x="8" y="17"/>
                  </a:lnTo>
                  <a:lnTo>
                    <a:pt x="17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94"/>
            <p:cNvSpPr>
              <a:spLocks/>
            </p:cNvSpPr>
            <p:nvPr/>
          </p:nvSpPr>
          <p:spPr bwMode="auto">
            <a:xfrm>
              <a:off x="1266" y="3381"/>
              <a:ext cx="16" cy="17"/>
            </a:xfrm>
            <a:custGeom>
              <a:avLst/>
              <a:gdLst>
                <a:gd name="T0" fmla="*/ 16 w 16"/>
                <a:gd name="T1" fmla="*/ 0 h 17"/>
                <a:gd name="T2" fmla="*/ 8 w 16"/>
                <a:gd name="T3" fmla="*/ 0 h 17"/>
                <a:gd name="T4" fmla="*/ 0 w 16"/>
                <a:gd name="T5" fmla="*/ 9 h 17"/>
                <a:gd name="T6" fmla="*/ 8 w 16"/>
                <a:gd name="T7" fmla="*/ 17 h 17"/>
                <a:gd name="T8" fmla="*/ 8 w 16"/>
                <a:gd name="T9" fmla="*/ 17 h 17"/>
                <a:gd name="T10" fmla="*/ 16 w 16"/>
                <a:gd name="T11" fmla="*/ 17 h 17"/>
                <a:gd name="T12" fmla="*/ 16 w 16"/>
                <a:gd name="T13" fmla="*/ 9 h 17"/>
                <a:gd name="T14" fmla="*/ 16 w 16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lnTo>
                    <a:pt x="8" y="0"/>
                  </a:lnTo>
                  <a:lnTo>
                    <a:pt x="0" y="9"/>
                  </a:lnTo>
                  <a:lnTo>
                    <a:pt x="8" y="17"/>
                  </a:lnTo>
                  <a:lnTo>
                    <a:pt x="16" y="17"/>
                  </a:lnTo>
                  <a:lnTo>
                    <a:pt x="16" y="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95"/>
            <p:cNvSpPr>
              <a:spLocks/>
            </p:cNvSpPr>
            <p:nvPr/>
          </p:nvSpPr>
          <p:spPr bwMode="auto">
            <a:xfrm>
              <a:off x="1298" y="3390"/>
              <a:ext cx="17" cy="16"/>
            </a:xfrm>
            <a:custGeom>
              <a:avLst/>
              <a:gdLst>
                <a:gd name="T0" fmla="*/ 17 w 17"/>
                <a:gd name="T1" fmla="*/ 0 h 16"/>
                <a:gd name="T2" fmla="*/ 9 w 17"/>
                <a:gd name="T3" fmla="*/ 0 h 16"/>
                <a:gd name="T4" fmla="*/ 0 w 17"/>
                <a:gd name="T5" fmla="*/ 8 h 16"/>
                <a:gd name="T6" fmla="*/ 9 w 17"/>
                <a:gd name="T7" fmla="*/ 16 h 16"/>
                <a:gd name="T8" fmla="*/ 9 w 17"/>
                <a:gd name="T9" fmla="*/ 16 h 16"/>
                <a:gd name="T10" fmla="*/ 17 w 17"/>
                <a:gd name="T11" fmla="*/ 16 h 16"/>
                <a:gd name="T12" fmla="*/ 17 w 17"/>
                <a:gd name="T13" fmla="*/ 8 h 16"/>
                <a:gd name="T14" fmla="*/ 17 w 17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6">
                  <a:moveTo>
                    <a:pt x="17" y="0"/>
                  </a:moveTo>
                  <a:lnTo>
                    <a:pt x="9" y="0"/>
                  </a:lnTo>
                  <a:lnTo>
                    <a:pt x="0" y="8"/>
                  </a:lnTo>
                  <a:lnTo>
                    <a:pt x="9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6"/>
            <p:cNvSpPr>
              <a:spLocks/>
            </p:cNvSpPr>
            <p:nvPr/>
          </p:nvSpPr>
          <p:spPr bwMode="auto">
            <a:xfrm>
              <a:off x="1331" y="3406"/>
              <a:ext cx="16" cy="16"/>
            </a:xfrm>
            <a:custGeom>
              <a:avLst/>
              <a:gdLst>
                <a:gd name="T0" fmla="*/ 16 w 16"/>
                <a:gd name="T1" fmla="*/ 0 h 16"/>
                <a:gd name="T2" fmla="*/ 8 w 16"/>
                <a:gd name="T3" fmla="*/ 0 h 16"/>
                <a:gd name="T4" fmla="*/ 0 w 16"/>
                <a:gd name="T5" fmla="*/ 8 h 16"/>
                <a:gd name="T6" fmla="*/ 8 w 16"/>
                <a:gd name="T7" fmla="*/ 16 h 16"/>
                <a:gd name="T8" fmla="*/ 8 w 16"/>
                <a:gd name="T9" fmla="*/ 16 h 16"/>
                <a:gd name="T10" fmla="*/ 16 w 16"/>
                <a:gd name="T11" fmla="*/ 16 h 16"/>
                <a:gd name="T12" fmla="*/ 16 w 16"/>
                <a:gd name="T13" fmla="*/ 8 h 16"/>
                <a:gd name="T14" fmla="*/ 16 w 16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16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" name="Group 102"/>
          <p:cNvGrpSpPr>
            <a:grpSpLocks/>
          </p:cNvGrpSpPr>
          <p:nvPr/>
        </p:nvGrpSpPr>
        <p:grpSpPr bwMode="auto">
          <a:xfrm>
            <a:off x="297136" y="1255365"/>
            <a:ext cx="2519363" cy="3646487"/>
            <a:chOff x="471" y="1191"/>
            <a:chExt cx="1587" cy="2297"/>
          </a:xfrm>
        </p:grpSpPr>
        <p:grpSp>
          <p:nvGrpSpPr>
            <p:cNvPr id="135" name="Group 103"/>
            <p:cNvGrpSpPr>
              <a:grpSpLocks/>
            </p:cNvGrpSpPr>
            <p:nvPr/>
          </p:nvGrpSpPr>
          <p:grpSpPr bwMode="auto">
            <a:xfrm>
              <a:off x="1078" y="2588"/>
              <a:ext cx="980" cy="90"/>
              <a:chOff x="1078" y="2588"/>
              <a:chExt cx="980" cy="90"/>
            </a:xfrm>
          </p:grpSpPr>
          <p:sp>
            <p:nvSpPr>
              <p:cNvPr id="154" name="Line 104"/>
              <p:cNvSpPr>
                <a:spLocks noChangeShapeType="1"/>
              </p:cNvSpPr>
              <p:nvPr/>
            </p:nvSpPr>
            <p:spPr bwMode="auto">
              <a:xfrm>
                <a:off x="1078" y="2629"/>
                <a:ext cx="93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105"/>
              <p:cNvSpPr>
                <a:spLocks/>
              </p:cNvSpPr>
              <p:nvPr/>
            </p:nvSpPr>
            <p:spPr bwMode="auto">
              <a:xfrm>
                <a:off x="1960" y="2588"/>
                <a:ext cx="98" cy="90"/>
              </a:xfrm>
              <a:custGeom>
                <a:avLst/>
                <a:gdLst>
                  <a:gd name="T0" fmla="*/ 0 w 98"/>
                  <a:gd name="T1" fmla="*/ 90 h 90"/>
                  <a:gd name="T2" fmla="*/ 98 w 98"/>
                  <a:gd name="T3" fmla="*/ 50 h 90"/>
                  <a:gd name="T4" fmla="*/ 0 w 98"/>
                  <a:gd name="T5" fmla="*/ 0 h 90"/>
                  <a:gd name="T6" fmla="*/ 33 w 98"/>
                  <a:gd name="T7" fmla="*/ 50 h 90"/>
                  <a:gd name="T8" fmla="*/ 0 w 98"/>
                  <a:gd name="T9" fmla="*/ 90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" h="90">
                    <a:moveTo>
                      <a:pt x="0" y="90"/>
                    </a:moveTo>
                    <a:lnTo>
                      <a:pt x="98" y="50"/>
                    </a:lnTo>
                    <a:lnTo>
                      <a:pt x="0" y="0"/>
                    </a:lnTo>
                    <a:lnTo>
                      <a:pt x="33" y="5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" name="Line 106"/>
            <p:cNvSpPr>
              <a:spLocks noChangeShapeType="1"/>
            </p:cNvSpPr>
            <p:nvPr/>
          </p:nvSpPr>
          <p:spPr bwMode="auto">
            <a:xfrm>
              <a:off x="1642" y="2605"/>
              <a:ext cx="1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Line 107"/>
            <p:cNvSpPr>
              <a:spLocks noChangeShapeType="1"/>
            </p:cNvSpPr>
            <p:nvPr/>
          </p:nvSpPr>
          <p:spPr bwMode="auto">
            <a:xfrm>
              <a:off x="1920" y="2605"/>
              <a:ext cx="1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8" name="Group 108"/>
            <p:cNvGrpSpPr>
              <a:grpSpLocks/>
            </p:cNvGrpSpPr>
            <p:nvPr/>
          </p:nvGrpSpPr>
          <p:grpSpPr bwMode="auto">
            <a:xfrm>
              <a:off x="489" y="2621"/>
              <a:ext cx="597" cy="867"/>
              <a:chOff x="489" y="2621"/>
              <a:chExt cx="597" cy="867"/>
            </a:xfrm>
          </p:grpSpPr>
          <p:sp>
            <p:nvSpPr>
              <p:cNvPr id="152" name="Line 109"/>
              <p:cNvSpPr>
                <a:spLocks noChangeShapeType="1"/>
              </p:cNvSpPr>
              <p:nvPr/>
            </p:nvSpPr>
            <p:spPr bwMode="auto">
              <a:xfrm flipH="1">
                <a:off x="506" y="2621"/>
                <a:ext cx="580" cy="8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10"/>
              <p:cNvSpPr>
                <a:spLocks/>
              </p:cNvSpPr>
              <p:nvPr/>
            </p:nvSpPr>
            <p:spPr bwMode="auto">
              <a:xfrm>
                <a:off x="489" y="3390"/>
                <a:ext cx="98" cy="98"/>
              </a:xfrm>
              <a:custGeom>
                <a:avLst/>
                <a:gdLst>
                  <a:gd name="T0" fmla="*/ 17 w 98"/>
                  <a:gd name="T1" fmla="*/ 0 h 98"/>
                  <a:gd name="T2" fmla="*/ 0 w 98"/>
                  <a:gd name="T3" fmla="*/ 98 h 98"/>
                  <a:gd name="T4" fmla="*/ 98 w 98"/>
                  <a:gd name="T5" fmla="*/ 49 h 98"/>
                  <a:gd name="T6" fmla="*/ 41 w 98"/>
                  <a:gd name="T7" fmla="*/ 49 h 98"/>
                  <a:gd name="T8" fmla="*/ 17 w 98"/>
                  <a:gd name="T9" fmla="*/ 0 h 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" h="98">
                    <a:moveTo>
                      <a:pt x="17" y="0"/>
                    </a:moveTo>
                    <a:lnTo>
                      <a:pt x="0" y="98"/>
                    </a:lnTo>
                    <a:lnTo>
                      <a:pt x="98" y="49"/>
                    </a:lnTo>
                    <a:lnTo>
                      <a:pt x="41" y="49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" name="Line 111"/>
            <p:cNvSpPr>
              <a:spLocks noChangeShapeType="1"/>
            </p:cNvSpPr>
            <p:nvPr/>
          </p:nvSpPr>
          <p:spPr bwMode="auto">
            <a:xfrm>
              <a:off x="1364" y="2605"/>
              <a:ext cx="1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Line 112"/>
            <p:cNvSpPr>
              <a:spLocks noChangeShapeType="1"/>
            </p:cNvSpPr>
            <p:nvPr/>
          </p:nvSpPr>
          <p:spPr bwMode="auto">
            <a:xfrm>
              <a:off x="1053" y="2351"/>
              <a:ext cx="5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113"/>
            <p:cNvSpPr>
              <a:spLocks noChangeShapeType="1"/>
            </p:cNvSpPr>
            <p:nvPr/>
          </p:nvSpPr>
          <p:spPr bwMode="auto">
            <a:xfrm>
              <a:off x="1053" y="2074"/>
              <a:ext cx="5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Rectangle 114"/>
            <p:cNvSpPr>
              <a:spLocks noChangeArrowheads="1"/>
            </p:cNvSpPr>
            <p:nvPr/>
          </p:nvSpPr>
          <p:spPr bwMode="auto">
            <a:xfrm>
              <a:off x="1960" y="2678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Rectangle 115"/>
            <p:cNvSpPr>
              <a:spLocks noChangeArrowheads="1"/>
            </p:cNvSpPr>
            <p:nvPr/>
          </p:nvSpPr>
          <p:spPr bwMode="auto">
            <a:xfrm>
              <a:off x="947" y="1191"/>
              <a:ext cx="1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Rectangle 116"/>
            <p:cNvSpPr>
              <a:spLocks noChangeArrowheads="1"/>
            </p:cNvSpPr>
            <p:nvPr/>
          </p:nvSpPr>
          <p:spPr bwMode="auto">
            <a:xfrm>
              <a:off x="471" y="3216"/>
              <a:ext cx="1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Line 117"/>
            <p:cNvSpPr>
              <a:spLocks noChangeShapeType="1"/>
            </p:cNvSpPr>
            <p:nvPr/>
          </p:nvSpPr>
          <p:spPr bwMode="auto">
            <a:xfrm>
              <a:off x="775" y="3022"/>
              <a:ext cx="5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118"/>
            <p:cNvSpPr>
              <a:spLocks noChangeShapeType="1"/>
            </p:cNvSpPr>
            <p:nvPr/>
          </p:nvSpPr>
          <p:spPr bwMode="auto">
            <a:xfrm>
              <a:off x="636" y="3218"/>
              <a:ext cx="58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" name="Group 119"/>
            <p:cNvGrpSpPr>
              <a:grpSpLocks/>
            </p:cNvGrpSpPr>
            <p:nvPr/>
          </p:nvGrpSpPr>
          <p:grpSpPr bwMode="auto">
            <a:xfrm>
              <a:off x="1045" y="1281"/>
              <a:ext cx="90" cy="1340"/>
              <a:chOff x="1045" y="1281"/>
              <a:chExt cx="90" cy="1340"/>
            </a:xfrm>
          </p:grpSpPr>
          <p:sp>
            <p:nvSpPr>
              <p:cNvPr id="150" name="Line 120"/>
              <p:cNvSpPr>
                <a:spLocks noChangeShapeType="1"/>
              </p:cNvSpPr>
              <p:nvPr/>
            </p:nvSpPr>
            <p:spPr bwMode="auto">
              <a:xfrm flipV="1">
                <a:off x="1086" y="1313"/>
                <a:ext cx="1" cy="13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121"/>
              <p:cNvSpPr>
                <a:spLocks/>
              </p:cNvSpPr>
              <p:nvPr/>
            </p:nvSpPr>
            <p:spPr bwMode="auto">
              <a:xfrm>
                <a:off x="1045" y="1281"/>
                <a:ext cx="90" cy="90"/>
              </a:xfrm>
              <a:custGeom>
                <a:avLst/>
                <a:gdLst>
                  <a:gd name="T0" fmla="*/ 90 w 90"/>
                  <a:gd name="T1" fmla="*/ 90 h 90"/>
                  <a:gd name="T2" fmla="*/ 49 w 90"/>
                  <a:gd name="T3" fmla="*/ 0 h 90"/>
                  <a:gd name="T4" fmla="*/ 0 w 90"/>
                  <a:gd name="T5" fmla="*/ 90 h 90"/>
                  <a:gd name="T6" fmla="*/ 49 w 90"/>
                  <a:gd name="T7" fmla="*/ 57 h 90"/>
                  <a:gd name="T8" fmla="*/ 90 w 90"/>
                  <a:gd name="T9" fmla="*/ 90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" h="90">
                    <a:moveTo>
                      <a:pt x="90" y="90"/>
                    </a:moveTo>
                    <a:lnTo>
                      <a:pt x="49" y="0"/>
                    </a:lnTo>
                    <a:lnTo>
                      <a:pt x="0" y="90"/>
                    </a:lnTo>
                    <a:lnTo>
                      <a:pt x="49" y="57"/>
                    </a:lnTo>
                    <a:lnTo>
                      <a:pt x="90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8" name="Line 122"/>
            <p:cNvSpPr>
              <a:spLocks noChangeShapeType="1"/>
            </p:cNvSpPr>
            <p:nvPr/>
          </p:nvSpPr>
          <p:spPr bwMode="auto">
            <a:xfrm>
              <a:off x="1053" y="1796"/>
              <a:ext cx="5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123"/>
            <p:cNvSpPr>
              <a:spLocks noChangeShapeType="1"/>
            </p:cNvSpPr>
            <p:nvPr/>
          </p:nvSpPr>
          <p:spPr bwMode="auto">
            <a:xfrm>
              <a:off x="922" y="2809"/>
              <a:ext cx="58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9" name="Group 97"/>
          <p:cNvGrpSpPr>
            <a:grpSpLocks/>
          </p:cNvGrpSpPr>
          <p:nvPr/>
        </p:nvGrpSpPr>
        <p:grpSpPr bwMode="auto">
          <a:xfrm>
            <a:off x="1208361" y="3111152"/>
            <a:ext cx="398462" cy="401638"/>
            <a:chOff x="1045" y="2360"/>
            <a:chExt cx="251" cy="253"/>
          </a:xfrm>
        </p:grpSpPr>
        <p:grpSp>
          <p:nvGrpSpPr>
            <p:cNvPr id="130" name="Group 98"/>
            <p:cNvGrpSpPr>
              <a:grpSpLocks/>
            </p:cNvGrpSpPr>
            <p:nvPr/>
          </p:nvGrpSpPr>
          <p:grpSpPr bwMode="auto">
            <a:xfrm>
              <a:off x="1045" y="2360"/>
              <a:ext cx="90" cy="253"/>
              <a:chOff x="1045" y="2360"/>
              <a:chExt cx="90" cy="253"/>
            </a:xfrm>
          </p:grpSpPr>
          <p:sp>
            <p:nvSpPr>
              <p:cNvPr id="132" name="Line 99"/>
              <p:cNvSpPr>
                <a:spLocks noChangeShapeType="1"/>
              </p:cNvSpPr>
              <p:nvPr/>
            </p:nvSpPr>
            <p:spPr bwMode="auto">
              <a:xfrm flipV="1">
                <a:off x="1086" y="2425"/>
                <a:ext cx="1" cy="188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100"/>
              <p:cNvSpPr>
                <a:spLocks/>
              </p:cNvSpPr>
              <p:nvPr/>
            </p:nvSpPr>
            <p:spPr bwMode="auto">
              <a:xfrm>
                <a:off x="1045" y="2360"/>
                <a:ext cx="90" cy="90"/>
              </a:xfrm>
              <a:custGeom>
                <a:avLst/>
                <a:gdLst>
                  <a:gd name="T0" fmla="*/ 90 w 90"/>
                  <a:gd name="T1" fmla="*/ 90 h 90"/>
                  <a:gd name="T2" fmla="*/ 49 w 90"/>
                  <a:gd name="T3" fmla="*/ 0 h 90"/>
                  <a:gd name="T4" fmla="*/ 0 w 90"/>
                  <a:gd name="T5" fmla="*/ 90 h 90"/>
                  <a:gd name="T6" fmla="*/ 90 w 90"/>
                  <a:gd name="T7" fmla="*/ 90 h 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0" h="90">
                    <a:moveTo>
                      <a:pt x="90" y="90"/>
                    </a:moveTo>
                    <a:lnTo>
                      <a:pt x="49" y="0"/>
                    </a:lnTo>
                    <a:lnTo>
                      <a:pt x="0" y="90"/>
                    </a:lnTo>
                    <a:lnTo>
                      <a:pt x="90" y="9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" name="Rectangle 101"/>
            <p:cNvSpPr>
              <a:spLocks noChangeArrowheads="1"/>
            </p:cNvSpPr>
            <p:nvPr/>
          </p:nvSpPr>
          <p:spPr bwMode="auto">
            <a:xfrm>
              <a:off x="1119" y="2417"/>
              <a:ext cx="1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19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6" name="Group 124"/>
          <p:cNvGrpSpPr>
            <a:grpSpLocks/>
          </p:cNvGrpSpPr>
          <p:nvPr/>
        </p:nvGrpSpPr>
        <p:grpSpPr bwMode="auto">
          <a:xfrm>
            <a:off x="586061" y="3538190"/>
            <a:ext cx="700087" cy="973137"/>
            <a:chOff x="653" y="2629"/>
            <a:chExt cx="441" cy="613"/>
          </a:xfrm>
        </p:grpSpPr>
        <p:grpSp>
          <p:nvGrpSpPr>
            <p:cNvPr id="157" name="Group 125"/>
            <p:cNvGrpSpPr>
              <a:grpSpLocks/>
            </p:cNvGrpSpPr>
            <p:nvPr/>
          </p:nvGrpSpPr>
          <p:grpSpPr bwMode="auto">
            <a:xfrm>
              <a:off x="653" y="2629"/>
              <a:ext cx="441" cy="613"/>
              <a:chOff x="653" y="2629"/>
              <a:chExt cx="441" cy="613"/>
            </a:xfrm>
          </p:grpSpPr>
          <p:sp>
            <p:nvSpPr>
              <p:cNvPr id="159" name="Freeform 126"/>
              <p:cNvSpPr>
                <a:spLocks/>
              </p:cNvSpPr>
              <p:nvPr/>
            </p:nvSpPr>
            <p:spPr bwMode="auto">
              <a:xfrm>
                <a:off x="694" y="2629"/>
                <a:ext cx="400" cy="556"/>
              </a:xfrm>
              <a:custGeom>
                <a:avLst/>
                <a:gdLst>
                  <a:gd name="T0" fmla="*/ 400 w 400"/>
                  <a:gd name="T1" fmla="*/ 9 h 556"/>
                  <a:gd name="T2" fmla="*/ 392 w 400"/>
                  <a:gd name="T3" fmla="*/ 0 h 556"/>
                  <a:gd name="T4" fmla="*/ 0 w 400"/>
                  <a:gd name="T5" fmla="*/ 548 h 556"/>
                  <a:gd name="T6" fmla="*/ 8 w 400"/>
                  <a:gd name="T7" fmla="*/ 556 h 556"/>
                  <a:gd name="T8" fmla="*/ 400 w 400"/>
                  <a:gd name="T9" fmla="*/ 9 h 5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0" h="556">
                    <a:moveTo>
                      <a:pt x="400" y="9"/>
                    </a:moveTo>
                    <a:lnTo>
                      <a:pt x="392" y="0"/>
                    </a:lnTo>
                    <a:lnTo>
                      <a:pt x="0" y="548"/>
                    </a:lnTo>
                    <a:lnTo>
                      <a:pt x="8" y="556"/>
                    </a:lnTo>
                    <a:lnTo>
                      <a:pt x="400" y="9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Freeform 127"/>
              <p:cNvSpPr>
                <a:spLocks/>
              </p:cNvSpPr>
              <p:nvPr/>
            </p:nvSpPr>
            <p:spPr bwMode="auto">
              <a:xfrm>
                <a:off x="653" y="3128"/>
                <a:ext cx="106" cy="114"/>
              </a:xfrm>
              <a:custGeom>
                <a:avLst/>
                <a:gdLst>
                  <a:gd name="T0" fmla="*/ 24 w 106"/>
                  <a:gd name="T1" fmla="*/ 0 h 114"/>
                  <a:gd name="T2" fmla="*/ 0 w 106"/>
                  <a:gd name="T3" fmla="*/ 114 h 114"/>
                  <a:gd name="T4" fmla="*/ 106 w 106"/>
                  <a:gd name="T5" fmla="*/ 65 h 114"/>
                  <a:gd name="T6" fmla="*/ 24 w 106"/>
                  <a:gd name="T7" fmla="*/ 0 h 1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14">
                    <a:moveTo>
                      <a:pt x="24" y="0"/>
                    </a:moveTo>
                    <a:lnTo>
                      <a:pt x="0" y="114"/>
                    </a:lnTo>
                    <a:lnTo>
                      <a:pt x="106" y="65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8" name="Rectangle 128"/>
            <p:cNvSpPr>
              <a:spLocks noChangeArrowheads="1"/>
            </p:cNvSpPr>
            <p:nvPr/>
          </p:nvSpPr>
          <p:spPr bwMode="auto">
            <a:xfrm>
              <a:off x="865" y="2646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526191"/>
              </p:ext>
            </p:extLst>
          </p:nvPr>
        </p:nvGraphicFramePr>
        <p:xfrm>
          <a:off x="3105449" y="2318915"/>
          <a:ext cx="2818259" cy="499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9" imgW="1650960" imgH="291960" progId="Equation.DSMT4">
                  <p:embed/>
                </p:oleObj>
              </mc:Choice>
              <mc:Fallback>
                <p:oleObj name="Equation" r:id="rId9" imgW="16509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449" y="2318915"/>
                        <a:ext cx="2818259" cy="4997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425091"/>
              </p:ext>
            </p:extLst>
          </p:nvPr>
        </p:nvGraphicFramePr>
        <p:xfrm>
          <a:off x="3105448" y="2731823"/>
          <a:ext cx="4136033" cy="523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11" imgW="2412720" imgH="304560" progId="Equation.DSMT4">
                  <p:embed/>
                </p:oleObj>
              </mc:Choice>
              <mc:Fallback>
                <p:oleObj name="Equation" r:id="rId11" imgW="24127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448" y="2731823"/>
                        <a:ext cx="4136033" cy="5231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817395"/>
              </p:ext>
            </p:extLst>
          </p:nvPr>
        </p:nvGraphicFramePr>
        <p:xfrm>
          <a:off x="3592952" y="3252318"/>
          <a:ext cx="2262319" cy="78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13" imgW="1282680" imgH="444240" progId="Equation.DSMT4">
                  <p:embed/>
                </p:oleObj>
              </mc:Choice>
              <mc:Fallback>
                <p:oleObj name="Equation" r:id="rId13" imgW="12826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952" y="3252318"/>
                        <a:ext cx="2262319" cy="78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531190"/>
              </p:ext>
            </p:extLst>
          </p:nvPr>
        </p:nvGraphicFramePr>
        <p:xfrm>
          <a:off x="2025328" y="4357992"/>
          <a:ext cx="4547319" cy="759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15" imgW="2743200" imgH="457200" progId="Equation.DSMT4">
                  <p:embed/>
                </p:oleObj>
              </mc:Choice>
              <mc:Fallback>
                <p:oleObj name="Equation" r:id="rId15" imgW="2743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328" y="4357992"/>
                        <a:ext cx="4547319" cy="759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46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/>
              <a:t>Vektoritulo </a:t>
            </a:r>
            <a:r>
              <a:rPr lang="fi-FI" altLang="fi-FI" dirty="0" smtClean="0"/>
              <a:t>komponenttimuodossa </a:t>
            </a:r>
            <a:r>
              <a:rPr lang="fi-FI" altLang="fi-FI" dirty="0" err="1" smtClean="0"/>
              <a:t>karteesisessa</a:t>
            </a:r>
            <a:r>
              <a:rPr lang="fi-FI" altLang="fi-FI" dirty="0" smtClean="0"/>
              <a:t> koordinaatistossa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824248"/>
              </p:ext>
            </p:extLst>
          </p:nvPr>
        </p:nvGraphicFramePr>
        <p:xfrm>
          <a:off x="2241352" y="2165548"/>
          <a:ext cx="257175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Equation" r:id="rId5" imgW="1396800" imgH="736560" progId="Equation.DSMT4">
                  <p:embed/>
                </p:oleObj>
              </mc:Choice>
              <mc:Fallback>
                <p:oleObj name="Equation" r:id="rId5" imgW="13968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352" y="2165548"/>
                        <a:ext cx="257175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976736"/>
              </p:ext>
            </p:extLst>
          </p:nvPr>
        </p:nvGraphicFramePr>
        <p:xfrm>
          <a:off x="657176" y="4253780"/>
          <a:ext cx="647541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7" imgW="3517560" imgH="279360" progId="Equation.DSMT4">
                  <p:embed/>
                </p:oleObj>
              </mc:Choice>
              <mc:Fallback>
                <p:oleObj name="Equation" r:id="rId7" imgW="3517560" imgH="279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76" y="4253780"/>
                        <a:ext cx="6475412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671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74448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smtClean="0"/>
              <a:t>vektori- eli ristitulo komponenttimuodossa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06613"/>
              </p:ext>
            </p:extLst>
          </p:nvPr>
        </p:nvGraphicFramePr>
        <p:xfrm>
          <a:off x="3175199" y="1229444"/>
          <a:ext cx="2666553" cy="651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5" imgW="1562040" imgH="380880" progId="Equation.DSMT4">
                  <p:embed/>
                </p:oleObj>
              </mc:Choice>
              <mc:Fallback>
                <p:oleObj name="Equation" r:id="rId5" imgW="15620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199" y="1229444"/>
                        <a:ext cx="2666553" cy="6517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0" name="Group 14"/>
          <p:cNvGrpSpPr>
            <a:grpSpLocks/>
          </p:cNvGrpSpPr>
          <p:nvPr/>
        </p:nvGrpSpPr>
        <p:grpSpPr bwMode="auto">
          <a:xfrm>
            <a:off x="1353294" y="3292127"/>
            <a:ext cx="1103313" cy="609600"/>
            <a:chOff x="1086" y="2474"/>
            <a:chExt cx="695" cy="384"/>
          </a:xfrm>
        </p:grpSpPr>
        <p:sp>
          <p:nvSpPr>
            <p:cNvPr id="171" name="Rectangle 15"/>
            <p:cNvSpPr>
              <a:spLocks noChangeArrowheads="1"/>
            </p:cNvSpPr>
            <p:nvPr/>
          </p:nvSpPr>
          <p:spPr bwMode="auto">
            <a:xfrm>
              <a:off x="1405" y="2474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2" name="Group 16"/>
            <p:cNvGrpSpPr>
              <a:grpSpLocks/>
            </p:cNvGrpSpPr>
            <p:nvPr/>
          </p:nvGrpSpPr>
          <p:grpSpPr bwMode="auto">
            <a:xfrm>
              <a:off x="1086" y="2621"/>
              <a:ext cx="695" cy="237"/>
              <a:chOff x="1086" y="2621"/>
              <a:chExt cx="695" cy="237"/>
            </a:xfrm>
          </p:grpSpPr>
          <p:sp>
            <p:nvSpPr>
              <p:cNvPr id="173" name="Freeform 17"/>
              <p:cNvSpPr>
                <a:spLocks/>
              </p:cNvSpPr>
              <p:nvPr/>
            </p:nvSpPr>
            <p:spPr bwMode="auto">
              <a:xfrm>
                <a:off x="1086" y="2621"/>
                <a:ext cx="613" cy="188"/>
              </a:xfrm>
              <a:custGeom>
                <a:avLst/>
                <a:gdLst>
                  <a:gd name="T0" fmla="*/ 0 w 613"/>
                  <a:gd name="T1" fmla="*/ 0 h 188"/>
                  <a:gd name="T2" fmla="*/ 0 w 613"/>
                  <a:gd name="T3" fmla="*/ 17 h 188"/>
                  <a:gd name="T4" fmla="*/ 613 w 613"/>
                  <a:gd name="T5" fmla="*/ 188 h 188"/>
                  <a:gd name="T6" fmla="*/ 613 w 613"/>
                  <a:gd name="T7" fmla="*/ 172 h 188"/>
                  <a:gd name="T8" fmla="*/ 0 w 613"/>
                  <a:gd name="T9" fmla="*/ 0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3" h="188">
                    <a:moveTo>
                      <a:pt x="0" y="0"/>
                    </a:moveTo>
                    <a:lnTo>
                      <a:pt x="0" y="17"/>
                    </a:lnTo>
                    <a:lnTo>
                      <a:pt x="613" y="188"/>
                    </a:lnTo>
                    <a:lnTo>
                      <a:pt x="613" y="1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Freeform 18"/>
              <p:cNvSpPr>
                <a:spLocks/>
              </p:cNvSpPr>
              <p:nvPr/>
            </p:nvSpPr>
            <p:spPr bwMode="auto">
              <a:xfrm>
                <a:off x="1666" y="2752"/>
                <a:ext cx="115" cy="106"/>
              </a:xfrm>
              <a:custGeom>
                <a:avLst/>
                <a:gdLst>
                  <a:gd name="T0" fmla="*/ 0 w 115"/>
                  <a:gd name="T1" fmla="*/ 106 h 106"/>
                  <a:gd name="T2" fmla="*/ 115 w 115"/>
                  <a:gd name="T3" fmla="*/ 82 h 106"/>
                  <a:gd name="T4" fmla="*/ 25 w 115"/>
                  <a:gd name="T5" fmla="*/ 0 h 106"/>
                  <a:gd name="T6" fmla="*/ 0 w 115"/>
                  <a:gd name="T7" fmla="*/ 106 h 1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106">
                    <a:moveTo>
                      <a:pt x="0" y="106"/>
                    </a:moveTo>
                    <a:lnTo>
                      <a:pt x="115" y="82"/>
                    </a:lnTo>
                    <a:lnTo>
                      <a:pt x="25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5" name="Group 19"/>
          <p:cNvGrpSpPr>
            <a:grpSpLocks/>
          </p:cNvGrpSpPr>
          <p:nvPr/>
        </p:nvGrpSpPr>
        <p:grpSpPr bwMode="auto">
          <a:xfrm>
            <a:off x="376982" y="1255365"/>
            <a:ext cx="2519363" cy="3646487"/>
            <a:chOff x="471" y="1191"/>
            <a:chExt cx="1587" cy="2297"/>
          </a:xfrm>
        </p:grpSpPr>
        <p:grpSp>
          <p:nvGrpSpPr>
            <p:cNvPr id="176" name="Group 20"/>
            <p:cNvGrpSpPr>
              <a:grpSpLocks/>
            </p:cNvGrpSpPr>
            <p:nvPr/>
          </p:nvGrpSpPr>
          <p:grpSpPr bwMode="auto">
            <a:xfrm>
              <a:off x="1078" y="2588"/>
              <a:ext cx="980" cy="90"/>
              <a:chOff x="1078" y="2588"/>
              <a:chExt cx="980" cy="90"/>
            </a:xfrm>
          </p:grpSpPr>
          <p:sp>
            <p:nvSpPr>
              <p:cNvPr id="195" name="Line 21"/>
              <p:cNvSpPr>
                <a:spLocks noChangeShapeType="1"/>
              </p:cNvSpPr>
              <p:nvPr/>
            </p:nvSpPr>
            <p:spPr bwMode="auto">
              <a:xfrm>
                <a:off x="1078" y="2629"/>
                <a:ext cx="93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22"/>
              <p:cNvSpPr>
                <a:spLocks/>
              </p:cNvSpPr>
              <p:nvPr/>
            </p:nvSpPr>
            <p:spPr bwMode="auto">
              <a:xfrm>
                <a:off x="1960" y="2588"/>
                <a:ext cx="98" cy="90"/>
              </a:xfrm>
              <a:custGeom>
                <a:avLst/>
                <a:gdLst>
                  <a:gd name="T0" fmla="*/ 0 w 98"/>
                  <a:gd name="T1" fmla="*/ 90 h 90"/>
                  <a:gd name="T2" fmla="*/ 98 w 98"/>
                  <a:gd name="T3" fmla="*/ 50 h 90"/>
                  <a:gd name="T4" fmla="*/ 0 w 98"/>
                  <a:gd name="T5" fmla="*/ 0 h 90"/>
                  <a:gd name="T6" fmla="*/ 33 w 98"/>
                  <a:gd name="T7" fmla="*/ 50 h 90"/>
                  <a:gd name="T8" fmla="*/ 0 w 98"/>
                  <a:gd name="T9" fmla="*/ 90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" h="90">
                    <a:moveTo>
                      <a:pt x="0" y="90"/>
                    </a:moveTo>
                    <a:lnTo>
                      <a:pt x="98" y="50"/>
                    </a:lnTo>
                    <a:lnTo>
                      <a:pt x="0" y="0"/>
                    </a:lnTo>
                    <a:lnTo>
                      <a:pt x="33" y="5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7" name="Line 23"/>
            <p:cNvSpPr>
              <a:spLocks noChangeShapeType="1"/>
            </p:cNvSpPr>
            <p:nvPr/>
          </p:nvSpPr>
          <p:spPr bwMode="auto">
            <a:xfrm>
              <a:off x="1642" y="2605"/>
              <a:ext cx="1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24"/>
            <p:cNvSpPr>
              <a:spLocks noChangeShapeType="1"/>
            </p:cNvSpPr>
            <p:nvPr/>
          </p:nvSpPr>
          <p:spPr bwMode="auto">
            <a:xfrm>
              <a:off x="1920" y="2605"/>
              <a:ext cx="1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" name="Group 25"/>
            <p:cNvGrpSpPr>
              <a:grpSpLocks/>
            </p:cNvGrpSpPr>
            <p:nvPr/>
          </p:nvGrpSpPr>
          <p:grpSpPr bwMode="auto">
            <a:xfrm>
              <a:off x="489" y="2621"/>
              <a:ext cx="597" cy="867"/>
              <a:chOff x="489" y="2621"/>
              <a:chExt cx="597" cy="867"/>
            </a:xfrm>
          </p:grpSpPr>
          <p:sp>
            <p:nvSpPr>
              <p:cNvPr id="193" name="Line 26"/>
              <p:cNvSpPr>
                <a:spLocks noChangeShapeType="1"/>
              </p:cNvSpPr>
              <p:nvPr/>
            </p:nvSpPr>
            <p:spPr bwMode="auto">
              <a:xfrm flipH="1">
                <a:off x="506" y="2621"/>
                <a:ext cx="580" cy="8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27"/>
              <p:cNvSpPr>
                <a:spLocks/>
              </p:cNvSpPr>
              <p:nvPr/>
            </p:nvSpPr>
            <p:spPr bwMode="auto">
              <a:xfrm>
                <a:off x="489" y="3390"/>
                <a:ext cx="98" cy="98"/>
              </a:xfrm>
              <a:custGeom>
                <a:avLst/>
                <a:gdLst>
                  <a:gd name="T0" fmla="*/ 17 w 98"/>
                  <a:gd name="T1" fmla="*/ 0 h 98"/>
                  <a:gd name="T2" fmla="*/ 0 w 98"/>
                  <a:gd name="T3" fmla="*/ 98 h 98"/>
                  <a:gd name="T4" fmla="*/ 98 w 98"/>
                  <a:gd name="T5" fmla="*/ 49 h 98"/>
                  <a:gd name="T6" fmla="*/ 41 w 98"/>
                  <a:gd name="T7" fmla="*/ 49 h 98"/>
                  <a:gd name="T8" fmla="*/ 17 w 98"/>
                  <a:gd name="T9" fmla="*/ 0 h 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" h="98">
                    <a:moveTo>
                      <a:pt x="17" y="0"/>
                    </a:moveTo>
                    <a:lnTo>
                      <a:pt x="0" y="98"/>
                    </a:lnTo>
                    <a:lnTo>
                      <a:pt x="98" y="49"/>
                    </a:lnTo>
                    <a:lnTo>
                      <a:pt x="41" y="49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0" name="Line 28"/>
            <p:cNvSpPr>
              <a:spLocks noChangeShapeType="1"/>
            </p:cNvSpPr>
            <p:nvPr/>
          </p:nvSpPr>
          <p:spPr bwMode="auto">
            <a:xfrm>
              <a:off x="1364" y="2605"/>
              <a:ext cx="1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Line 29"/>
            <p:cNvSpPr>
              <a:spLocks noChangeShapeType="1"/>
            </p:cNvSpPr>
            <p:nvPr/>
          </p:nvSpPr>
          <p:spPr bwMode="auto">
            <a:xfrm>
              <a:off x="1053" y="2351"/>
              <a:ext cx="5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30"/>
            <p:cNvSpPr>
              <a:spLocks noChangeShapeType="1"/>
            </p:cNvSpPr>
            <p:nvPr/>
          </p:nvSpPr>
          <p:spPr bwMode="auto">
            <a:xfrm>
              <a:off x="1053" y="2074"/>
              <a:ext cx="5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Rectangle 31"/>
            <p:cNvSpPr>
              <a:spLocks noChangeArrowheads="1"/>
            </p:cNvSpPr>
            <p:nvPr/>
          </p:nvSpPr>
          <p:spPr bwMode="auto">
            <a:xfrm>
              <a:off x="1960" y="2678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Rectangle 32"/>
            <p:cNvSpPr>
              <a:spLocks noChangeArrowheads="1"/>
            </p:cNvSpPr>
            <p:nvPr/>
          </p:nvSpPr>
          <p:spPr bwMode="auto">
            <a:xfrm>
              <a:off x="947" y="1191"/>
              <a:ext cx="1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5" name="Rectangle 33"/>
            <p:cNvSpPr>
              <a:spLocks noChangeArrowheads="1"/>
            </p:cNvSpPr>
            <p:nvPr/>
          </p:nvSpPr>
          <p:spPr bwMode="auto">
            <a:xfrm>
              <a:off x="471" y="3216"/>
              <a:ext cx="1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Line 34"/>
            <p:cNvSpPr>
              <a:spLocks noChangeShapeType="1"/>
            </p:cNvSpPr>
            <p:nvPr/>
          </p:nvSpPr>
          <p:spPr bwMode="auto">
            <a:xfrm>
              <a:off x="775" y="3022"/>
              <a:ext cx="5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35"/>
            <p:cNvSpPr>
              <a:spLocks noChangeShapeType="1"/>
            </p:cNvSpPr>
            <p:nvPr/>
          </p:nvSpPr>
          <p:spPr bwMode="auto">
            <a:xfrm>
              <a:off x="636" y="3218"/>
              <a:ext cx="58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8" name="Group 36"/>
            <p:cNvGrpSpPr>
              <a:grpSpLocks/>
            </p:cNvGrpSpPr>
            <p:nvPr/>
          </p:nvGrpSpPr>
          <p:grpSpPr bwMode="auto">
            <a:xfrm>
              <a:off x="1045" y="1281"/>
              <a:ext cx="90" cy="1340"/>
              <a:chOff x="1045" y="1281"/>
              <a:chExt cx="90" cy="1340"/>
            </a:xfrm>
          </p:grpSpPr>
          <p:sp>
            <p:nvSpPr>
              <p:cNvPr id="191" name="Line 37"/>
              <p:cNvSpPr>
                <a:spLocks noChangeShapeType="1"/>
              </p:cNvSpPr>
              <p:nvPr/>
            </p:nvSpPr>
            <p:spPr bwMode="auto">
              <a:xfrm flipV="1">
                <a:off x="1086" y="1313"/>
                <a:ext cx="1" cy="13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38"/>
              <p:cNvSpPr>
                <a:spLocks/>
              </p:cNvSpPr>
              <p:nvPr/>
            </p:nvSpPr>
            <p:spPr bwMode="auto">
              <a:xfrm>
                <a:off x="1045" y="1281"/>
                <a:ext cx="90" cy="90"/>
              </a:xfrm>
              <a:custGeom>
                <a:avLst/>
                <a:gdLst>
                  <a:gd name="T0" fmla="*/ 90 w 90"/>
                  <a:gd name="T1" fmla="*/ 90 h 90"/>
                  <a:gd name="T2" fmla="*/ 49 w 90"/>
                  <a:gd name="T3" fmla="*/ 0 h 90"/>
                  <a:gd name="T4" fmla="*/ 0 w 90"/>
                  <a:gd name="T5" fmla="*/ 90 h 90"/>
                  <a:gd name="T6" fmla="*/ 49 w 90"/>
                  <a:gd name="T7" fmla="*/ 57 h 90"/>
                  <a:gd name="T8" fmla="*/ 90 w 90"/>
                  <a:gd name="T9" fmla="*/ 90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" h="90">
                    <a:moveTo>
                      <a:pt x="90" y="90"/>
                    </a:moveTo>
                    <a:lnTo>
                      <a:pt x="49" y="0"/>
                    </a:lnTo>
                    <a:lnTo>
                      <a:pt x="0" y="90"/>
                    </a:lnTo>
                    <a:lnTo>
                      <a:pt x="49" y="57"/>
                    </a:lnTo>
                    <a:lnTo>
                      <a:pt x="90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9" name="Line 39"/>
            <p:cNvSpPr>
              <a:spLocks noChangeShapeType="1"/>
            </p:cNvSpPr>
            <p:nvPr/>
          </p:nvSpPr>
          <p:spPr bwMode="auto">
            <a:xfrm>
              <a:off x="1053" y="1796"/>
              <a:ext cx="5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40"/>
            <p:cNvSpPr>
              <a:spLocks noChangeShapeType="1"/>
            </p:cNvSpPr>
            <p:nvPr/>
          </p:nvSpPr>
          <p:spPr bwMode="auto">
            <a:xfrm>
              <a:off x="922" y="2809"/>
              <a:ext cx="58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7" name="Group 41"/>
          <p:cNvGrpSpPr>
            <a:grpSpLocks/>
          </p:cNvGrpSpPr>
          <p:nvPr/>
        </p:nvGrpSpPr>
        <p:grpSpPr bwMode="auto">
          <a:xfrm>
            <a:off x="665907" y="3538190"/>
            <a:ext cx="700087" cy="973137"/>
            <a:chOff x="653" y="2629"/>
            <a:chExt cx="441" cy="613"/>
          </a:xfrm>
        </p:grpSpPr>
        <p:grpSp>
          <p:nvGrpSpPr>
            <p:cNvPr id="198" name="Group 42"/>
            <p:cNvGrpSpPr>
              <a:grpSpLocks/>
            </p:cNvGrpSpPr>
            <p:nvPr/>
          </p:nvGrpSpPr>
          <p:grpSpPr bwMode="auto">
            <a:xfrm>
              <a:off x="653" y="2629"/>
              <a:ext cx="441" cy="613"/>
              <a:chOff x="653" y="2629"/>
              <a:chExt cx="441" cy="613"/>
            </a:xfrm>
          </p:grpSpPr>
          <p:sp>
            <p:nvSpPr>
              <p:cNvPr id="200" name="Freeform 43"/>
              <p:cNvSpPr>
                <a:spLocks/>
              </p:cNvSpPr>
              <p:nvPr/>
            </p:nvSpPr>
            <p:spPr bwMode="auto">
              <a:xfrm>
                <a:off x="694" y="2629"/>
                <a:ext cx="400" cy="556"/>
              </a:xfrm>
              <a:custGeom>
                <a:avLst/>
                <a:gdLst>
                  <a:gd name="T0" fmla="*/ 400 w 400"/>
                  <a:gd name="T1" fmla="*/ 9 h 556"/>
                  <a:gd name="T2" fmla="*/ 392 w 400"/>
                  <a:gd name="T3" fmla="*/ 0 h 556"/>
                  <a:gd name="T4" fmla="*/ 0 w 400"/>
                  <a:gd name="T5" fmla="*/ 548 h 556"/>
                  <a:gd name="T6" fmla="*/ 8 w 400"/>
                  <a:gd name="T7" fmla="*/ 556 h 556"/>
                  <a:gd name="T8" fmla="*/ 400 w 400"/>
                  <a:gd name="T9" fmla="*/ 9 h 5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0" h="556">
                    <a:moveTo>
                      <a:pt x="400" y="9"/>
                    </a:moveTo>
                    <a:lnTo>
                      <a:pt x="392" y="0"/>
                    </a:lnTo>
                    <a:lnTo>
                      <a:pt x="0" y="548"/>
                    </a:lnTo>
                    <a:lnTo>
                      <a:pt x="8" y="556"/>
                    </a:lnTo>
                    <a:lnTo>
                      <a:pt x="400" y="9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44"/>
              <p:cNvSpPr>
                <a:spLocks/>
              </p:cNvSpPr>
              <p:nvPr/>
            </p:nvSpPr>
            <p:spPr bwMode="auto">
              <a:xfrm>
                <a:off x="653" y="3128"/>
                <a:ext cx="106" cy="114"/>
              </a:xfrm>
              <a:custGeom>
                <a:avLst/>
                <a:gdLst>
                  <a:gd name="T0" fmla="*/ 24 w 106"/>
                  <a:gd name="T1" fmla="*/ 0 h 114"/>
                  <a:gd name="T2" fmla="*/ 0 w 106"/>
                  <a:gd name="T3" fmla="*/ 114 h 114"/>
                  <a:gd name="T4" fmla="*/ 106 w 106"/>
                  <a:gd name="T5" fmla="*/ 65 h 114"/>
                  <a:gd name="T6" fmla="*/ 24 w 106"/>
                  <a:gd name="T7" fmla="*/ 0 h 1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14">
                    <a:moveTo>
                      <a:pt x="24" y="0"/>
                    </a:moveTo>
                    <a:lnTo>
                      <a:pt x="0" y="114"/>
                    </a:lnTo>
                    <a:lnTo>
                      <a:pt x="106" y="65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9" name="Rectangle 45"/>
            <p:cNvSpPr>
              <a:spLocks noChangeArrowheads="1"/>
            </p:cNvSpPr>
            <p:nvPr/>
          </p:nvSpPr>
          <p:spPr bwMode="auto">
            <a:xfrm>
              <a:off x="865" y="2646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1" name="Group 5"/>
          <p:cNvGrpSpPr>
            <a:grpSpLocks/>
          </p:cNvGrpSpPr>
          <p:nvPr/>
        </p:nvGrpSpPr>
        <p:grpSpPr bwMode="auto">
          <a:xfrm>
            <a:off x="1275508" y="1787177"/>
            <a:ext cx="1136650" cy="1738313"/>
            <a:chOff x="1037" y="1526"/>
            <a:chExt cx="716" cy="1095"/>
          </a:xfrm>
        </p:grpSpPr>
        <p:grpSp>
          <p:nvGrpSpPr>
            <p:cNvPr id="162" name="Group 6"/>
            <p:cNvGrpSpPr>
              <a:grpSpLocks/>
            </p:cNvGrpSpPr>
            <p:nvPr/>
          </p:nvGrpSpPr>
          <p:grpSpPr bwMode="auto">
            <a:xfrm>
              <a:off x="1037" y="1526"/>
              <a:ext cx="106" cy="1095"/>
              <a:chOff x="1037" y="1526"/>
              <a:chExt cx="106" cy="1095"/>
            </a:xfrm>
          </p:grpSpPr>
          <p:sp>
            <p:nvSpPr>
              <p:cNvPr id="168" name="Rectangle 7"/>
              <p:cNvSpPr>
                <a:spLocks noChangeArrowheads="1"/>
              </p:cNvSpPr>
              <p:nvPr/>
            </p:nvSpPr>
            <p:spPr bwMode="auto">
              <a:xfrm>
                <a:off x="1078" y="1608"/>
                <a:ext cx="16" cy="1013"/>
              </a:xfrm>
              <a:prstGeom prst="rect">
                <a:avLst/>
              </a:pr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69" name="Freeform 8"/>
              <p:cNvSpPr>
                <a:spLocks/>
              </p:cNvSpPr>
              <p:nvPr/>
            </p:nvSpPr>
            <p:spPr bwMode="auto">
              <a:xfrm>
                <a:off x="1037" y="1526"/>
                <a:ext cx="106" cy="106"/>
              </a:xfrm>
              <a:custGeom>
                <a:avLst/>
                <a:gdLst>
                  <a:gd name="T0" fmla="*/ 106 w 106"/>
                  <a:gd name="T1" fmla="*/ 106 h 106"/>
                  <a:gd name="T2" fmla="*/ 57 w 106"/>
                  <a:gd name="T3" fmla="*/ 0 h 106"/>
                  <a:gd name="T4" fmla="*/ 0 w 106"/>
                  <a:gd name="T5" fmla="*/ 106 h 106"/>
                  <a:gd name="T6" fmla="*/ 106 w 106"/>
                  <a:gd name="T7" fmla="*/ 106 h 1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06">
                    <a:moveTo>
                      <a:pt x="106" y="106"/>
                    </a:moveTo>
                    <a:lnTo>
                      <a:pt x="57" y="0"/>
                    </a:lnTo>
                    <a:lnTo>
                      <a:pt x="0" y="106"/>
                    </a:lnTo>
                    <a:lnTo>
                      <a:pt x="106" y="106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1135" y="1640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Rectangle 10"/>
            <p:cNvSpPr>
              <a:spLocks noChangeArrowheads="1"/>
            </p:cNvSpPr>
            <p:nvPr/>
          </p:nvSpPr>
          <p:spPr bwMode="auto">
            <a:xfrm>
              <a:off x="1266" y="1640"/>
              <a:ext cx="12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GB" altLang="fi-FI" sz="1900" dirty="0">
                  <a:solidFill>
                    <a:srgbClr val="800080"/>
                  </a:solidFill>
                </a:rPr>
                <a:t> </a:t>
              </a:r>
              <a:endParaRPr lang="en-GB" altLang="fi-FI" sz="2400" dirty="0"/>
            </a:p>
          </p:txBody>
        </p:sp>
        <p:sp>
          <p:nvSpPr>
            <p:cNvPr id="165" name="Rectangle 11"/>
            <p:cNvSpPr>
              <a:spLocks noChangeArrowheads="1"/>
            </p:cNvSpPr>
            <p:nvPr/>
          </p:nvSpPr>
          <p:spPr bwMode="auto">
            <a:xfrm>
              <a:off x="1396" y="1640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Rectangle 12"/>
            <p:cNvSpPr>
              <a:spLocks noChangeArrowheads="1"/>
            </p:cNvSpPr>
            <p:nvPr/>
          </p:nvSpPr>
          <p:spPr bwMode="auto">
            <a:xfrm>
              <a:off x="1527" y="1640"/>
              <a:ext cx="1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GB" altLang="fi-FI" sz="1900" dirty="0">
                  <a:solidFill>
                    <a:srgbClr val="800080"/>
                  </a:solidFill>
                </a:rPr>
                <a:t> </a:t>
              </a:r>
              <a:endParaRPr lang="en-GB" altLang="fi-FI" sz="2400" dirty="0"/>
            </a:p>
          </p:txBody>
        </p:sp>
        <p:sp>
          <p:nvSpPr>
            <p:cNvPr id="167" name="Rectangle 13"/>
            <p:cNvSpPr>
              <a:spLocks noChangeArrowheads="1"/>
            </p:cNvSpPr>
            <p:nvPr/>
          </p:nvSpPr>
          <p:spPr bwMode="auto">
            <a:xfrm>
              <a:off x="1642" y="1640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9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955474"/>
              </p:ext>
            </p:extLst>
          </p:nvPr>
        </p:nvGraphicFramePr>
        <p:xfrm>
          <a:off x="3609504" y="2034763"/>
          <a:ext cx="2382837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7" imgW="1663560" imgH="736560" progId="Equation.DSMT4">
                  <p:embed/>
                </p:oleObj>
              </mc:Choice>
              <mc:Fallback>
                <p:oleObj name="Equation" r:id="rId7" imgW="16635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504" y="2034763"/>
                        <a:ext cx="2382837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558521"/>
              </p:ext>
            </p:extLst>
          </p:nvPr>
        </p:nvGraphicFramePr>
        <p:xfrm>
          <a:off x="4580062" y="3245668"/>
          <a:ext cx="1909762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9" imgW="1333440" imgH="711000" progId="Equation.DSMT4">
                  <p:embed/>
                </p:oleObj>
              </mc:Choice>
              <mc:Fallback>
                <p:oleObj name="Equation" r:id="rId9" imgW="13334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0062" y="3245668"/>
                        <a:ext cx="1909762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46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dirty="0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ja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skalaari </a:t>
            </a:r>
            <a:r>
              <a:rPr lang="fi-FI" altLang="fi-FI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396955" y="1279421"/>
            <a:ext cx="6236885" cy="1966247"/>
          </a:xfrm>
        </p:spPr>
        <p:txBody>
          <a:bodyPr>
            <a:normAutofit lnSpcReduction="1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Vektoria merkitään konekirjoitetussa tekstissä joko vahvennetulla vinolla suurekirjasimella (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) tai  vinon suurekirjaimen päällä olevalla nuolella (   ) ja käsin kirjoitetussa jälkimmäisellä tavalla</a:t>
            </a:r>
          </a:p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Vektorilla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on sekä pituus (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magnitude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) että suunta (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direction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788131"/>
              </p:ext>
            </p:extLst>
          </p:nvPr>
        </p:nvGraphicFramePr>
        <p:xfrm>
          <a:off x="5913884" y="1805508"/>
          <a:ext cx="215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6" imgW="215640" imgH="317160" progId="Equation.DSMT4">
                  <p:embed/>
                </p:oleObj>
              </mc:Choice>
              <mc:Fallback>
                <p:oleObj name="Equation" r:id="rId6" imgW="2156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13884" y="1805508"/>
                        <a:ext cx="215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Skalaaria merkitään vinolla suurekirjaimella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Skalaarilla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on vain pituus/suuruus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Yksikkövektori </a:t>
            </a:r>
            <a:r>
              <a:rPr lang="fi-FI" altLang="fi-FI" b="1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i="1" kern="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396955" y="1279421"/>
            <a:ext cx="6236885" cy="3550424"/>
          </a:xfrm>
        </p:spPr>
        <p:txBody>
          <a:bodyPr/>
          <a:lstStyle/>
          <a:p>
            <a:pPr lvl="0"/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Yksikkövektoria (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vector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merkitään kirjain-yhdistelmällä </a:t>
            </a:r>
            <a:r>
              <a:rPr lang="fi-FI" altLang="fi-FI" b="1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i="1" kern="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(kirjallisuudessa löytyy myös merkintöjä </a:t>
            </a:r>
            <a:r>
              <a:rPr lang="fi-FI" altLang="fi-FI" b="1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i="1" kern="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b="1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i="1" kern="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), jossa alaindeksissä kerrotaan, minkä vektorin suuntaisesta (nyt </a:t>
            </a:r>
            <a:r>
              <a:rPr lang="fi-FI" altLang="fi-FI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yksikkö-vektorista on kyse</a:t>
            </a:r>
          </a:p>
          <a:p>
            <a:pPr lvl="0"/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Yksikkövektorin </a:t>
            </a:r>
            <a:r>
              <a:rPr lang="fi-FI" altLang="fi-FI" b="1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i="1" kern="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pituus 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on 1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Vektorin </a:t>
            </a:r>
            <a:r>
              <a:rPr lang="fi-FI" altLang="fi-FI" b="1" i="1" kern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 suuntainen yksikkövektori </a:t>
            </a:r>
            <a:r>
              <a:rPr lang="fi-FI" altLang="fi-FI" b="1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i="1" kern="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määrite-tään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jakamalla vektori </a:t>
            </a:r>
            <a:r>
              <a:rPr lang="fi-FI" altLang="fi-FI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ko. vektorin pituudella :</a:t>
            </a:r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421072"/>
              </p:ext>
            </p:extLst>
          </p:nvPr>
        </p:nvGraphicFramePr>
        <p:xfrm>
          <a:off x="2241352" y="4033173"/>
          <a:ext cx="1358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5" imgW="1358640" imgH="698400" progId="Equation.DSMT4">
                  <p:embed/>
                </p:oleObj>
              </mc:Choice>
              <mc:Fallback>
                <p:oleObj name="Equation" r:id="rId5" imgW="1358640" imgH="698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352" y="4033173"/>
                        <a:ext cx="13589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187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Vektori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koordinaatistossa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96955" y="1373460"/>
            <a:ext cx="6236885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akselien suuntaiset yksikkövektorit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96955" y="2143517"/>
            <a:ext cx="6236885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mielivaltainen 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vektori </a:t>
            </a:r>
            <a:r>
              <a:rPr lang="fi-FI" altLang="fi-FI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441152" y="3151629"/>
            <a:ext cx="6236885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vektorin </a:t>
            </a:r>
            <a:r>
              <a:rPr lang="fi-FI" altLang="fi-FI" b="1" i="1" kern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 pituus: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279972"/>
              </p:ext>
            </p:extLst>
          </p:nvPr>
        </p:nvGraphicFramePr>
        <p:xfrm>
          <a:off x="3393480" y="1750168"/>
          <a:ext cx="1216223" cy="415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Equation" r:id="rId5" imgW="1041120" imgH="355320" progId="Equation.DSMT4">
                  <p:embed/>
                </p:oleObj>
              </mc:Choice>
              <mc:Fallback>
                <p:oleObj name="Equation" r:id="rId5" imgW="1041120" imgH="355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3480" y="1750168"/>
                        <a:ext cx="1216223" cy="4153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919345"/>
              </p:ext>
            </p:extLst>
          </p:nvPr>
        </p:nvGraphicFramePr>
        <p:xfrm>
          <a:off x="2363788" y="2598738"/>
          <a:ext cx="28463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3" name="Equation" r:id="rId7" imgW="2438280" imgH="355320" progId="Equation.DSMT4">
                  <p:embed/>
                </p:oleObj>
              </mc:Choice>
              <mc:Fallback>
                <p:oleObj name="Equation" r:id="rId7" imgW="243828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2598738"/>
                        <a:ext cx="28463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814682"/>
              </p:ext>
            </p:extLst>
          </p:nvPr>
        </p:nvGraphicFramePr>
        <p:xfrm>
          <a:off x="2197100" y="3627438"/>
          <a:ext cx="29352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Equation" r:id="rId9" imgW="2514600" imgH="469800" progId="Equation.DSMT4">
                  <p:embed/>
                </p:oleObj>
              </mc:Choice>
              <mc:Fallback>
                <p:oleObj name="Equation" r:id="rId9" imgW="251460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3627438"/>
                        <a:ext cx="293528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00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Vektorin pituuden määrittäminen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koordinaatistossa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96955" y="1373460"/>
            <a:ext cx="6236885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Olkoon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koordinaatistossa vektori: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492495"/>
              </p:ext>
            </p:extLst>
          </p:nvPr>
        </p:nvGraphicFramePr>
        <p:xfrm>
          <a:off x="5076007" y="1373460"/>
          <a:ext cx="1629841" cy="449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2" name="Equation" r:id="rId5" imgW="876240" imgH="241200" progId="Equation.DSMT4">
                  <p:embed/>
                </p:oleObj>
              </mc:Choice>
              <mc:Fallback>
                <p:oleObj name="Equation" r:id="rId5" imgW="87624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07" y="1373460"/>
                        <a:ext cx="1629841" cy="449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5"/>
          <p:cNvGrpSpPr>
            <a:grpSpLocks/>
          </p:cNvGrpSpPr>
          <p:nvPr/>
        </p:nvGrpSpPr>
        <p:grpSpPr bwMode="auto">
          <a:xfrm>
            <a:off x="1330672" y="2111895"/>
            <a:ext cx="1931988" cy="1146175"/>
            <a:chOff x="1578" y="1942"/>
            <a:chExt cx="1217" cy="722"/>
          </a:xfrm>
        </p:grpSpPr>
        <p:grpSp>
          <p:nvGrpSpPr>
            <p:cNvPr id="42" name="Group 6"/>
            <p:cNvGrpSpPr>
              <a:grpSpLocks/>
            </p:cNvGrpSpPr>
            <p:nvPr/>
          </p:nvGrpSpPr>
          <p:grpSpPr bwMode="auto">
            <a:xfrm>
              <a:off x="1578" y="1942"/>
              <a:ext cx="1217" cy="722"/>
              <a:chOff x="1578" y="1942"/>
              <a:chExt cx="1217" cy="722"/>
            </a:xfrm>
          </p:grpSpPr>
          <p:sp>
            <p:nvSpPr>
              <p:cNvPr id="44" name="Freeform 7"/>
              <p:cNvSpPr>
                <a:spLocks/>
              </p:cNvSpPr>
              <p:nvPr/>
            </p:nvSpPr>
            <p:spPr bwMode="auto">
              <a:xfrm>
                <a:off x="1578" y="1963"/>
                <a:ext cx="1159" cy="701"/>
              </a:xfrm>
              <a:custGeom>
                <a:avLst/>
                <a:gdLst>
                  <a:gd name="T0" fmla="*/ 0 w 1159"/>
                  <a:gd name="T1" fmla="*/ 687 h 701"/>
                  <a:gd name="T2" fmla="*/ 7 w 1159"/>
                  <a:gd name="T3" fmla="*/ 701 h 701"/>
                  <a:gd name="T4" fmla="*/ 1159 w 1159"/>
                  <a:gd name="T5" fmla="*/ 15 h 701"/>
                  <a:gd name="T6" fmla="*/ 1152 w 1159"/>
                  <a:gd name="T7" fmla="*/ 0 h 701"/>
                  <a:gd name="T8" fmla="*/ 0 w 1159"/>
                  <a:gd name="T9" fmla="*/ 687 h 7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59" h="701">
                    <a:moveTo>
                      <a:pt x="0" y="687"/>
                    </a:moveTo>
                    <a:lnTo>
                      <a:pt x="7" y="701"/>
                    </a:lnTo>
                    <a:lnTo>
                      <a:pt x="1159" y="15"/>
                    </a:lnTo>
                    <a:lnTo>
                      <a:pt x="1152" y="0"/>
                    </a:lnTo>
                    <a:lnTo>
                      <a:pt x="0" y="687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45" name="Freeform 8"/>
              <p:cNvSpPr>
                <a:spLocks/>
              </p:cNvSpPr>
              <p:nvPr/>
            </p:nvSpPr>
            <p:spPr bwMode="auto">
              <a:xfrm>
                <a:off x="2687" y="1942"/>
                <a:ext cx="108" cy="93"/>
              </a:xfrm>
              <a:custGeom>
                <a:avLst/>
                <a:gdLst>
                  <a:gd name="T0" fmla="*/ 50 w 108"/>
                  <a:gd name="T1" fmla="*/ 93 h 93"/>
                  <a:gd name="T2" fmla="*/ 108 w 108"/>
                  <a:gd name="T3" fmla="*/ 0 h 93"/>
                  <a:gd name="T4" fmla="*/ 0 w 108"/>
                  <a:gd name="T5" fmla="*/ 14 h 93"/>
                  <a:gd name="T6" fmla="*/ 50 w 108"/>
                  <a:gd name="T7" fmla="*/ 93 h 9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8" h="93">
                    <a:moveTo>
                      <a:pt x="50" y="93"/>
                    </a:moveTo>
                    <a:lnTo>
                      <a:pt x="108" y="0"/>
                    </a:lnTo>
                    <a:lnTo>
                      <a:pt x="0" y="14"/>
                    </a:lnTo>
                    <a:lnTo>
                      <a:pt x="50" y="93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2108" y="2156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Rectangle 10"/>
          <p:cNvSpPr>
            <a:spLocks noChangeArrowheads="1"/>
          </p:cNvSpPr>
          <p:nvPr/>
        </p:nvSpPr>
        <p:spPr bwMode="auto">
          <a:xfrm>
            <a:off x="3842097" y="3235845"/>
            <a:ext cx="147638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altLang="fi-FI" sz="1700" b="1" i="1">
                <a:solidFill>
                  <a:srgbClr val="000000"/>
                </a:solidFill>
              </a:rPr>
              <a:t> </a:t>
            </a:r>
            <a:endParaRPr lang="en-GB" altLang="fi-FI"/>
          </a:p>
        </p:txBody>
      </p:sp>
      <p:grpSp>
        <p:nvGrpSpPr>
          <p:cNvPr id="47" name="Group 11"/>
          <p:cNvGrpSpPr>
            <a:grpSpLocks/>
          </p:cNvGrpSpPr>
          <p:nvPr/>
        </p:nvGrpSpPr>
        <p:grpSpPr bwMode="auto">
          <a:xfrm>
            <a:off x="548035" y="1805509"/>
            <a:ext cx="3494088" cy="2089150"/>
            <a:chOff x="1085" y="1749"/>
            <a:chExt cx="2201" cy="1316"/>
          </a:xfrm>
        </p:grpSpPr>
        <p:grpSp>
          <p:nvGrpSpPr>
            <p:cNvPr id="48" name="Group 12"/>
            <p:cNvGrpSpPr>
              <a:grpSpLocks/>
            </p:cNvGrpSpPr>
            <p:nvPr/>
          </p:nvGrpSpPr>
          <p:grpSpPr bwMode="auto">
            <a:xfrm>
              <a:off x="1192" y="2664"/>
              <a:ext cx="386" cy="308"/>
              <a:chOff x="1192" y="2664"/>
              <a:chExt cx="386" cy="308"/>
            </a:xfrm>
          </p:grpSpPr>
          <p:sp>
            <p:nvSpPr>
              <p:cNvPr id="68" name="Line 13"/>
              <p:cNvSpPr>
                <a:spLocks noChangeShapeType="1"/>
              </p:cNvSpPr>
              <p:nvPr/>
            </p:nvSpPr>
            <p:spPr bwMode="auto">
              <a:xfrm flipH="1">
                <a:off x="1213" y="2664"/>
                <a:ext cx="365" cy="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69" name="Freeform 14"/>
              <p:cNvSpPr>
                <a:spLocks/>
              </p:cNvSpPr>
              <p:nvPr/>
            </p:nvSpPr>
            <p:spPr bwMode="auto">
              <a:xfrm>
                <a:off x="1192" y="2893"/>
                <a:ext cx="93" cy="79"/>
              </a:xfrm>
              <a:custGeom>
                <a:avLst/>
                <a:gdLst>
                  <a:gd name="T0" fmla="*/ 43 w 93"/>
                  <a:gd name="T1" fmla="*/ 0 h 79"/>
                  <a:gd name="T2" fmla="*/ 0 w 93"/>
                  <a:gd name="T3" fmla="*/ 79 h 79"/>
                  <a:gd name="T4" fmla="*/ 93 w 93"/>
                  <a:gd name="T5" fmla="*/ 65 h 79"/>
                  <a:gd name="T6" fmla="*/ 50 w 93"/>
                  <a:gd name="T7" fmla="*/ 50 h 79"/>
                  <a:gd name="T8" fmla="*/ 43 w 93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79">
                    <a:moveTo>
                      <a:pt x="43" y="0"/>
                    </a:moveTo>
                    <a:lnTo>
                      <a:pt x="0" y="79"/>
                    </a:lnTo>
                    <a:lnTo>
                      <a:pt x="93" y="65"/>
                    </a:lnTo>
                    <a:lnTo>
                      <a:pt x="50" y="5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49" name="Group 15"/>
            <p:cNvGrpSpPr>
              <a:grpSpLocks/>
            </p:cNvGrpSpPr>
            <p:nvPr/>
          </p:nvGrpSpPr>
          <p:grpSpPr bwMode="auto">
            <a:xfrm>
              <a:off x="1564" y="2629"/>
              <a:ext cx="1588" cy="78"/>
              <a:chOff x="1564" y="2629"/>
              <a:chExt cx="1588" cy="78"/>
            </a:xfrm>
          </p:grpSpPr>
          <p:sp>
            <p:nvSpPr>
              <p:cNvPr id="66" name="Line 16"/>
              <p:cNvSpPr>
                <a:spLocks noChangeShapeType="1"/>
              </p:cNvSpPr>
              <p:nvPr/>
            </p:nvSpPr>
            <p:spPr bwMode="auto">
              <a:xfrm>
                <a:off x="1564" y="2664"/>
                <a:ext cx="155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67" name="Freeform 17"/>
              <p:cNvSpPr>
                <a:spLocks/>
              </p:cNvSpPr>
              <p:nvPr/>
            </p:nvSpPr>
            <p:spPr bwMode="auto">
              <a:xfrm>
                <a:off x="3074" y="2629"/>
                <a:ext cx="78" cy="78"/>
              </a:xfrm>
              <a:custGeom>
                <a:avLst/>
                <a:gdLst>
                  <a:gd name="T0" fmla="*/ 0 w 78"/>
                  <a:gd name="T1" fmla="*/ 78 h 78"/>
                  <a:gd name="T2" fmla="*/ 78 w 78"/>
                  <a:gd name="T3" fmla="*/ 43 h 78"/>
                  <a:gd name="T4" fmla="*/ 0 w 78"/>
                  <a:gd name="T5" fmla="*/ 0 h 78"/>
                  <a:gd name="T6" fmla="*/ 28 w 78"/>
                  <a:gd name="T7" fmla="*/ 43 h 78"/>
                  <a:gd name="T8" fmla="*/ 0 w 78"/>
                  <a:gd name="T9" fmla="*/ 78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8" h="78">
                    <a:moveTo>
                      <a:pt x="0" y="78"/>
                    </a:moveTo>
                    <a:lnTo>
                      <a:pt x="78" y="43"/>
                    </a:lnTo>
                    <a:lnTo>
                      <a:pt x="0" y="0"/>
                    </a:lnTo>
                    <a:lnTo>
                      <a:pt x="28" y="43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50" name="Group 18"/>
            <p:cNvGrpSpPr>
              <a:grpSpLocks/>
            </p:cNvGrpSpPr>
            <p:nvPr/>
          </p:nvGrpSpPr>
          <p:grpSpPr bwMode="auto">
            <a:xfrm>
              <a:off x="1535" y="1827"/>
              <a:ext cx="79" cy="1202"/>
              <a:chOff x="1535" y="1827"/>
              <a:chExt cx="79" cy="1202"/>
            </a:xfrm>
          </p:grpSpPr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flipV="1">
                <a:off x="1571" y="1856"/>
                <a:ext cx="1" cy="117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65" name="Freeform 20"/>
              <p:cNvSpPr>
                <a:spLocks/>
              </p:cNvSpPr>
              <p:nvPr/>
            </p:nvSpPr>
            <p:spPr bwMode="auto">
              <a:xfrm>
                <a:off x="1535" y="1827"/>
                <a:ext cx="79" cy="79"/>
              </a:xfrm>
              <a:custGeom>
                <a:avLst/>
                <a:gdLst>
                  <a:gd name="T0" fmla="*/ 79 w 79"/>
                  <a:gd name="T1" fmla="*/ 79 h 79"/>
                  <a:gd name="T2" fmla="*/ 43 w 79"/>
                  <a:gd name="T3" fmla="*/ 0 h 79"/>
                  <a:gd name="T4" fmla="*/ 0 w 79"/>
                  <a:gd name="T5" fmla="*/ 79 h 79"/>
                  <a:gd name="T6" fmla="*/ 43 w 79"/>
                  <a:gd name="T7" fmla="*/ 50 h 79"/>
                  <a:gd name="T8" fmla="*/ 79 w 79"/>
                  <a:gd name="T9" fmla="*/ 79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" h="79">
                    <a:moveTo>
                      <a:pt x="79" y="79"/>
                    </a:moveTo>
                    <a:lnTo>
                      <a:pt x="43" y="0"/>
                    </a:lnTo>
                    <a:lnTo>
                      <a:pt x="0" y="79"/>
                    </a:lnTo>
                    <a:lnTo>
                      <a:pt x="43" y="50"/>
                    </a:lnTo>
                    <a:lnTo>
                      <a:pt x="79" y="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1814" y="2643"/>
              <a:ext cx="1" cy="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>
              <a:off x="2058" y="2643"/>
              <a:ext cx="1" cy="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>
              <a:off x="2301" y="2643"/>
              <a:ext cx="1" cy="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>
              <a:off x="2544" y="2643"/>
              <a:ext cx="1" cy="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5" name="Line 25"/>
            <p:cNvSpPr>
              <a:spLocks noChangeShapeType="1"/>
            </p:cNvSpPr>
            <p:nvPr/>
          </p:nvSpPr>
          <p:spPr bwMode="auto">
            <a:xfrm>
              <a:off x="2788" y="2643"/>
              <a:ext cx="1" cy="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6" name="Line 26"/>
            <p:cNvSpPr>
              <a:spLocks noChangeShapeType="1"/>
            </p:cNvSpPr>
            <p:nvPr/>
          </p:nvSpPr>
          <p:spPr bwMode="auto">
            <a:xfrm>
              <a:off x="3031" y="2643"/>
              <a:ext cx="1" cy="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7" name="Line 27"/>
            <p:cNvSpPr>
              <a:spLocks noChangeShapeType="1"/>
            </p:cNvSpPr>
            <p:nvPr/>
          </p:nvSpPr>
          <p:spPr bwMode="auto">
            <a:xfrm>
              <a:off x="1543" y="2421"/>
              <a:ext cx="5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8" name="Line 28"/>
            <p:cNvSpPr>
              <a:spLocks noChangeShapeType="1"/>
            </p:cNvSpPr>
            <p:nvPr/>
          </p:nvSpPr>
          <p:spPr bwMode="auto">
            <a:xfrm>
              <a:off x="1543" y="2178"/>
              <a:ext cx="5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9" name="Line 29"/>
            <p:cNvSpPr>
              <a:spLocks noChangeShapeType="1"/>
            </p:cNvSpPr>
            <p:nvPr/>
          </p:nvSpPr>
          <p:spPr bwMode="auto">
            <a:xfrm>
              <a:off x="1543" y="1935"/>
              <a:ext cx="5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0" name="Rectangle 30"/>
            <p:cNvSpPr>
              <a:spLocks noChangeArrowheads="1"/>
            </p:cNvSpPr>
            <p:nvPr/>
          </p:nvSpPr>
          <p:spPr bwMode="auto">
            <a:xfrm>
              <a:off x="3217" y="2650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31"/>
            <p:cNvSpPr>
              <a:spLocks noChangeArrowheads="1"/>
            </p:cNvSpPr>
            <p:nvPr/>
          </p:nvSpPr>
          <p:spPr bwMode="auto">
            <a:xfrm>
              <a:off x="1457" y="1749"/>
              <a:ext cx="10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17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32"/>
            <p:cNvSpPr>
              <a:spLocks noChangeArrowheads="1"/>
            </p:cNvSpPr>
            <p:nvPr/>
          </p:nvSpPr>
          <p:spPr bwMode="auto">
            <a:xfrm>
              <a:off x="1085" y="2900"/>
              <a:ext cx="10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17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Line 33"/>
            <p:cNvSpPr>
              <a:spLocks noChangeShapeType="1"/>
            </p:cNvSpPr>
            <p:nvPr/>
          </p:nvSpPr>
          <p:spPr bwMode="auto">
            <a:xfrm>
              <a:off x="1543" y="2908"/>
              <a:ext cx="5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70" name="Group 34"/>
          <p:cNvGrpSpPr>
            <a:grpSpLocks/>
          </p:cNvGrpSpPr>
          <p:nvPr/>
        </p:nvGrpSpPr>
        <p:grpSpPr bwMode="auto">
          <a:xfrm>
            <a:off x="3238850" y="2100783"/>
            <a:ext cx="192088" cy="1157287"/>
            <a:chOff x="2780" y="1935"/>
            <a:chExt cx="121" cy="729"/>
          </a:xfrm>
        </p:grpSpPr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2780" y="1935"/>
              <a:ext cx="15" cy="72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72" name="Rectangle 36"/>
            <p:cNvSpPr>
              <a:spLocks noChangeArrowheads="1"/>
            </p:cNvSpPr>
            <p:nvPr/>
          </p:nvSpPr>
          <p:spPr bwMode="auto">
            <a:xfrm>
              <a:off x="2809" y="2214"/>
              <a:ext cx="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Group 37"/>
          <p:cNvGrpSpPr>
            <a:grpSpLocks/>
          </p:cNvGrpSpPr>
          <p:nvPr/>
        </p:nvGrpSpPr>
        <p:grpSpPr bwMode="auto">
          <a:xfrm>
            <a:off x="1330672" y="3246964"/>
            <a:ext cx="1897063" cy="273050"/>
            <a:chOff x="1578" y="2657"/>
            <a:chExt cx="1195" cy="172"/>
          </a:xfrm>
        </p:grpSpPr>
        <p:sp>
          <p:nvSpPr>
            <p:cNvPr id="74" name="Rectangle 38"/>
            <p:cNvSpPr>
              <a:spLocks noChangeArrowheads="1"/>
            </p:cNvSpPr>
            <p:nvPr/>
          </p:nvSpPr>
          <p:spPr bwMode="auto">
            <a:xfrm>
              <a:off x="1578" y="2657"/>
              <a:ext cx="1195" cy="1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75" name="Rectangle 39"/>
            <p:cNvSpPr>
              <a:spLocks noChangeArrowheads="1"/>
            </p:cNvSpPr>
            <p:nvPr/>
          </p:nvSpPr>
          <p:spPr bwMode="auto">
            <a:xfrm>
              <a:off x="2108" y="2664"/>
              <a:ext cx="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7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6" name="Group 40"/>
          <p:cNvGrpSpPr>
            <a:grpSpLocks/>
          </p:cNvGrpSpPr>
          <p:nvPr/>
        </p:nvGrpSpPr>
        <p:grpSpPr bwMode="auto">
          <a:xfrm>
            <a:off x="1297336" y="3337445"/>
            <a:ext cx="2449513" cy="284163"/>
            <a:chOff x="1557" y="2714"/>
            <a:chExt cx="1543" cy="179"/>
          </a:xfrm>
        </p:grpSpPr>
        <p:grpSp>
          <p:nvGrpSpPr>
            <p:cNvPr id="77" name="Group 41"/>
            <p:cNvGrpSpPr>
              <a:grpSpLocks/>
            </p:cNvGrpSpPr>
            <p:nvPr/>
          </p:nvGrpSpPr>
          <p:grpSpPr bwMode="auto">
            <a:xfrm>
              <a:off x="1557" y="2843"/>
              <a:ext cx="1452" cy="50"/>
              <a:chOff x="1557" y="2843"/>
              <a:chExt cx="1452" cy="50"/>
            </a:xfrm>
          </p:grpSpPr>
          <p:sp>
            <p:nvSpPr>
              <p:cNvPr id="79" name="Freeform 42"/>
              <p:cNvSpPr>
                <a:spLocks/>
              </p:cNvSpPr>
              <p:nvPr/>
            </p:nvSpPr>
            <p:spPr bwMode="auto">
              <a:xfrm>
                <a:off x="1571" y="2858"/>
                <a:ext cx="29" cy="7"/>
              </a:xfrm>
              <a:custGeom>
                <a:avLst/>
                <a:gdLst>
                  <a:gd name="T0" fmla="*/ 0 w 29"/>
                  <a:gd name="T1" fmla="*/ 0 h 7"/>
                  <a:gd name="T2" fmla="*/ 0 w 29"/>
                  <a:gd name="T3" fmla="*/ 0 h 7"/>
                  <a:gd name="T4" fmla="*/ 0 w 29"/>
                  <a:gd name="T5" fmla="*/ 7 h 7"/>
                  <a:gd name="T6" fmla="*/ 29 w 29"/>
                  <a:gd name="T7" fmla="*/ 7 h 7"/>
                  <a:gd name="T8" fmla="*/ 29 w 29"/>
                  <a:gd name="T9" fmla="*/ 0 h 7"/>
                  <a:gd name="T10" fmla="*/ 29 w 29"/>
                  <a:gd name="T11" fmla="*/ 0 h 7"/>
                  <a:gd name="T12" fmla="*/ 0 w 29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7">
                    <a:moveTo>
                      <a:pt x="0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29" y="7"/>
                    </a:lnTo>
                    <a:lnTo>
                      <a:pt x="2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0" name="Freeform 43"/>
              <p:cNvSpPr>
                <a:spLocks/>
              </p:cNvSpPr>
              <p:nvPr/>
            </p:nvSpPr>
            <p:spPr bwMode="auto">
              <a:xfrm>
                <a:off x="1614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1" name="Freeform 44"/>
              <p:cNvSpPr>
                <a:spLocks/>
              </p:cNvSpPr>
              <p:nvPr/>
            </p:nvSpPr>
            <p:spPr bwMode="auto">
              <a:xfrm>
                <a:off x="1664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2" name="Freeform 45"/>
              <p:cNvSpPr>
                <a:spLocks/>
              </p:cNvSpPr>
              <p:nvPr/>
            </p:nvSpPr>
            <p:spPr bwMode="auto">
              <a:xfrm>
                <a:off x="1714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3" name="Freeform 46"/>
              <p:cNvSpPr>
                <a:spLocks/>
              </p:cNvSpPr>
              <p:nvPr/>
            </p:nvSpPr>
            <p:spPr bwMode="auto">
              <a:xfrm>
                <a:off x="1764" y="2858"/>
                <a:ext cx="36" cy="7"/>
              </a:xfrm>
              <a:custGeom>
                <a:avLst/>
                <a:gdLst>
                  <a:gd name="T0" fmla="*/ 8 w 36"/>
                  <a:gd name="T1" fmla="*/ 0 h 7"/>
                  <a:gd name="T2" fmla="*/ 0 w 36"/>
                  <a:gd name="T3" fmla="*/ 0 h 7"/>
                  <a:gd name="T4" fmla="*/ 8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8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8" y="0"/>
                    </a:moveTo>
                    <a:lnTo>
                      <a:pt x="0" y="0"/>
                    </a:lnTo>
                    <a:lnTo>
                      <a:pt x="8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4" name="Freeform 47"/>
              <p:cNvSpPr>
                <a:spLocks/>
              </p:cNvSpPr>
              <p:nvPr/>
            </p:nvSpPr>
            <p:spPr bwMode="auto">
              <a:xfrm>
                <a:off x="1814" y="2858"/>
                <a:ext cx="36" cy="7"/>
              </a:xfrm>
              <a:custGeom>
                <a:avLst/>
                <a:gdLst>
                  <a:gd name="T0" fmla="*/ 8 w 36"/>
                  <a:gd name="T1" fmla="*/ 0 h 7"/>
                  <a:gd name="T2" fmla="*/ 0 w 36"/>
                  <a:gd name="T3" fmla="*/ 0 h 7"/>
                  <a:gd name="T4" fmla="*/ 8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8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8" y="0"/>
                    </a:moveTo>
                    <a:lnTo>
                      <a:pt x="0" y="0"/>
                    </a:lnTo>
                    <a:lnTo>
                      <a:pt x="8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5" name="Freeform 48"/>
              <p:cNvSpPr>
                <a:spLocks/>
              </p:cNvSpPr>
              <p:nvPr/>
            </p:nvSpPr>
            <p:spPr bwMode="auto">
              <a:xfrm>
                <a:off x="1865" y="2858"/>
                <a:ext cx="35" cy="7"/>
              </a:xfrm>
              <a:custGeom>
                <a:avLst/>
                <a:gdLst>
                  <a:gd name="T0" fmla="*/ 7 w 35"/>
                  <a:gd name="T1" fmla="*/ 0 h 7"/>
                  <a:gd name="T2" fmla="*/ 0 w 35"/>
                  <a:gd name="T3" fmla="*/ 0 h 7"/>
                  <a:gd name="T4" fmla="*/ 7 w 35"/>
                  <a:gd name="T5" fmla="*/ 7 h 7"/>
                  <a:gd name="T6" fmla="*/ 35 w 35"/>
                  <a:gd name="T7" fmla="*/ 7 h 7"/>
                  <a:gd name="T8" fmla="*/ 35 w 35"/>
                  <a:gd name="T9" fmla="*/ 0 h 7"/>
                  <a:gd name="T10" fmla="*/ 35 w 35"/>
                  <a:gd name="T11" fmla="*/ 0 h 7"/>
                  <a:gd name="T12" fmla="*/ 7 w 3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5" y="7"/>
                    </a:lnTo>
                    <a:lnTo>
                      <a:pt x="3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6" name="Freeform 49"/>
              <p:cNvSpPr>
                <a:spLocks/>
              </p:cNvSpPr>
              <p:nvPr/>
            </p:nvSpPr>
            <p:spPr bwMode="auto">
              <a:xfrm>
                <a:off x="1915" y="2858"/>
                <a:ext cx="35" cy="7"/>
              </a:xfrm>
              <a:custGeom>
                <a:avLst/>
                <a:gdLst>
                  <a:gd name="T0" fmla="*/ 7 w 35"/>
                  <a:gd name="T1" fmla="*/ 0 h 7"/>
                  <a:gd name="T2" fmla="*/ 0 w 35"/>
                  <a:gd name="T3" fmla="*/ 0 h 7"/>
                  <a:gd name="T4" fmla="*/ 7 w 35"/>
                  <a:gd name="T5" fmla="*/ 7 h 7"/>
                  <a:gd name="T6" fmla="*/ 35 w 35"/>
                  <a:gd name="T7" fmla="*/ 7 h 7"/>
                  <a:gd name="T8" fmla="*/ 35 w 35"/>
                  <a:gd name="T9" fmla="*/ 0 h 7"/>
                  <a:gd name="T10" fmla="*/ 35 w 35"/>
                  <a:gd name="T11" fmla="*/ 0 h 7"/>
                  <a:gd name="T12" fmla="*/ 7 w 3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5" y="7"/>
                    </a:lnTo>
                    <a:lnTo>
                      <a:pt x="3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7" name="Freeform 50"/>
              <p:cNvSpPr>
                <a:spLocks/>
              </p:cNvSpPr>
              <p:nvPr/>
            </p:nvSpPr>
            <p:spPr bwMode="auto">
              <a:xfrm>
                <a:off x="1965" y="2858"/>
                <a:ext cx="35" cy="7"/>
              </a:xfrm>
              <a:custGeom>
                <a:avLst/>
                <a:gdLst>
                  <a:gd name="T0" fmla="*/ 7 w 35"/>
                  <a:gd name="T1" fmla="*/ 0 h 7"/>
                  <a:gd name="T2" fmla="*/ 0 w 35"/>
                  <a:gd name="T3" fmla="*/ 0 h 7"/>
                  <a:gd name="T4" fmla="*/ 7 w 35"/>
                  <a:gd name="T5" fmla="*/ 7 h 7"/>
                  <a:gd name="T6" fmla="*/ 35 w 35"/>
                  <a:gd name="T7" fmla="*/ 7 h 7"/>
                  <a:gd name="T8" fmla="*/ 35 w 35"/>
                  <a:gd name="T9" fmla="*/ 0 h 7"/>
                  <a:gd name="T10" fmla="*/ 35 w 35"/>
                  <a:gd name="T11" fmla="*/ 0 h 7"/>
                  <a:gd name="T12" fmla="*/ 7 w 3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5" y="7"/>
                    </a:lnTo>
                    <a:lnTo>
                      <a:pt x="3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8" name="Freeform 51"/>
              <p:cNvSpPr>
                <a:spLocks/>
              </p:cNvSpPr>
              <p:nvPr/>
            </p:nvSpPr>
            <p:spPr bwMode="auto">
              <a:xfrm>
                <a:off x="2015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9" name="Freeform 52"/>
              <p:cNvSpPr>
                <a:spLocks/>
              </p:cNvSpPr>
              <p:nvPr/>
            </p:nvSpPr>
            <p:spPr bwMode="auto">
              <a:xfrm>
                <a:off x="2065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0" name="Freeform 53"/>
              <p:cNvSpPr>
                <a:spLocks/>
              </p:cNvSpPr>
              <p:nvPr/>
            </p:nvSpPr>
            <p:spPr bwMode="auto">
              <a:xfrm>
                <a:off x="2115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1" name="Freeform 54"/>
              <p:cNvSpPr>
                <a:spLocks/>
              </p:cNvSpPr>
              <p:nvPr/>
            </p:nvSpPr>
            <p:spPr bwMode="auto">
              <a:xfrm>
                <a:off x="2165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2" name="Freeform 55"/>
              <p:cNvSpPr>
                <a:spLocks/>
              </p:cNvSpPr>
              <p:nvPr/>
            </p:nvSpPr>
            <p:spPr bwMode="auto">
              <a:xfrm>
                <a:off x="2215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3" name="Freeform 56"/>
              <p:cNvSpPr>
                <a:spLocks/>
              </p:cNvSpPr>
              <p:nvPr/>
            </p:nvSpPr>
            <p:spPr bwMode="auto">
              <a:xfrm>
                <a:off x="2265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4" name="Freeform 57"/>
              <p:cNvSpPr>
                <a:spLocks/>
              </p:cNvSpPr>
              <p:nvPr/>
            </p:nvSpPr>
            <p:spPr bwMode="auto">
              <a:xfrm>
                <a:off x="2315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5" name="Freeform 58"/>
              <p:cNvSpPr>
                <a:spLocks/>
              </p:cNvSpPr>
              <p:nvPr/>
            </p:nvSpPr>
            <p:spPr bwMode="auto">
              <a:xfrm>
                <a:off x="2365" y="2858"/>
                <a:ext cx="36" cy="7"/>
              </a:xfrm>
              <a:custGeom>
                <a:avLst/>
                <a:gdLst>
                  <a:gd name="T0" fmla="*/ 8 w 36"/>
                  <a:gd name="T1" fmla="*/ 0 h 7"/>
                  <a:gd name="T2" fmla="*/ 0 w 36"/>
                  <a:gd name="T3" fmla="*/ 0 h 7"/>
                  <a:gd name="T4" fmla="*/ 8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8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8" y="0"/>
                    </a:moveTo>
                    <a:lnTo>
                      <a:pt x="0" y="0"/>
                    </a:lnTo>
                    <a:lnTo>
                      <a:pt x="8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6" name="Freeform 59"/>
              <p:cNvSpPr>
                <a:spLocks/>
              </p:cNvSpPr>
              <p:nvPr/>
            </p:nvSpPr>
            <p:spPr bwMode="auto">
              <a:xfrm>
                <a:off x="2416" y="2858"/>
                <a:ext cx="35" cy="7"/>
              </a:xfrm>
              <a:custGeom>
                <a:avLst/>
                <a:gdLst>
                  <a:gd name="T0" fmla="*/ 7 w 35"/>
                  <a:gd name="T1" fmla="*/ 0 h 7"/>
                  <a:gd name="T2" fmla="*/ 0 w 35"/>
                  <a:gd name="T3" fmla="*/ 0 h 7"/>
                  <a:gd name="T4" fmla="*/ 7 w 35"/>
                  <a:gd name="T5" fmla="*/ 7 h 7"/>
                  <a:gd name="T6" fmla="*/ 35 w 35"/>
                  <a:gd name="T7" fmla="*/ 7 h 7"/>
                  <a:gd name="T8" fmla="*/ 35 w 35"/>
                  <a:gd name="T9" fmla="*/ 0 h 7"/>
                  <a:gd name="T10" fmla="*/ 35 w 35"/>
                  <a:gd name="T11" fmla="*/ 0 h 7"/>
                  <a:gd name="T12" fmla="*/ 7 w 3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5" y="7"/>
                    </a:lnTo>
                    <a:lnTo>
                      <a:pt x="3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7" name="Freeform 60"/>
              <p:cNvSpPr>
                <a:spLocks/>
              </p:cNvSpPr>
              <p:nvPr/>
            </p:nvSpPr>
            <p:spPr bwMode="auto">
              <a:xfrm>
                <a:off x="2466" y="2858"/>
                <a:ext cx="35" cy="7"/>
              </a:xfrm>
              <a:custGeom>
                <a:avLst/>
                <a:gdLst>
                  <a:gd name="T0" fmla="*/ 7 w 35"/>
                  <a:gd name="T1" fmla="*/ 0 h 7"/>
                  <a:gd name="T2" fmla="*/ 0 w 35"/>
                  <a:gd name="T3" fmla="*/ 0 h 7"/>
                  <a:gd name="T4" fmla="*/ 7 w 35"/>
                  <a:gd name="T5" fmla="*/ 7 h 7"/>
                  <a:gd name="T6" fmla="*/ 35 w 35"/>
                  <a:gd name="T7" fmla="*/ 7 h 7"/>
                  <a:gd name="T8" fmla="*/ 35 w 35"/>
                  <a:gd name="T9" fmla="*/ 0 h 7"/>
                  <a:gd name="T10" fmla="*/ 35 w 35"/>
                  <a:gd name="T11" fmla="*/ 0 h 7"/>
                  <a:gd name="T12" fmla="*/ 7 w 3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5" y="7"/>
                    </a:lnTo>
                    <a:lnTo>
                      <a:pt x="3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8" name="Freeform 61"/>
              <p:cNvSpPr>
                <a:spLocks/>
              </p:cNvSpPr>
              <p:nvPr/>
            </p:nvSpPr>
            <p:spPr bwMode="auto">
              <a:xfrm>
                <a:off x="2516" y="2858"/>
                <a:ext cx="35" cy="7"/>
              </a:xfrm>
              <a:custGeom>
                <a:avLst/>
                <a:gdLst>
                  <a:gd name="T0" fmla="*/ 7 w 35"/>
                  <a:gd name="T1" fmla="*/ 0 h 7"/>
                  <a:gd name="T2" fmla="*/ 0 w 35"/>
                  <a:gd name="T3" fmla="*/ 0 h 7"/>
                  <a:gd name="T4" fmla="*/ 7 w 35"/>
                  <a:gd name="T5" fmla="*/ 7 h 7"/>
                  <a:gd name="T6" fmla="*/ 35 w 35"/>
                  <a:gd name="T7" fmla="*/ 7 h 7"/>
                  <a:gd name="T8" fmla="*/ 35 w 35"/>
                  <a:gd name="T9" fmla="*/ 0 h 7"/>
                  <a:gd name="T10" fmla="*/ 35 w 35"/>
                  <a:gd name="T11" fmla="*/ 0 h 7"/>
                  <a:gd name="T12" fmla="*/ 7 w 3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5" y="7"/>
                    </a:lnTo>
                    <a:lnTo>
                      <a:pt x="3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99" name="Freeform 62"/>
              <p:cNvSpPr>
                <a:spLocks/>
              </p:cNvSpPr>
              <p:nvPr/>
            </p:nvSpPr>
            <p:spPr bwMode="auto">
              <a:xfrm>
                <a:off x="2566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0" name="Freeform 63"/>
              <p:cNvSpPr>
                <a:spLocks/>
              </p:cNvSpPr>
              <p:nvPr/>
            </p:nvSpPr>
            <p:spPr bwMode="auto">
              <a:xfrm>
                <a:off x="2616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1" name="Freeform 64"/>
              <p:cNvSpPr>
                <a:spLocks/>
              </p:cNvSpPr>
              <p:nvPr/>
            </p:nvSpPr>
            <p:spPr bwMode="auto">
              <a:xfrm>
                <a:off x="2666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2" name="Freeform 65"/>
              <p:cNvSpPr>
                <a:spLocks/>
              </p:cNvSpPr>
              <p:nvPr/>
            </p:nvSpPr>
            <p:spPr bwMode="auto">
              <a:xfrm>
                <a:off x="2716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3" name="Freeform 66"/>
              <p:cNvSpPr>
                <a:spLocks/>
              </p:cNvSpPr>
              <p:nvPr/>
            </p:nvSpPr>
            <p:spPr bwMode="auto">
              <a:xfrm>
                <a:off x="2766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4" name="Freeform 67"/>
              <p:cNvSpPr>
                <a:spLocks/>
              </p:cNvSpPr>
              <p:nvPr/>
            </p:nvSpPr>
            <p:spPr bwMode="auto">
              <a:xfrm>
                <a:off x="2816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5" name="Freeform 68"/>
              <p:cNvSpPr>
                <a:spLocks/>
              </p:cNvSpPr>
              <p:nvPr/>
            </p:nvSpPr>
            <p:spPr bwMode="auto">
              <a:xfrm>
                <a:off x="2866" y="2858"/>
                <a:ext cx="36" cy="7"/>
              </a:xfrm>
              <a:custGeom>
                <a:avLst/>
                <a:gdLst>
                  <a:gd name="T0" fmla="*/ 7 w 36"/>
                  <a:gd name="T1" fmla="*/ 0 h 7"/>
                  <a:gd name="T2" fmla="*/ 0 w 36"/>
                  <a:gd name="T3" fmla="*/ 0 h 7"/>
                  <a:gd name="T4" fmla="*/ 7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7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7" y="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" name="Freeform 69"/>
              <p:cNvSpPr>
                <a:spLocks/>
              </p:cNvSpPr>
              <p:nvPr/>
            </p:nvSpPr>
            <p:spPr bwMode="auto">
              <a:xfrm>
                <a:off x="2916" y="2858"/>
                <a:ext cx="36" cy="7"/>
              </a:xfrm>
              <a:custGeom>
                <a:avLst/>
                <a:gdLst>
                  <a:gd name="T0" fmla="*/ 8 w 36"/>
                  <a:gd name="T1" fmla="*/ 0 h 7"/>
                  <a:gd name="T2" fmla="*/ 0 w 36"/>
                  <a:gd name="T3" fmla="*/ 0 h 7"/>
                  <a:gd name="T4" fmla="*/ 8 w 36"/>
                  <a:gd name="T5" fmla="*/ 7 h 7"/>
                  <a:gd name="T6" fmla="*/ 36 w 36"/>
                  <a:gd name="T7" fmla="*/ 7 h 7"/>
                  <a:gd name="T8" fmla="*/ 36 w 36"/>
                  <a:gd name="T9" fmla="*/ 0 h 7"/>
                  <a:gd name="T10" fmla="*/ 36 w 36"/>
                  <a:gd name="T11" fmla="*/ 0 h 7"/>
                  <a:gd name="T12" fmla="*/ 8 w 3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">
                    <a:moveTo>
                      <a:pt x="8" y="0"/>
                    </a:moveTo>
                    <a:lnTo>
                      <a:pt x="0" y="0"/>
                    </a:lnTo>
                    <a:lnTo>
                      <a:pt x="8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7" name="Oval 70"/>
              <p:cNvSpPr>
                <a:spLocks noChangeArrowheads="1"/>
              </p:cNvSpPr>
              <p:nvPr/>
            </p:nvSpPr>
            <p:spPr bwMode="auto">
              <a:xfrm>
                <a:off x="1557" y="2843"/>
                <a:ext cx="50" cy="50"/>
              </a:xfrm>
              <a:prstGeom prst="ellipse">
                <a:avLst/>
              </a:pr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  <p:sp>
            <p:nvSpPr>
              <p:cNvPr id="108" name="Oval 71"/>
              <p:cNvSpPr>
                <a:spLocks noChangeArrowheads="1"/>
              </p:cNvSpPr>
              <p:nvPr/>
            </p:nvSpPr>
            <p:spPr bwMode="auto">
              <a:xfrm>
                <a:off x="2959" y="2843"/>
                <a:ext cx="50" cy="50"/>
              </a:xfrm>
              <a:prstGeom prst="ellipse">
                <a:avLst/>
              </a:pr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i-FI" altLang="fi-FI"/>
              </a:p>
            </p:txBody>
          </p:sp>
        </p:grp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2881" y="2714"/>
              <a:ext cx="21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4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5,83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9" name="Content Placeholder 4"/>
          <p:cNvSpPr txBox="1">
            <a:spLocks/>
          </p:cNvSpPr>
          <p:nvPr/>
        </p:nvSpPr>
        <p:spPr>
          <a:xfrm>
            <a:off x="483943" y="3894660"/>
            <a:ext cx="4349697" cy="431128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Pythagoraan lauseen mukaisesti: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914618"/>
              </p:ext>
            </p:extLst>
          </p:nvPr>
        </p:nvGraphicFramePr>
        <p:xfrm>
          <a:off x="4713288" y="3868738"/>
          <a:ext cx="16081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3" name="Equation" r:id="rId7" imgW="876240" imgH="279360" progId="Equation.DSMT4">
                  <p:embed/>
                </p:oleObj>
              </mc:Choice>
              <mc:Fallback>
                <p:oleObj name="Equation" r:id="rId7" imgW="87624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288" y="3868738"/>
                        <a:ext cx="160813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Content Placeholder 4"/>
          <p:cNvSpPr txBox="1">
            <a:spLocks/>
          </p:cNvSpPr>
          <p:nvPr/>
        </p:nvSpPr>
        <p:spPr>
          <a:xfrm>
            <a:off x="483944" y="4254700"/>
            <a:ext cx="983256" cy="431128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Nyt: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010545"/>
              </p:ext>
            </p:extLst>
          </p:nvPr>
        </p:nvGraphicFramePr>
        <p:xfrm>
          <a:off x="1364655" y="4253780"/>
          <a:ext cx="20288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" name="Equation" r:id="rId9" imgW="1104840" imgH="241200" progId="Equation.DSMT4">
                  <p:embed/>
                </p:oleObj>
              </mc:Choice>
              <mc:Fallback>
                <p:oleObj name="Equation" r:id="rId9" imgW="110484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4655" y="4253780"/>
                        <a:ext cx="20288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89766"/>
              </p:ext>
            </p:extLst>
          </p:nvPr>
        </p:nvGraphicFramePr>
        <p:xfrm>
          <a:off x="1285875" y="4556125"/>
          <a:ext cx="501332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" name="Equation" r:id="rId11" imgW="2730240" imgH="304560" progId="Equation.DSMT4">
                  <p:embed/>
                </p:oleObj>
              </mc:Choice>
              <mc:Fallback>
                <p:oleObj name="Equation" r:id="rId11" imgW="2730240" imgH="3045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4556125"/>
                        <a:ext cx="501332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411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9" grpId="0"/>
      <p:bldP spid="1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Vektorin pituuden määrittäminen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koordinaatistossa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96955" y="1373460"/>
            <a:ext cx="6236885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Olkoon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koordinaatistossa vektori: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838402"/>
              </p:ext>
            </p:extLst>
          </p:nvPr>
        </p:nvGraphicFramePr>
        <p:xfrm>
          <a:off x="5061570" y="1373188"/>
          <a:ext cx="22923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2" name="Equation" r:id="rId5" imgW="1231560" imgH="241200" progId="Equation.DSMT4">
                  <p:embed/>
                </p:oleObj>
              </mc:Choice>
              <mc:Fallback>
                <p:oleObj name="Equation" r:id="rId5" imgW="1231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1570" y="1373188"/>
                        <a:ext cx="2292350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Content Placeholder 4"/>
          <p:cNvSpPr txBox="1">
            <a:spLocks/>
          </p:cNvSpPr>
          <p:nvPr/>
        </p:nvSpPr>
        <p:spPr>
          <a:xfrm>
            <a:off x="483943" y="3894660"/>
            <a:ext cx="4349697" cy="431128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Pythagoraan lauseen mukaisesti:</a:t>
            </a:r>
          </a:p>
        </p:txBody>
      </p:sp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542337"/>
              </p:ext>
            </p:extLst>
          </p:nvPr>
        </p:nvGraphicFramePr>
        <p:xfrm>
          <a:off x="839788" y="4341464"/>
          <a:ext cx="57594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3" name="Equation" r:id="rId7" imgW="3136680" imgH="304560" progId="Equation.DSMT4">
                  <p:embed/>
                </p:oleObj>
              </mc:Choice>
              <mc:Fallback>
                <p:oleObj name="Equation" r:id="rId7" imgW="31366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4341464"/>
                        <a:ext cx="57594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" name="Group 5"/>
          <p:cNvGrpSpPr>
            <a:grpSpLocks/>
          </p:cNvGrpSpPr>
          <p:nvPr/>
        </p:nvGrpSpPr>
        <p:grpSpPr bwMode="auto">
          <a:xfrm>
            <a:off x="1152624" y="2777505"/>
            <a:ext cx="2495550" cy="146050"/>
            <a:chOff x="1719" y="2512"/>
            <a:chExt cx="1572" cy="92"/>
          </a:xfrm>
        </p:grpSpPr>
        <p:sp>
          <p:nvSpPr>
            <p:cNvPr id="113" name="Line 6"/>
            <p:cNvSpPr>
              <a:spLocks noChangeShapeType="1"/>
            </p:cNvSpPr>
            <p:nvPr/>
          </p:nvSpPr>
          <p:spPr bwMode="auto">
            <a:xfrm>
              <a:off x="1719" y="2554"/>
              <a:ext cx="152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14" name="Freeform 7"/>
            <p:cNvSpPr>
              <a:spLocks/>
            </p:cNvSpPr>
            <p:nvPr/>
          </p:nvSpPr>
          <p:spPr bwMode="auto">
            <a:xfrm>
              <a:off x="3191" y="2512"/>
              <a:ext cx="100" cy="92"/>
            </a:xfrm>
            <a:custGeom>
              <a:avLst/>
              <a:gdLst>
                <a:gd name="T0" fmla="*/ 0 w 100"/>
                <a:gd name="T1" fmla="*/ 92 h 92"/>
                <a:gd name="T2" fmla="*/ 100 w 100"/>
                <a:gd name="T3" fmla="*/ 50 h 92"/>
                <a:gd name="T4" fmla="*/ 0 w 100"/>
                <a:gd name="T5" fmla="*/ 0 h 92"/>
                <a:gd name="T6" fmla="*/ 33 w 100"/>
                <a:gd name="T7" fmla="*/ 50 h 92"/>
                <a:gd name="T8" fmla="*/ 0 w 100"/>
                <a:gd name="T9" fmla="*/ 92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" h="92">
                  <a:moveTo>
                    <a:pt x="0" y="92"/>
                  </a:moveTo>
                  <a:lnTo>
                    <a:pt x="100" y="50"/>
                  </a:lnTo>
                  <a:lnTo>
                    <a:pt x="0" y="0"/>
                  </a:lnTo>
                  <a:lnTo>
                    <a:pt x="33" y="5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15" name="Line 8"/>
          <p:cNvSpPr>
            <a:spLocks noChangeShapeType="1"/>
          </p:cNvSpPr>
          <p:nvPr/>
        </p:nvSpPr>
        <p:spPr bwMode="auto">
          <a:xfrm>
            <a:off x="2970312" y="2804492"/>
            <a:ext cx="1587" cy="92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116" name="Group 9"/>
          <p:cNvGrpSpPr>
            <a:grpSpLocks/>
          </p:cNvGrpSpPr>
          <p:nvPr/>
        </p:nvGrpSpPr>
        <p:grpSpPr bwMode="auto">
          <a:xfrm>
            <a:off x="1178024" y="2142505"/>
            <a:ext cx="1806575" cy="701675"/>
            <a:chOff x="1735" y="2112"/>
            <a:chExt cx="1138" cy="442"/>
          </a:xfrm>
        </p:grpSpPr>
        <p:grpSp>
          <p:nvGrpSpPr>
            <p:cNvPr id="117" name="Group 10"/>
            <p:cNvGrpSpPr>
              <a:grpSpLocks/>
            </p:cNvGrpSpPr>
            <p:nvPr/>
          </p:nvGrpSpPr>
          <p:grpSpPr bwMode="auto">
            <a:xfrm>
              <a:off x="1735" y="2119"/>
              <a:ext cx="1138" cy="435"/>
              <a:chOff x="1735" y="2119"/>
              <a:chExt cx="1138" cy="435"/>
            </a:xfrm>
          </p:grpSpPr>
          <p:sp>
            <p:nvSpPr>
              <p:cNvPr id="119" name="Freeform 11"/>
              <p:cNvSpPr>
                <a:spLocks/>
              </p:cNvSpPr>
              <p:nvPr/>
            </p:nvSpPr>
            <p:spPr bwMode="auto">
              <a:xfrm>
                <a:off x="1735" y="2152"/>
                <a:ext cx="1071" cy="402"/>
              </a:xfrm>
              <a:custGeom>
                <a:avLst/>
                <a:gdLst>
                  <a:gd name="T0" fmla="*/ 0 w 1071"/>
                  <a:gd name="T1" fmla="*/ 385 h 402"/>
                  <a:gd name="T2" fmla="*/ 9 w 1071"/>
                  <a:gd name="T3" fmla="*/ 402 h 402"/>
                  <a:gd name="T4" fmla="*/ 1071 w 1071"/>
                  <a:gd name="T5" fmla="*/ 17 h 402"/>
                  <a:gd name="T6" fmla="*/ 1062 w 1071"/>
                  <a:gd name="T7" fmla="*/ 0 h 402"/>
                  <a:gd name="T8" fmla="*/ 0 w 1071"/>
                  <a:gd name="T9" fmla="*/ 385 h 4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71" h="402">
                    <a:moveTo>
                      <a:pt x="0" y="385"/>
                    </a:moveTo>
                    <a:lnTo>
                      <a:pt x="9" y="402"/>
                    </a:lnTo>
                    <a:lnTo>
                      <a:pt x="1071" y="17"/>
                    </a:lnTo>
                    <a:lnTo>
                      <a:pt x="1062" y="0"/>
                    </a:lnTo>
                    <a:lnTo>
                      <a:pt x="0" y="385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0" name="Freeform 12"/>
              <p:cNvSpPr>
                <a:spLocks/>
              </p:cNvSpPr>
              <p:nvPr/>
            </p:nvSpPr>
            <p:spPr bwMode="auto">
              <a:xfrm>
                <a:off x="2756" y="2119"/>
                <a:ext cx="117" cy="100"/>
              </a:xfrm>
              <a:custGeom>
                <a:avLst/>
                <a:gdLst>
                  <a:gd name="T0" fmla="*/ 41 w 117"/>
                  <a:gd name="T1" fmla="*/ 100 h 100"/>
                  <a:gd name="T2" fmla="*/ 117 w 117"/>
                  <a:gd name="T3" fmla="*/ 8 h 100"/>
                  <a:gd name="T4" fmla="*/ 0 w 117"/>
                  <a:gd name="T5" fmla="*/ 0 h 100"/>
                  <a:gd name="T6" fmla="*/ 41 w 117"/>
                  <a:gd name="T7" fmla="*/ 10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7" h="100">
                    <a:moveTo>
                      <a:pt x="41" y="100"/>
                    </a:moveTo>
                    <a:lnTo>
                      <a:pt x="117" y="8"/>
                    </a:lnTo>
                    <a:lnTo>
                      <a:pt x="0" y="0"/>
                    </a:lnTo>
                    <a:lnTo>
                      <a:pt x="41" y="100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118" name="Rectangle 13"/>
            <p:cNvSpPr>
              <a:spLocks noChangeArrowheads="1"/>
            </p:cNvSpPr>
            <p:nvPr/>
          </p:nvSpPr>
          <p:spPr bwMode="auto">
            <a:xfrm>
              <a:off x="2312" y="2112"/>
              <a:ext cx="1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1" name="Group 14"/>
          <p:cNvGrpSpPr>
            <a:grpSpLocks/>
          </p:cNvGrpSpPr>
          <p:nvPr/>
        </p:nvGrpSpPr>
        <p:grpSpPr bwMode="auto">
          <a:xfrm>
            <a:off x="296962" y="1661492"/>
            <a:ext cx="3400426" cy="2141538"/>
            <a:chOff x="1180" y="1809"/>
            <a:chExt cx="2142" cy="1349"/>
          </a:xfrm>
        </p:grpSpPr>
        <p:grpSp>
          <p:nvGrpSpPr>
            <p:cNvPr id="122" name="Group 15"/>
            <p:cNvGrpSpPr>
              <a:grpSpLocks/>
            </p:cNvGrpSpPr>
            <p:nvPr/>
          </p:nvGrpSpPr>
          <p:grpSpPr bwMode="auto">
            <a:xfrm>
              <a:off x="1334" y="2545"/>
              <a:ext cx="393" cy="569"/>
              <a:chOff x="1334" y="2545"/>
              <a:chExt cx="393" cy="569"/>
            </a:xfrm>
          </p:grpSpPr>
          <p:sp>
            <p:nvSpPr>
              <p:cNvPr id="138" name="Line 16"/>
              <p:cNvSpPr>
                <a:spLocks noChangeShapeType="1"/>
              </p:cNvSpPr>
              <p:nvPr/>
            </p:nvSpPr>
            <p:spPr bwMode="auto">
              <a:xfrm flipH="1">
                <a:off x="1351" y="2545"/>
                <a:ext cx="376" cy="5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9" name="Freeform 17"/>
              <p:cNvSpPr>
                <a:spLocks/>
              </p:cNvSpPr>
              <p:nvPr/>
            </p:nvSpPr>
            <p:spPr bwMode="auto">
              <a:xfrm>
                <a:off x="1334" y="3014"/>
                <a:ext cx="100" cy="100"/>
              </a:xfrm>
              <a:custGeom>
                <a:avLst/>
                <a:gdLst>
                  <a:gd name="T0" fmla="*/ 17 w 100"/>
                  <a:gd name="T1" fmla="*/ 0 h 100"/>
                  <a:gd name="T2" fmla="*/ 0 w 100"/>
                  <a:gd name="T3" fmla="*/ 100 h 100"/>
                  <a:gd name="T4" fmla="*/ 100 w 100"/>
                  <a:gd name="T5" fmla="*/ 50 h 100"/>
                  <a:gd name="T6" fmla="*/ 42 w 100"/>
                  <a:gd name="T7" fmla="*/ 50 h 100"/>
                  <a:gd name="T8" fmla="*/ 17 w 100"/>
                  <a:gd name="T9" fmla="*/ 0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" h="100">
                    <a:moveTo>
                      <a:pt x="17" y="0"/>
                    </a:moveTo>
                    <a:lnTo>
                      <a:pt x="0" y="100"/>
                    </a:lnTo>
                    <a:lnTo>
                      <a:pt x="100" y="50"/>
                    </a:lnTo>
                    <a:lnTo>
                      <a:pt x="42" y="5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123" name="Group 18"/>
            <p:cNvGrpSpPr>
              <a:grpSpLocks/>
            </p:cNvGrpSpPr>
            <p:nvPr/>
          </p:nvGrpSpPr>
          <p:grpSpPr bwMode="auto">
            <a:xfrm>
              <a:off x="1685" y="1860"/>
              <a:ext cx="92" cy="685"/>
              <a:chOff x="1685" y="1860"/>
              <a:chExt cx="92" cy="685"/>
            </a:xfrm>
          </p:grpSpPr>
          <p:sp>
            <p:nvSpPr>
              <p:cNvPr id="136" name="Line 19"/>
              <p:cNvSpPr>
                <a:spLocks noChangeShapeType="1"/>
              </p:cNvSpPr>
              <p:nvPr/>
            </p:nvSpPr>
            <p:spPr bwMode="auto">
              <a:xfrm flipV="1">
                <a:off x="1727" y="1893"/>
                <a:ext cx="1" cy="65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7" name="Freeform 20"/>
              <p:cNvSpPr>
                <a:spLocks/>
              </p:cNvSpPr>
              <p:nvPr/>
            </p:nvSpPr>
            <p:spPr bwMode="auto">
              <a:xfrm>
                <a:off x="1685" y="1860"/>
                <a:ext cx="92" cy="92"/>
              </a:xfrm>
              <a:custGeom>
                <a:avLst/>
                <a:gdLst>
                  <a:gd name="T0" fmla="*/ 92 w 92"/>
                  <a:gd name="T1" fmla="*/ 92 h 92"/>
                  <a:gd name="T2" fmla="*/ 50 w 92"/>
                  <a:gd name="T3" fmla="*/ 0 h 92"/>
                  <a:gd name="T4" fmla="*/ 0 w 92"/>
                  <a:gd name="T5" fmla="*/ 92 h 92"/>
                  <a:gd name="T6" fmla="*/ 50 w 92"/>
                  <a:gd name="T7" fmla="*/ 58 h 92"/>
                  <a:gd name="T8" fmla="*/ 92 w 92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2" h="92">
                    <a:moveTo>
                      <a:pt x="92" y="92"/>
                    </a:moveTo>
                    <a:lnTo>
                      <a:pt x="50" y="0"/>
                    </a:lnTo>
                    <a:lnTo>
                      <a:pt x="0" y="92"/>
                    </a:lnTo>
                    <a:lnTo>
                      <a:pt x="50" y="58"/>
                    </a:lnTo>
                    <a:lnTo>
                      <a:pt x="92" y="9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124" name="Line 21"/>
            <p:cNvSpPr>
              <a:spLocks noChangeShapeType="1"/>
            </p:cNvSpPr>
            <p:nvPr/>
          </p:nvSpPr>
          <p:spPr bwMode="auto">
            <a:xfrm>
              <a:off x="2011" y="2529"/>
              <a:ext cx="1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25" name="Line 22"/>
            <p:cNvSpPr>
              <a:spLocks noChangeShapeType="1"/>
            </p:cNvSpPr>
            <p:nvPr/>
          </p:nvSpPr>
          <p:spPr bwMode="auto">
            <a:xfrm>
              <a:off x="2296" y="2529"/>
              <a:ext cx="1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26" name="Line 23"/>
            <p:cNvSpPr>
              <a:spLocks noChangeShapeType="1"/>
            </p:cNvSpPr>
            <p:nvPr/>
          </p:nvSpPr>
          <p:spPr bwMode="auto">
            <a:xfrm>
              <a:off x="2580" y="2529"/>
              <a:ext cx="1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27" name="Line 24"/>
            <p:cNvSpPr>
              <a:spLocks noChangeShapeType="1"/>
            </p:cNvSpPr>
            <p:nvPr/>
          </p:nvSpPr>
          <p:spPr bwMode="auto">
            <a:xfrm>
              <a:off x="3149" y="2529"/>
              <a:ext cx="1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28" name="Line 25"/>
            <p:cNvSpPr>
              <a:spLocks noChangeShapeType="1"/>
            </p:cNvSpPr>
            <p:nvPr/>
          </p:nvSpPr>
          <p:spPr bwMode="auto">
            <a:xfrm>
              <a:off x="1693" y="2269"/>
              <a:ext cx="5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29" name="Line 26"/>
            <p:cNvSpPr>
              <a:spLocks noChangeShapeType="1"/>
            </p:cNvSpPr>
            <p:nvPr/>
          </p:nvSpPr>
          <p:spPr bwMode="auto">
            <a:xfrm>
              <a:off x="1693" y="1985"/>
              <a:ext cx="5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30" name="Rectangle 27"/>
            <p:cNvSpPr>
              <a:spLocks noChangeArrowheads="1"/>
            </p:cNvSpPr>
            <p:nvPr/>
          </p:nvSpPr>
          <p:spPr bwMode="auto">
            <a:xfrm>
              <a:off x="3174" y="2545"/>
              <a:ext cx="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b="1" i="1">
                  <a:solidFill>
                    <a:srgbClr val="000000"/>
                  </a:solidFill>
                </a:rPr>
                <a:t> </a:t>
              </a:r>
              <a:endParaRPr lang="en-GB" altLang="fi-FI"/>
            </a:p>
          </p:txBody>
        </p:sp>
        <p:sp>
          <p:nvSpPr>
            <p:cNvPr id="131" name="Rectangle 28"/>
            <p:cNvSpPr>
              <a:spLocks noChangeArrowheads="1"/>
            </p:cNvSpPr>
            <p:nvPr/>
          </p:nvSpPr>
          <p:spPr bwMode="auto">
            <a:xfrm>
              <a:off x="3241" y="2545"/>
              <a:ext cx="8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Rectangle 29"/>
            <p:cNvSpPr>
              <a:spLocks noChangeArrowheads="1"/>
            </p:cNvSpPr>
            <p:nvPr/>
          </p:nvSpPr>
          <p:spPr bwMode="auto">
            <a:xfrm>
              <a:off x="1568" y="1809"/>
              <a:ext cx="12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Rectangle 30"/>
            <p:cNvSpPr>
              <a:spLocks noChangeArrowheads="1"/>
            </p:cNvSpPr>
            <p:nvPr/>
          </p:nvSpPr>
          <p:spPr bwMode="auto">
            <a:xfrm>
              <a:off x="1180" y="2964"/>
              <a:ext cx="12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000000"/>
                  </a:solidFill>
                </a:rPr>
                <a:t> </a:t>
              </a: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Line 31"/>
            <p:cNvSpPr>
              <a:spLocks noChangeShapeType="1"/>
            </p:cNvSpPr>
            <p:nvPr/>
          </p:nvSpPr>
          <p:spPr bwMode="auto">
            <a:xfrm>
              <a:off x="1560" y="2738"/>
              <a:ext cx="58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35" name="Line 32"/>
            <p:cNvSpPr>
              <a:spLocks noChangeShapeType="1"/>
            </p:cNvSpPr>
            <p:nvPr/>
          </p:nvSpPr>
          <p:spPr bwMode="auto">
            <a:xfrm>
              <a:off x="1409" y="2955"/>
              <a:ext cx="59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140" name="Group 33"/>
          <p:cNvGrpSpPr>
            <a:grpSpLocks/>
          </p:cNvGrpSpPr>
          <p:nvPr/>
        </p:nvGrpSpPr>
        <p:grpSpPr bwMode="auto">
          <a:xfrm>
            <a:off x="714474" y="3507755"/>
            <a:ext cx="2255838" cy="314325"/>
            <a:chOff x="1443" y="2972"/>
            <a:chExt cx="1421" cy="198"/>
          </a:xfrm>
        </p:grpSpPr>
        <p:sp>
          <p:nvSpPr>
            <p:cNvPr id="141" name="Line 34"/>
            <p:cNvSpPr>
              <a:spLocks noChangeShapeType="1"/>
            </p:cNvSpPr>
            <p:nvPr/>
          </p:nvSpPr>
          <p:spPr bwMode="auto">
            <a:xfrm>
              <a:off x="1443" y="2972"/>
              <a:ext cx="1421" cy="1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2" name="Rectangle 35"/>
            <p:cNvSpPr>
              <a:spLocks noChangeArrowheads="1"/>
            </p:cNvSpPr>
            <p:nvPr/>
          </p:nvSpPr>
          <p:spPr bwMode="auto">
            <a:xfrm>
              <a:off x="1863" y="2976"/>
              <a:ext cx="17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2000" i="1" baseline="-250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36"/>
          <p:cNvGrpSpPr>
            <a:grpSpLocks/>
          </p:cNvGrpSpPr>
          <p:nvPr/>
        </p:nvGrpSpPr>
        <p:grpSpPr bwMode="auto">
          <a:xfrm>
            <a:off x="2690912" y="2180606"/>
            <a:ext cx="381000" cy="1417638"/>
            <a:chOff x="2688" y="2136"/>
            <a:chExt cx="240" cy="893"/>
          </a:xfrm>
        </p:grpSpPr>
        <p:sp>
          <p:nvSpPr>
            <p:cNvPr id="144" name="Line 37"/>
            <p:cNvSpPr>
              <a:spLocks noChangeShapeType="1"/>
            </p:cNvSpPr>
            <p:nvPr/>
          </p:nvSpPr>
          <p:spPr bwMode="auto">
            <a:xfrm flipV="1">
              <a:off x="2864" y="2136"/>
              <a:ext cx="1" cy="8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5" name="Rectangle 38"/>
            <p:cNvSpPr>
              <a:spLocks noChangeArrowheads="1"/>
            </p:cNvSpPr>
            <p:nvPr/>
          </p:nvSpPr>
          <p:spPr bwMode="auto">
            <a:xfrm>
              <a:off x="2688" y="2602"/>
              <a:ext cx="240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2000" i="1" baseline="-25000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  <a:p>
              <a:pPr eaLnBrk="1" hangingPunct="1"/>
              <a:endParaRPr lang="en-GB" altLang="fi-FI" dirty="0"/>
            </a:p>
          </p:txBody>
        </p:sp>
      </p:grpSp>
      <p:grpSp>
        <p:nvGrpSpPr>
          <p:cNvPr id="146" name="Group 39"/>
          <p:cNvGrpSpPr>
            <a:grpSpLocks/>
          </p:cNvGrpSpPr>
          <p:nvPr/>
        </p:nvGrpSpPr>
        <p:grpSpPr bwMode="auto">
          <a:xfrm>
            <a:off x="2957620" y="2844180"/>
            <a:ext cx="523876" cy="676275"/>
            <a:chOff x="2856" y="2554"/>
            <a:chExt cx="330" cy="426"/>
          </a:xfrm>
        </p:grpSpPr>
        <p:sp>
          <p:nvSpPr>
            <p:cNvPr id="147" name="Line 40"/>
            <p:cNvSpPr>
              <a:spLocks noChangeShapeType="1"/>
            </p:cNvSpPr>
            <p:nvPr/>
          </p:nvSpPr>
          <p:spPr bwMode="auto">
            <a:xfrm flipH="1">
              <a:off x="2856" y="2554"/>
              <a:ext cx="293" cy="426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8" name="Rectangle 41"/>
            <p:cNvSpPr>
              <a:spLocks noChangeArrowheads="1"/>
            </p:cNvSpPr>
            <p:nvPr/>
          </p:nvSpPr>
          <p:spPr bwMode="auto">
            <a:xfrm>
              <a:off x="3015" y="2738"/>
              <a:ext cx="17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 smtClean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2000" i="1" baseline="-25000" dirty="0" smtClean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9" name="Group 42"/>
          <p:cNvGrpSpPr>
            <a:grpSpLocks/>
          </p:cNvGrpSpPr>
          <p:nvPr/>
        </p:nvGrpSpPr>
        <p:grpSpPr bwMode="auto">
          <a:xfrm>
            <a:off x="1166912" y="2828305"/>
            <a:ext cx="1828800" cy="685800"/>
            <a:chOff x="1167" y="2511"/>
            <a:chExt cx="1152" cy="432"/>
          </a:xfrm>
        </p:grpSpPr>
        <p:sp>
          <p:nvSpPr>
            <p:cNvPr id="150" name="Line 43"/>
            <p:cNvSpPr>
              <a:spLocks noChangeShapeType="1"/>
            </p:cNvSpPr>
            <p:nvPr/>
          </p:nvSpPr>
          <p:spPr bwMode="auto">
            <a:xfrm>
              <a:off x="1167" y="2511"/>
              <a:ext cx="1152" cy="432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fi-FI"/>
            </a:p>
          </p:txBody>
        </p:sp>
        <p:sp>
          <p:nvSpPr>
            <p:cNvPr id="151" name="Rectangle 44"/>
            <p:cNvSpPr>
              <a:spLocks noChangeArrowheads="1"/>
            </p:cNvSpPr>
            <p:nvPr/>
          </p:nvSpPr>
          <p:spPr bwMode="auto">
            <a:xfrm>
              <a:off x="1359" y="2607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2000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2000" i="1" baseline="-25000" dirty="0" err="1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xz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58364"/>
              </p:ext>
            </p:extLst>
          </p:nvPr>
        </p:nvGraphicFramePr>
        <p:xfrm>
          <a:off x="3841353" y="2035671"/>
          <a:ext cx="3584575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4" name="Equation" r:id="rId9" imgW="2349360" imgH="1028520" progId="Equation.DSMT4">
                  <p:embed/>
                </p:oleObj>
              </mc:Choice>
              <mc:Fallback>
                <p:oleObj name="Equation" r:id="rId9" imgW="2349360" imgH="102852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353" y="2035671"/>
                        <a:ext cx="3584575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186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Yksikkövektorin määrittäminen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koordinaatistossa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96955" y="1373460"/>
            <a:ext cx="6236885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Olkoon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koordinaatistossa vektori: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664682"/>
              </p:ext>
            </p:extLst>
          </p:nvPr>
        </p:nvGraphicFramePr>
        <p:xfrm>
          <a:off x="2601392" y="1755531"/>
          <a:ext cx="231616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" name="Equation" r:id="rId5" imgW="1244520" imgH="241200" progId="Equation.DSMT4">
                  <p:embed/>
                </p:oleObj>
              </mc:Choice>
              <mc:Fallback>
                <p:oleObj name="Equation" r:id="rId5" imgW="12445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392" y="1755531"/>
                        <a:ext cx="2316162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Content Placeholder 4"/>
          <p:cNvSpPr txBox="1">
            <a:spLocks/>
          </p:cNvSpPr>
          <p:nvPr/>
        </p:nvSpPr>
        <p:spPr>
          <a:xfrm>
            <a:off x="485041" y="2321478"/>
            <a:ext cx="6236885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=&gt; vektorin </a:t>
            </a:r>
            <a:r>
              <a:rPr lang="fi-FI" altLang="fi-FI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suuntainen yksikkövektori: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562202"/>
              </p:ext>
            </p:extLst>
          </p:nvPr>
        </p:nvGraphicFramePr>
        <p:xfrm>
          <a:off x="1449264" y="2871216"/>
          <a:ext cx="1358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" name="Equation" r:id="rId7" imgW="1358640" imgH="698400" progId="Equation.DSMT4">
                  <p:embed/>
                </p:oleObj>
              </mc:Choice>
              <mc:Fallback>
                <p:oleObj name="Equation" r:id="rId7" imgW="1358640" imgH="698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264" y="2871216"/>
                        <a:ext cx="13589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376109"/>
              </p:ext>
            </p:extLst>
          </p:nvPr>
        </p:nvGraphicFramePr>
        <p:xfrm>
          <a:off x="3008313" y="2741612"/>
          <a:ext cx="2220912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4" name="Equation" r:id="rId9" imgW="1193760" imgH="533160" progId="Equation.DSMT4">
                  <p:embed/>
                </p:oleObj>
              </mc:Choice>
              <mc:Fallback>
                <p:oleObj name="Equation" r:id="rId9" imgW="1193760" imgH="533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313" y="2741612"/>
                        <a:ext cx="2220912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31891"/>
              </p:ext>
            </p:extLst>
          </p:nvPr>
        </p:nvGraphicFramePr>
        <p:xfrm>
          <a:off x="1737296" y="3749724"/>
          <a:ext cx="2103438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" name="Equation" r:id="rId11" imgW="1130040" imgH="444240" progId="Equation.DSMT4">
                  <p:embed/>
                </p:oleObj>
              </mc:Choice>
              <mc:Fallback>
                <p:oleObj name="Equation" r:id="rId11" imgW="1130040" imgH="4442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296" y="3749724"/>
                        <a:ext cx="2103438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8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yhteen-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vähennyslasku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872008"/>
              </p:ext>
            </p:extLst>
          </p:nvPr>
        </p:nvGraphicFramePr>
        <p:xfrm>
          <a:off x="1089397" y="2084842"/>
          <a:ext cx="5328419" cy="1448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5" imgW="2895480" imgH="787320" progId="Equation.DSMT4">
                  <p:embed/>
                </p:oleObj>
              </mc:Choice>
              <mc:Fallback>
                <p:oleObj name="Equation" r:id="rId5" imgW="2895480" imgH="787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397" y="2084842"/>
                        <a:ext cx="5328419" cy="14488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67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Esimerkki vektorien yhteenlaskusta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96955" y="1373460"/>
            <a:ext cx="2420461" cy="382071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Olkoon vektorit: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960451"/>
              </p:ext>
            </p:extLst>
          </p:nvPr>
        </p:nvGraphicFramePr>
        <p:xfrm>
          <a:off x="2745409" y="1373460"/>
          <a:ext cx="3321428" cy="438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1" name="Equation" r:id="rId5" imgW="1828800" imgH="241200" progId="Equation.DSMT4">
                  <p:embed/>
                </p:oleObj>
              </mc:Choice>
              <mc:Fallback>
                <p:oleObj name="Equation" r:id="rId5" imgW="182880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5409" y="1373460"/>
                        <a:ext cx="3321428" cy="4388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" name="Group 4"/>
          <p:cNvGrpSpPr>
            <a:grpSpLocks/>
          </p:cNvGrpSpPr>
          <p:nvPr/>
        </p:nvGrpSpPr>
        <p:grpSpPr bwMode="auto">
          <a:xfrm>
            <a:off x="3154264" y="2456159"/>
            <a:ext cx="369887" cy="741363"/>
            <a:chOff x="3305" y="2341"/>
            <a:chExt cx="233" cy="467"/>
          </a:xfrm>
        </p:grpSpPr>
        <p:sp>
          <p:nvSpPr>
            <p:cNvPr id="54" name="Freeform 5"/>
            <p:cNvSpPr>
              <a:spLocks/>
            </p:cNvSpPr>
            <p:nvPr/>
          </p:nvSpPr>
          <p:spPr bwMode="auto">
            <a:xfrm>
              <a:off x="3305" y="2746"/>
              <a:ext cx="28" cy="62"/>
            </a:xfrm>
            <a:custGeom>
              <a:avLst/>
              <a:gdLst>
                <a:gd name="T0" fmla="*/ 0 w 28"/>
                <a:gd name="T1" fmla="*/ 55 h 62"/>
                <a:gd name="T2" fmla="*/ 7 w 28"/>
                <a:gd name="T3" fmla="*/ 62 h 62"/>
                <a:gd name="T4" fmla="*/ 28 w 28"/>
                <a:gd name="T5" fmla="*/ 7 h 62"/>
                <a:gd name="T6" fmla="*/ 21 w 28"/>
                <a:gd name="T7" fmla="*/ 0 h 62"/>
                <a:gd name="T8" fmla="*/ 0 w 28"/>
                <a:gd name="T9" fmla="*/ 55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62">
                  <a:moveTo>
                    <a:pt x="0" y="55"/>
                  </a:moveTo>
                  <a:lnTo>
                    <a:pt x="7" y="62"/>
                  </a:lnTo>
                  <a:lnTo>
                    <a:pt x="28" y="7"/>
                  </a:lnTo>
                  <a:lnTo>
                    <a:pt x="21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5" name="Freeform 6"/>
            <p:cNvSpPr>
              <a:spLocks/>
            </p:cNvSpPr>
            <p:nvPr/>
          </p:nvSpPr>
          <p:spPr bwMode="auto">
            <a:xfrm>
              <a:off x="3346" y="2664"/>
              <a:ext cx="28" cy="55"/>
            </a:xfrm>
            <a:custGeom>
              <a:avLst/>
              <a:gdLst>
                <a:gd name="T0" fmla="*/ 0 w 28"/>
                <a:gd name="T1" fmla="*/ 48 h 55"/>
                <a:gd name="T2" fmla="*/ 7 w 28"/>
                <a:gd name="T3" fmla="*/ 55 h 55"/>
                <a:gd name="T4" fmla="*/ 28 w 28"/>
                <a:gd name="T5" fmla="*/ 7 h 55"/>
                <a:gd name="T6" fmla="*/ 21 w 28"/>
                <a:gd name="T7" fmla="*/ 0 h 55"/>
                <a:gd name="T8" fmla="*/ 0 w 28"/>
                <a:gd name="T9" fmla="*/ 48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55">
                  <a:moveTo>
                    <a:pt x="0" y="48"/>
                  </a:moveTo>
                  <a:lnTo>
                    <a:pt x="7" y="55"/>
                  </a:lnTo>
                  <a:lnTo>
                    <a:pt x="28" y="7"/>
                  </a:lnTo>
                  <a:lnTo>
                    <a:pt x="21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3387" y="2574"/>
              <a:ext cx="28" cy="55"/>
            </a:xfrm>
            <a:custGeom>
              <a:avLst/>
              <a:gdLst>
                <a:gd name="T0" fmla="*/ 0 w 28"/>
                <a:gd name="T1" fmla="*/ 49 h 55"/>
                <a:gd name="T2" fmla="*/ 7 w 28"/>
                <a:gd name="T3" fmla="*/ 55 h 55"/>
                <a:gd name="T4" fmla="*/ 28 w 28"/>
                <a:gd name="T5" fmla="*/ 7 h 55"/>
                <a:gd name="T6" fmla="*/ 21 w 28"/>
                <a:gd name="T7" fmla="*/ 0 h 55"/>
                <a:gd name="T8" fmla="*/ 0 w 28"/>
                <a:gd name="T9" fmla="*/ 49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55">
                  <a:moveTo>
                    <a:pt x="0" y="49"/>
                  </a:moveTo>
                  <a:lnTo>
                    <a:pt x="7" y="55"/>
                  </a:lnTo>
                  <a:lnTo>
                    <a:pt x="28" y="7"/>
                  </a:lnTo>
                  <a:lnTo>
                    <a:pt x="21" y="0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7" name="Freeform 8"/>
            <p:cNvSpPr>
              <a:spLocks/>
            </p:cNvSpPr>
            <p:nvPr/>
          </p:nvSpPr>
          <p:spPr bwMode="auto">
            <a:xfrm>
              <a:off x="3429" y="2485"/>
              <a:ext cx="27" cy="62"/>
            </a:xfrm>
            <a:custGeom>
              <a:avLst/>
              <a:gdLst>
                <a:gd name="T0" fmla="*/ 0 w 27"/>
                <a:gd name="T1" fmla="*/ 55 h 62"/>
                <a:gd name="T2" fmla="*/ 6 w 27"/>
                <a:gd name="T3" fmla="*/ 62 h 62"/>
                <a:gd name="T4" fmla="*/ 27 w 27"/>
                <a:gd name="T5" fmla="*/ 7 h 62"/>
                <a:gd name="T6" fmla="*/ 20 w 27"/>
                <a:gd name="T7" fmla="*/ 0 h 62"/>
                <a:gd name="T8" fmla="*/ 0 w 27"/>
                <a:gd name="T9" fmla="*/ 55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62">
                  <a:moveTo>
                    <a:pt x="0" y="55"/>
                  </a:moveTo>
                  <a:lnTo>
                    <a:pt x="6" y="62"/>
                  </a:lnTo>
                  <a:lnTo>
                    <a:pt x="27" y="7"/>
                  </a:lnTo>
                  <a:lnTo>
                    <a:pt x="20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8" name="Freeform 9"/>
            <p:cNvSpPr>
              <a:spLocks/>
            </p:cNvSpPr>
            <p:nvPr/>
          </p:nvSpPr>
          <p:spPr bwMode="auto">
            <a:xfrm>
              <a:off x="3470" y="2403"/>
              <a:ext cx="27" cy="55"/>
            </a:xfrm>
            <a:custGeom>
              <a:avLst/>
              <a:gdLst>
                <a:gd name="T0" fmla="*/ 0 w 27"/>
                <a:gd name="T1" fmla="*/ 48 h 55"/>
                <a:gd name="T2" fmla="*/ 7 w 27"/>
                <a:gd name="T3" fmla="*/ 55 h 55"/>
                <a:gd name="T4" fmla="*/ 27 w 27"/>
                <a:gd name="T5" fmla="*/ 7 h 55"/>
                <a:gd name="T6" fmla="*/ 20 w 27"/>
                <a:gd name="T7" fmla="*/ 0 h 55"/>
                <a:gd name="T8" fmla="*/ 0 w 27"/>
                <a:gd name="T9" fmla="*/ 48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55">
                  <a:moveTo>
                    <a:pt x="0" y="48"/>
                  </a:moveTo>
                  <a:lnTo>
                    <a:pt x="7" y="55"/>
                  </a:lnTo>
                  <a:lnTo>
                    <a:pt x="27" y="7"/>
                  </a:lnTo>
                  <a:lnTo>
                    <a:pt x="20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9" name="Freeform 10"/>
            <p:cNvSpPr>
              <a:spLocks/>
            </p:cNvSpPr>
            <p:nvPr/>
          </p:nvSpPr>
          <p:spPr bwMode="auto">
            <a:xfrm>
              <a:off x="3456" y="2341"/>
              <a:ext cx="82" cy="103"/>
            </a:xfrm>
            <a:custGeom>
              <a:avLst/>
              <a:gdLst>
                <a:gd name="T0" fmla="*/ 82 w 82"/>
                <a:gd name="T1" fmla="*/ 103 h 103"/>
                <a:gd name="T2" fmla="*/ 82 w 82"/>
                <a:gd name="T3" fmla="*/ 0 h 103"/>
                <a:gd name="T4" fmla="*/ 0 w 82"/>
                <a:gd name="T5" fmla="*/ 69 h 103"/>
                <a:gd name="T6" fmla="*/ 82 w 82"/>
                <a:gd name="T7" fmla="*/ 103 h 1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103">
                  <a:moveTo>
                    <a:pt x="82" y="103"/>
                  </a:moveTo>
                  <a:lnTo>
                    <a:pt x="82" y="0"/>
                  </a:lnTo>
                  <a:lnTo>
                    <a:pt x="0" y="69"/>
                  </a:lnTo>
                  <a:lnTo>
                    <a:pt x="82" y="10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60" name="Group 11"/>
          <p:cNvGrpSpPr>
            <a:grpSpLocks/>
          </p:cNvGrpSpPr>
          <p:nvPr/>
        </p:nvGrpSpPr>
        <p:grpSpPr bwMode="auto">
          <a:xfrm>
            <a:off x="2033489" y="2435522"/>
            <a:ext cx="1470025" cy="401637"/>
            <a:chOff x="2599" y="2328"/>
            <a:chExt cx="926" cy="253"/>
          </a:xfrm>
        </p:grpSpPr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2599" y="2554"/>
              <a:ext cx="55" cy="27"/>
            </a:xfrm>
            <a:custGeom>
              <a:avLst/>
              <a:gdLst>
                <a:gd name="T0" fmla="*/ 0 w 55"/>
                <a:gd name="T1" fmla="*/ 14 h 27"/>
                <a:gd name="T2" fmla="*/ 0 w 55"/>
                <a:gd name="T3" fmla="*/ 27 h 27"/>
                <a:gd name="T4" fmla="*/ 55 w 55"/>
                <a:gd name="T5" fmla="*/ 14 h 27"/>
                <a:gd name="T6" fmla="*/ 55 w 55"/>
                <a:gd name="T7" fmla="*/ 0 h 27"/>
                <a:gd name="T8" fmla="*/ 0 w 55"/>
                <a:gd name="T9" fmla="*/ 14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7">
                  <a:moveTo>
                    <a:pt x="0" y="14"/>
                  </a:moveTo>
                  <a:lnTo>
                    <a:pt x="0" y="27"/>
                  </a:lnTo>
                  <a:lnTo>
                    <a:pt x="55" y="14"/>
                  </a:lnTo>
                  <a:lnTo>
                    <a:pt x="55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2" name="Freeform 13"/>
            <p:cNvSpPr>
              <a:spLocks/>
            </p:cNvSpPr>
            <p:nvPr/>
          </p:nvSpPr>
          <p:spPr bwMode="auto">
            <a:xfrm>
              <a:off x="2695" y="2533"/>
              <a:ext cx="48" cy="28"/>
            </a:xfrm>
            <a:custGeom>
              <a:avLst/>
              <a:gdLst>
                <a:gd name="T0" fmla="*/ 0 w 48"/>
                <a:gd name="T1" fmla="*/ 14 h 28"/>
                <a:gd name="T2" fmla="*/ 0 w 48"/>
                <a:gd name="T3" fmla="*/ 28 h 28"/>
                <a:gd name="T4" fmla="*/ 48 w 48"/>
                <a:gd name="T5" fmla="*/ 14 h 28"/>
                <a:gd name="T6" fmla="*/ 48 w 48"/>
                <a:gd name="T7" fmla="*/ 0 h 28"/>
                <a:gd name="T8" fmla="*/ 0 w 48"/>
                <a:gd name="T9" fmla="*/ 14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28">
                  <a:moveTo>
                    <a:pt x="0" y="14"/>
                  </a:moveTo>
                  <a:lnTo>
                    <a:pt x="0" y="28"/>
                  </a:lnTo>
                  <a:lnTo>
                    <a:pt x="48" y="14"/>
                  </a:lnTo>
                  <a:lnTo>
                    <a:pt x="4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3" name="Freeform 14"/>
            <p:cNvSpPr>
              <a:spLocks/>
            </p:cNvSpPr>
            <p:nvPr/>
          </p:nvSpPr>
          <p:spPr bwMode="auto">
            <a:xfrm>
              <a:off x="2784" y="2513"/>
              <a:ext cx="55" cy="20"/>
            </a:xfrm>
            <a:custGeom>
              <a:avLst/>
              <a:gdLst>
                <a:gd name="T0" fmla="*/ 0 w 55"/>
                <a:gd name="T1" fmla="*/ 7 h 20"/>
                <a:gd name="T2" fmla="*/ 0 w 55"/>
                <a:gd name="T3" fmla="*/ 20 h 20"/>
                <a:gd name="T4" fmla="*/ 55 w 55"/>
                <a:gd name="T5" fmla="*/ 13 h 20"/>
                <a:gd name="T6" fmla="*/ 55 w 55"/>
                <a:gd name="T7" fmla="*/ 0 h 20"/>
                <a:gd name="T8" fmla="*/ 0 w 55"/>
                <a:gd name="T9" fmla="*/ 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0">
                  <a:moveTo>
                    <a:pt x="0" y="7"/>
                  </a:moveTo>
                  <a:lnTo>
                    <a:pt x="0" y="20"/>
                  </a:lnTo>
                  <a:lnTo>
                    <a:pt x="55" y="13"/>
                  </a:lnTo>
                  <a:lnTo>
                    <a:pt x="5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>
              <a:off x="2880" y="2485"/>
              <a:ext cx="55" cy="28"/>
            </a:xfrm>
            <a:custGeom>
              <a:avLst/>
              <a:gdLst>
                <a:gd name="T0" fmla="*/ 0 w 55"/>
                <a:gd name="T1" fmla="*/ 14 h 28"/>
                <a:gd name="T2" fmla="*/ 0 w 55"/>
                <a:gd name="T3" fmla="*/ 28 h 28"/>
                <a:gd name="T4" fmla="*/ 55 w 55"/>
                <a:gd name="T5" fmla="*/ 14 h 28"/>
                <a:gd name="T6" fmla="*/ 55 w 55"/>
                <a:gd name="T7" fmla="*/ 0 h 28"/>
                <a:gd name="T8" fmla="*/ 0 w 55"/>
                <a:gd name="T9" fmla="*/ 14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8">
                  <a:moveTo>
                    <a:pt x="0" y="14"/>
                  </a:moveTo>
                  <a:lnTo>
                    <a:pt x="0" y="28"/>
                  </a:lnTo>
                  <a:lnTo>
                    <a:pt x="55" y="14"/>
                  </a:lnTo>
                  <a:lnTo>
                    <a:pt x="55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>
              <a:off x="2969" y="2465"/>
              <a:ext cx="55" cy="27"/>
            </a:xfrm>
            <a:custGeom>
              <a:avLst/>
              <a:gdLst>
                <a:gd name="T0" fmla="*/ 0 w 55"/>
                <a:gd name="T1" fmla="*/ 13 h 27"/>
                <a:gd name="T2" fmla="*/ 0 w 55"/>
                <a:gd name="T3" fmla="*/ 27 h 27"/>
                <a:gd name="T4" fmla="*/ 55 w 55"/>
                <a:gd name="T5" fmla="*/ 13 h 27"/>
                <a:gd name="T6" fmla="*/ 55 w 55"/>
                <a:gd name="T7" fmla="*/ 0 h 27"/>
                <a:gd name="T8" fmla="*/ 0 w 55"/>
                <a:gd name="T9" fmla="*/ 13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7">
                  <a:moveTo>
                    <a:pt x="0" y="13"/>
                  </a:moveTo>
                  <a:lnTo>
                    <a:pt x="0" y="27"/>
                  </a:lnTo>
                  <a:lnTo>
                    <a:pt x="55" y="13"/>
                  </a:lnTo>
                  <a:lnTo>
                    <a:pt x="55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6" name="Freeform 17"/>
            <p:cNvSpPr>
              <a:spLocks/>
            </p:cNvSpPr>
            <p:nvPr/>
          </p:nvSpPr>
          <p:spPr bwMode="auto">
            <a:xfrm>
              <a:off x="3065" y="2444"/>
              <a:ext cx="55" cy="28"/>
            </a:xfrm>
            <a:custGeom>
              <a:avLst/>
              <a:gdLst>
                <a:gd name="T0" fmla="*/ 0 w 55"/>
                <a:gd name="T1" fmla="*/ 14 h 28"/>
                <a:gd name="T2" fmla="*/ 0 w 55"/>
                <a:gd name="T3" fmla="*/ 28 h 28"/>
                <a:gd name="T4" fmla="*/ 55 w 55"/>
                <a:gd name="T5" fmla="*/ 14 h 28"/>
                <a:gd name="T6" fmla="*/ 55 w 55"/>
                <a:gd name="T7" fmla="*/ 0 h 28"/>
                <a:gd name="T8" fmla="*/ 0 w 55"/>
                <a:gd name="T9" fmla="*/ 14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8">
                  <a:moveTo>
                    <a:pt x="0" y="14"/>
                  </a:moveTo>
                  <a:lnTo>
                    <a:pt x="0" y="28"/>
                  </a:lnTo>
                  <a:lnTo>
                    <a:pt x="55" y="14"/>
                  </a:lnTo>
                  <a:lnTo>
                    <a:pt x="55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7" name="Freeform 18"/>
            <p:cNvSpPr>
              <a:spLocks/>
            </p:cNvSpPr>
            <p:nvPr/>
          </p:nvSpPr>
          <p:spPr bwMode="auto">
            <a:xfrm>
              <a:off x="3161" y="2424"/>
              <a:ext cx="48" cy="20"/>
            </a:xfrm>
            <a:custGeom>
              <a:avLst/>
              <a:gdLst>
                <a:gd name="T0" fmla="*/ 0 w 48"/>
                <a:gd name="T1" fmla="*/ 6 h 20"/>
                <a:gd name="T2" fmla="*/ 0 w 48"/>
                <a:gd name="T3" fmla="*/ 20 h 20"/>
                <a:gd name="T4" fmla="*/ 48 w 48"/>
                <a:gd name="T5" fmla="*/ 13 h 20"/>
                <a:gd name="T6" fmla="*/ 48 w 48"/>
                <a:gd name="T7" fmla="*/ 0 h 20"/>
                <a:gd name="T8" fmla="*/ 0 w 48"/>
                <a:gd name="T9" fmla="*/ 6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20">
                  <a:moveTo>
                    <a:pt x="0" y="6"/>
                  </a:moveTo>
                  <a:lnTo>
                    <a:pt x="0" y="20"/>
                  </a:lnTo>
                  <a:lnTo>
                    <a:pt x="48" y="13"/>
                  </a:lnTo>
                  <a:lnTo>
                    <a:pt x="48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8" name="Freeform 19"/>
            <p:cNvSpPr>
              <a:spLocks/>
            </p:cNvSpPr>
            <p:nvPr/>
          </p:nvSpPr>
          <p:spPr bwMode="auto">
            <a:xfrm>
              <a:off x="3250" y="2396"/>
              <a:ext cx="55" cy="28"/>
            </a:xfrm>
            <a:custGeom>
              <a:avLst/>
              <a:gdLst>
                <a:gd name="T0" fmla="*/ 0 w 55"/>
                <a:gd name="T1" fmla="*/ 14 h 28"/>
                <a:gd name="T2" fmla="*/ 0 w 55"/>
                <a:gd name="T3" fmla="*/ 28 h 28"/>
                <a:gd name="T4" fmla="*/ 55 w 55"/>
                <a:gd name="T5" fmla="*/ 14 h 28"/>
                <a:gd name="T6" fmla="*/ 55 w 55"/>
                <a:gd name="T7" fmla="*/ 0 h 28"/>
                <a:gd name="T8" fmla="*/ 0 w 55"/>
                <a:gd name="T9" fmla="*/ 14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8">
                  <a:moveTo>
                    <a:pt x="0" y="14"/>
                  </a:moveTo>
                  <a:lnTo>
                    <a:pt x="0" y="28"/>
                  </a:lnTo>
                  <a:lnTo>
                    <a:pt x="55" y="14"/>
                  </a:lnTo>
                  <a:lnTo>
                    <a:pt x="55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>
              <a:off x="3346" y="2376"/>
              <a:ext cx="55" cy="27"/>
            </a:xfrm>
            <a:custGeom>
              <a:avLst/>
              <a:gdLst>
                <a:gd name="T0" fmla="*/ 0 w 55"/>
                <a:gd name="T1" fmla="*/ 13 h 27"/>
                <a:gd name="T2" fmla="*/ 0 w 55"/>
                <a:gd name="T3" fmla="*/ 27 h 27"/>
                <a:gd name="T4" fmla="*/ 55 w 55"/>
                <a:gd name="T5" fmla="*/ 13 h 27"/>
                <a:gd name="T6" fmla="*/ 55 w 55"/>
                <a:gd name="T7" fmla="*/ 0 h 27"/>
                <a:gd name="T8" fmla="*/ 0 w 55"/>
                <a:gd name="T9" fmla="*/ 13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7">
                  <a:moveTo>
                    <a:pt x="0" y="13"/>
                  </a:moveTo>
                  <a:lnTo>
                    <a:pt x="0" y="27"/>
                  </a:lnTo>
                  <a:lnTo>
                    <a:pt x="55" y="13"/>
                  </a:lnTo>
                  <a:lnTo>
                    <a:pt x="55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70" name="Freeform 21"/>
            <p:cNvSpPr>
              <a:spLocks/>
            </p:cNvSpPr>
            <p:nvPr/>
          </p:nvSpPr>
          <p:spPr bwMode="auto">
            <a:xfrm>
              <a:off x="3442" y="2362"/>
              <a:ext cx="14" cy="20"/>
            </a:xfrm>
            <a:custGeom>
              <a:avLst/>
              <a:gdLst>
                <a:gd name="T0" fmla="*/ 0 w 14"/>
                <a:gd name="T1" fmla="*/ 7 h 20"/>
                <a:gd name="T2" fmla="*/ 0 w 14"/>
                <a:gd name="T3" fmla="*/ 20 h 20"/>
                <a:gd name="T4" fmla="*/ 14 w 14"/>
                <a:gd name="T5" fmla="*/ 14 h 20"/>
                <a:gd name="T6" fmla="*/ 14 w 14"/>
                <a:gd name="T7" fmla="*/ 0 h 20"/>
                <a:gd name="T8" fmla="*/ 0 w 14"/>
                <a:gd name="T9" fmla="*/ 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20">
                  <a:moveTo>
                    <a:pt x="0" y="7"/>
                  </a:moveTo>
                  <a:lnTo>
                    <a:pt x="0" y="20"/>
                  </a:lnTo>
                  <a:lnTo>
                    <a:pt x="14" y="14"/>
                  </a:lnTo>
                  <a:lnTo>
                    <a:pt x="1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71" name="Freeform 22"/>
            <p:cNvSpPr>
              <a:spLocks/>
            </p:cNvSpPr>
            <p:nvPr/>
          </p:nvSpPr>
          <p:spPr bwMode="auto">
            <a:xfrm>
              <a:off x="3429" y="2328"/>
              <a:ext cx="96" cy="89"/>
            </a:xfrm>
            <a:custGeom>
              <a:avLst/>
              <a:gdLst>
                <a:gd name="T0" fmla="*/ 20 w 96"/>
                <a:gd name="T1" fmla="*/ 89 h 89"/>
                <a:gd name="T2" fmla="*/ 96 w 96"/>
                <a:gd name="T3" fmla="*/ 27 h 89"/>
                <a:gd name="T4" fmla="*/ 0 w 96"/>
                <a:gd name="T5" fmla="*/ 0 h 89"/>
                <a:gd name="T6" fmla="*/ 20 w 96"/>
                <a:gd name="T7" fmla="*/ 89 h 8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" h="89">
                  <a:moveTo>
                    <a:pt x="20" y="89"/>
                  </a:moveTo>
                  <a:lnTo>
                    <a:pt x="96" y="27"/>
                  </a:lnTo>
                  <a:lnTo>
                    <a:pt x="0" y="0"/>
                  </a:lnTo>
                  <a:lnTo>
                    <a:pt x="20" y="89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72" name="Group 24"/>
          <p:cNvGrpSpPr>
            <a:grpSpLocks/>
          </p:cNvGrpSpPr>
          <p:nvPr/>
        </p:nvGrpSpPr>
        <p:grpSpPr bwMode="auto">
          <a:xfrm>
            <a:off x="1674714" y="2848272"/>
            <a:ext cx="369887" cy="730250"/>
            <a:chOff x="2373" y="2588"/>
            <a:chExt cx="233" cy="460"/>
          </a:xfrm>
        </p:grpSpPr>
        <p:grpSp>
          <p:nvGrpSpPr>
            <p:cNvPr id="73" name="Group 25"/>
            <p:cNvGrpSpPr>
              <a:grpSpLocks/>
            </p:cNvGrpSpPr>
            <p:nvPr/>
          </p:nvGrpSpPr>
          <p:grpSpPr bwMode="auto">
            <a:xfrm>
              <a:off x="2373" y="2588"/>
              <a:ext cx="233" cy="460"/>
              <a:chOff x="2373" y="2588"/>
              <a:chExt cx="233" cy="460"/>
            </a:xfrm>
          </p:grpSpPr>
          <p:sp>
            <p:nvSpPr>
              <p:cNvPr id="75" name="Freeform 26"/>
              <p:cNvSpPr>
                <a:spLocks/>
              </p:cNvSpPr>
              <p:nvPr/>
            </p:nvSpPr>
            <p:spPr bwMode="auto">
              <a:xfrm>
                <a:off x="2373" y="2643"/>
                <a:ext cx="198" cy="405"/>
              </a:xfrm>
              <a:custGeom>
                <a:avLst/>
                <a:gdLst>
                  <a:gd name="T0" fmla="*/ 0 w 198"/>
                  <a:gd name="T1" fmla="*/ 398 h 405"/>
                  <a:gd name="T2" fmla="*/ 6 w 198"/>
                  <a:gd name="T3" fmla="*/ 405 h 405"/>
                  <a:gd name="T4" fmla="*/ 198 w 198"/>
                  <a:gd name="T5" fmla="*/ 7 h 405"/>
                  <a:gd name="T6" fmla="*/ 192 w 198"/>
                  <a:gd name="T7" fmla="*/ 0 h 405"/>
                  <a:gd name="T8" fmla="*/ 0 w 198"/>
                  <a:gd name="T9" fmla="*/ 398 h 4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8" h="405">
                    <a:moveTo>
                      <a:pt x="0" y="398"/>
                    </a:moveTo>
                    <a:lnTo>
                      <a:pt x="6" y="405"/>
                    </a:lnTo>
                    <a:lnTo>
                      <a:pt x="198" y="7"/>
                    </a:lnTo>
                    <a:lnTo>
                      <a:pt x="192" y="0"/>
                    </a:lnTo>
                    <a:lnTo>
                      <a:pt x="0" y="398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76" name="Freeform 27"/>
              <p:cNvSpPr>
                <a:spLocks/>
              </p:cNvSpPr>
              <p:nvPr/>
            </p:nvSpPr>
            <p:spPr bwMode="auto">
              <a:xfrm>
                <a:off x="2523" y="2588"/>
                <a:ext cx="83" cy="96"/>
              </a:xfrm>
              <a:custGeom>
                <a:avLst/>
                <a:gdLst>
                  <a:gd name="T0" fmla="*/ 83 w 83"/>
                  <a:gd name="T1" fmla="*/ 96 h 96"/>
                  <a:gd name="T2" fmla="*/ 83 w 83"/>
                  <a:gd name="T3" fmla="*/ 0 h 96"/>
                  <a:gd name="T4" fmla="*/ 0 w 83"/>
                  <a:gd name="T5" fmla="*/ 62 h 96"/>
                  <a:gd name="T6" fmla="*/ 83 w 83"/>
                  <a:gd name="T7" fmla="*/ 96 h 9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96">
                    <a:moveTo>
                      <a:pt x="83" y="96"/>
                    </a:moveTo>
                    <a:lnTo>
                      <a:pt x="83" y="0"/>
                    </a:lnTo>
                    <a:lnTo>
                      <a:pt x="0" y="62"/>
                    </a:lnTo>
                    <a:lnTo>
                      <a:pt x="83" y="9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2400" y="2657"/>
              <a:ext cx="9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i-FI" altLang="fi-FI" sz="16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" name="Group 30"/>
          <p:cNvGrpSpPr>
            <a:grpSpLocks/>
          </p:cNvGrpSpPr>
          <p:nvPr/>
        </p:nvGrpSpPr>
        <p:grpSpPr bwMode="auto">
          <a:xfrm>
            <a:off x="1674714" y="3175297"/>
            <a:ext cx="1479550" cy="403225"/>
            <a:chOff x="2373" y="2794"/>
            <a:chExt cx="932" cy="254"/>
          </a:xfrm>
        </p:grpSpPr>
        <p:grpSp>
          <p:nvGrpSpPr>
            <p:cNvPr id="78" name="Group 31"/>
            <p:cNvGrpSpPr>
              <a:grpSpLocks/>
            </p:cNvGrpSpPr>
            <p:nvPr/>
          </p:nvGrpSpPr>
          <p:grpSpPr bwMode="auto">
            <a:xfrm>
              <a:off x="2373" y="2794"/>
              <a:ext cx="932" cy="254"/>
              <a:chOff x="2373" y="2794"/>
              <a:chExt cx="932" cy="254"/>
            </a:xfrm>
          </p:grpSpPr>
          <p:sp>
            <p:nvSpPr>
              <p:cNvPr id="80" name="Freeform 32"/>
              <p:cNvSpPr>
                <a:spLocks/>
              </p:cNvSpPr>
              <p:nvPr/>
            </p:nvSpPr>
            <p:spPr bwMode="auto">
              <a:xfrm>
                <a:off x="2373" y="2828"/>
                <a:ext cx="857" cy="220"/>
              </a:xfrm>
              <a:custGeom>
                <a:avLst/>
                <a:gdLst>
                  <a:gd name="T0" fmla="*/ 0 w 857"/>
                  <a:gd name="T1" fmla="*/ 206 h 220"/>
                  <a:gd name="T2" fmla="*/ 0 w 857"/>
                  <a:gd name="T3" fmla="*/ 220 h 220"/>
                  <a:gd name="T4" fmla="*/ 857 w 857"/>
                  <a:gd name="T5" fmla="*/ 14 h 220"/>
                  <a:gd name="T6" fmla="*/ 857 w 857"/>
                  <a:gd name="T7" fmla="*/ 0 h 220"/>
                  <a:gd name="T8" fmla="*/ 0 w 857"/>
                  <a:gd name="T9" fmla="*/ 206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57" h="220">
                    <a:moveTo>
                      <a:pt x="0" y="206"/>
                    </a:moveTo>
                    <a:lnTo>
                      <a:pt x="0" y="220"/>
                    </a:lnTo>
                    <a:lnTo>
                      <a:pt x="857" y="14"/>
                    </a:lnTo>
                    <a:lnTo>
                      <a:pt x="857" y="0"/>
                    </a:lnTo>
                    <a:lnTo>
                      <a:pt x="0" y="206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1" name="Freeform 33"/>
              <p:cNvSpPr>
                <a:spLocks/>
              </p:cNvSpPr>
              <p:nvPr/>
            </p:nvSpPr>
            <p:spPr bwMode="auto">
              <a:xfrm>
                <a:off x="3202" y="2794"/>
                <a:ext cx="103" cy="89"/>
              </a:xfrm>
              <a:custGeom>
                <a:avLst/>
                <a:gdLst>
                  <a:gd name="T0" fmla="*/ 21 w 103"/>
                  <a:gd name="T1" fmla="*/ 89 h 89"/>
                  <a:gd name="T2" fmla="*/ 103 w 103"/>
                  <a:gd name="T3" fmla="*/ 27 h 89"/>
                  <a:gd name="T4" fmla="*/ 0 w 103"/>
                  <a:gd name="T5" fmla="*/ 0 h 89"/>
                  <a:gd name="T6" fmla="*/ 21 w 103"/>
                  <a:gd name="T7" fmla="*/ 89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3" h="89">
                    <a:moveTo>
                      <a:pt x="21" y="89"/>
                    </a:moveTo>
                    <a:lnTo>
                      <a:pt x="103" y="27"/>
                    </a:lnTo>
                    <a:lnTo>
                      <a:pt x="0" y="0"/>
                    </a:lnTo>
                    <a:lnTo>
                      <a:pt x="21" y="89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79" name="Rectangle 34"/>
            <p:cNvSpPr>
              <a:spLocks noChangeArrowheads="1"/>
            </p:cNvSpPr>
            <p:nvPr/>
          </p:nvSpPr>
          <p:spPr bwMode="auto">
            <a:xfrm>
              <a:off x="3010" y="2883"/>
              <a:ext cx="12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i-FI" altLang="fi-FI" sz="1600" b="1" i="1" dirty="0">
                  <a:solidFill>
                    <a:srgbClr val="0000FF"/>
                  </a:solidFill>
                </a:rPr>
                <a:t> </a:t>
              </a:r>
              <a:r>
                <a:rPr lang="fi-FI" altLang="fi-FI" sz="16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Rectangle 35"/>
          <p:cNvSpPr>
            <a:spLocks noChangeArrowheads="1"/>
          </p:cNvSpPr>
          <p:nvPr/>
        </p:nvSpPr>
        <p:spPr bwMode="auto">
          <a:xfrm>
            <a:off x="2436714" y="2760959"/>
            <a:ext cx="358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grpSp>
        <p:nvGrpSpPr>
          <p:cNvPr id="83" name="Group 36"/>
          <p:cNvGrpSpPr>
            <a:grpSpLocks/>
          </p:cNvGrpSpPr>
          <p:nvPr/>
        </p:nvGrpSpPr>
        <p:grpSpPr bwMode="auto">
          <a:xfrm>
            <a:off x="1674714" y="2478384"/>
            <a:ext cx="1849437" cy="1100138"/>
            <a:chOff x="2373" y="2355"/>
            <a:chExt cx="1165" cy="693"/>
          </a:xfrm>
        </p:grpSpPr>
        <p:grpSp>
          <p:nvGrpSpPr>
            <p:cNvPr id="84" name="Group 37"/>
            <p:cNvGrpSpPr>
              <a:grpSpLocks/>
            </p:cNvGrpSpPr>
            <p:nvPr/>
          </p:nvGrpSpPr>
          <p:grpSpPr bwMode="auto">
            <a:xfrm>
              <a:off x="2373" y="2355"/>
              <a:ext cx="1165" cy="693"/>
              <a:chOff x="2373" y="2355"/>
              <a:chExt cx="1165" cy="693"/>
            </a:xfrm>
          </p:grpSpPr>
          <p:sp>
            <p:nvSpPr>
              <p:cNvPr id="86" name="Freeform 38"/>
              <p:cNvSpPr>
                <a:spLocks/>
              </p:cNvSpPr>
              <p:nvPr/>
            </p:nvSpPr>
            <p:spPr bwMode="auto">
              <a:xfrm>
                <a:off x="2373" y="2376"/>
                <a:ext cx="1110" cy="672"/>
              </a:xfrm>
              <a:custGeom>
                <a:avLst/>
                <a:gdLst>
                  <a:gd name="T0" fmla="*/ 0 w 1110"/>
                  <a:gd name="T1" fmla="*/ 658 h 672"/>
                  <a:gd name="T2" fmla="*/ 6 w 1110"/>
                  <a:gd name="T3" fmla="*/ 672 h 672"/>
                  <a:gd name="T4" fmla="*/ 1110 w 1110"/>
                  <a:gd name="T5" fmla="*/ 13 h 672"/>
                  <a:gd name="T6" fmla="*/ 1104 w 1110"/>
                  <a:gd name="T7" fmla="*/ 0 h 672"/>
                  <a:gd name="T8" fmla="*/ 0 w 1110"/>
                  <a:gd name="T9" fmla="*/ 658 h 6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10" h="672">
                    <a:moveTo>
                      <a:pt x="0" y="658"/>
                    </a:moveTo>
                    <a:lnTo>
                      <a:pt x="6" y="672"/>
                    </a:lnTo>
                    <a:lnTo>
                      <a:pt x="1110" y="13"/>
                    </a:lnTo>
                    <a:lnTo>
                      <a:pt x="1104" y="0"/>
                    </a:lnTo>
                    <a:lnTo>
                      <a:pt x="0" y="658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87" name="Freeform 39"/>
              <p:cNvSpPr>
                <a:spLocks/>
              </p:cNvSpPr>
              <p:nvPr/>
            </p:nvSpPr>
            <p:spPr bwMode="auto">
              <a:xfrm>
                <a:off x="3435" y="2355"/>
                <a:ext cx="103" cy="89"/>
              </a:xfrm>
              <a:custGeom>
                <a:avLst/>
                <a:gdLst>
                  <a:gd name="T0" fmla="*/ 48 w 103"/>
                  <a:gd name="T1" fmla="*/ 89 h 89"/>
                  <a:gd name="T2" fmla="*/ 103 w 103"/>
                  <a:gd name="T3" fmla="*/ 0 h 89"/>
                  <a:gd name="T4" fmla="*/ 0 w 103"/>
                  <a:gd name="T5" fmla="*/ 14 h 89"/>
                  <a:gd name="T6" fmla="*/ 48 w 103"/>
                  <a:gd name="T7" fmla="*/ 89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3" h="89">
                    <a:moveTo>
                      <a:pt x="48" y="89"/>
                    </a:moveTo>
                    <a:lnTo>
                      <a:pt x="103" y="0"/>
                    </a:lnTo>
                    <a:lnTo>
                      <a:pt x="0" y="14"/>
                    </a:lnTo>
                    <a:lnTo>
                      <a:pt x="48" y="89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85" name="Rectangle 40"/>
            <p:cNvSpPr>
              <a:spLocks noChangeArrowheads="1"/>
            </p:cNvSpPr>
            <p:nvPr/>
          </p:nvSpPr>
          <p:spPr bwMode="auto">
            <a:xfrm>
              <a:off x="2880" y="2561"/>
              <a:ext cx="9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600" b="1" i="1" dirty="0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8" name="Group 44"/>
          <p:cNvGrpSpPr>
            <a:grpSpLocks/>
          </p:cNvGrpSpPr>
          <p:nvPr/>
        </p:nvGrpSpPr>
        <p:grpSpPr bwMode="auto">
          <a:xfrm>
            <a:off x="922239" y="1660823"/>
            <a:ext cx="3348037" cy="2522538"/>
            <a:chOff x="1899" y="1840"/>
            <a:chExt cx="2109" cy="1589"/>
          </a:xfrm>
        </p:grpSpPr>
        <p:grpSp>
          <p:nvGrpSpPr>
            <p:cNvPr id="89" name="Group 45"/>
            <p:cNvGrpSpPr>
              <a:grpSpLocks/>
            </p:cNvGrpSpPr>
            <p:nvPr/>
          </p:nvGrpSpPr>
          <p:grpSpPr bwMode="auto">
            <a:xfrm>
              <a:off x="2002" y="3048"/>
              <a:ext cx="371" cy="295"/>
              <a:chOff x="2002" y="3048"/>
              <a:chExt cx="371" cy="295"/>
            </a:xfrm>
          </p:grpSpPr>
          <p:sp>
            <p:nvSpPr>
              <p:cNvPr id="110" name="Line 46"/>
              <p:cNvSpPr>
                <a:spLocks noChangeShapeType="1"/>
              </p:cNvSpPr>
              <p:nvPr/>
            </p:nvSpPr>
            <p:spPr bwMode="auto">
              <a:xfrm flipH="1">
                <a:off x="2023" y="3048"/>
                <a:ext cx="350" cy="28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52" name="Freeform 47"/>
              <p:cNvSpPr>
                <a:spLocks/>
              </p:cNvSpPr>
              <p:nvPr/>
            </p:nvSpPr>
            <p:spPr bwMode="auto">
              <a:xfrm>
                <a:off x="2002" y="3267"/>
                <a:ext cx="89" cy="76"/>
              </a:xfrm>
              <a:custGeom>
                <a:avLst/>
                <a:gdLst>
                  <a:gd name="T0" fmla="*/ 41 w 89"/>
                  <a:gd name="T1" fmla="*/ 0 h 76"/>
                  <a:gd name="T2" fmla="*/ 0 w 89"/>
                  <a:gd name="T3" fmla="*/ 76 h 76"/>
                  <a:gd name="T4" fmla="*/ 89 w 89"/>
                  <a:gd name="T5" fmla="*/ 62 h 76"/>
                  <a:gd name="T6" fmla="*/ 48 w 89"/>
                  <a:gd name="T7" fmla="*/ 48 h 76"/>
                  <a:gd name="T8" fmla="*/ 41 w 89"/>
                  <a:gd name="T9" fmla="*/ 0 h 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9" h="76">
                    <a:moveTo>
                      <a:pt x="41" y="0"/>
                    </a:moveTo>
                    <a:lnTo>
                      <a:pt x="0" y="76"/>
                    </a:lnTo>
                    <a:lnTo>
                      <a:pt x="89" y="62"/>
                    </a:lnTo>
                    <a:lnTo>
                      <a:pt x="48" y="48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90" name="Group 48"/>
            <p:cNvGrpSpPr>
              <a:grpSpLocks/>
            </p:cNvGrpSpPr>
            <p:nvPr/>
          </p:nvGrpSpPr>
          <p:grpSpPr bwMode="auto">
            <a:xfrm>
              <a:off x="2359" y="3014"/>
              <a:ext cx="1522" cy="75"/>
              <a:chOff x="2359" y="3014"/>
              <a:chExt cx="1522" cy="75"/>
            </a:xfrm>
          </p:grpSpPr>
          <p:sp>
            <p:nvSpPr>
              <p:cNvPr id="107" name="Line 49"/>
              <p:cNvSpPr>
                <a:spLocks noChangeShapeType="1"/>
              </p:cNvSpPr>
              <p:nvPr/>
            </p:nvSpPr>
            <p:spPr bwMode="auto">
              <a:xfrm>
                <a:off x="2359" y="3048"/>
                <a:ext cx="148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8" name="Freeform 50"/>
              <p:cNvSpPr>
                <a:spLocks/>
              </p:cNvSpPr>
              <p:nvPr/>
            </p:nvSpPr>
            <p:spPr bwMode="auto">
              <a:xfrm>
                <a:off x="3806" y="3014"/>
                <a:ext cx="75" cy="75"/>
              </a:xfrm>
              <a:custGeom>
                <a:avLst/>
                <a:gdLst>
                  <a:gd name="T0" fmla="*/ 0 w 75"/>
                  <a:gd name="T1" fmla="*/ 75 h 75"/>
                  <a:gd name="T2" fmla="*/ 75 w 75"/>
                  <a:gd name="T3" fmla="*/ 41 h 75"/>
                  <a:gd name="T4" fmla="*/ 0 w 75"/>
                  <a:gd name="T5" fmla="*/ 0 h 75"/>
                  <a:gd name="T6" fmla="*/ 27 w 75"/>
                  <a:gd name="T7" fmla="*/ 41 h 75"/>
                  <a:gd name="T8" fmla="*/ 0 w 75"/>
                  <a:gd name="T9" fmla="*/ 75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0" y="75"/>
                    </a:moveTo>
                    <a:lnTo>
                      <a:pt x="75" y="41"/>
                    </a:lnTo>
                    <a:lnTo>
                      <a:pt x="0" y="0"/>
                    </a:lnTo>
                    <a:lnTo>
                      <a:pt x="27" y="41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grpSp>
          <p:nvGrpSpPr>
            <p:cNvPr id="91" name="Group 51"/>
            <p:cNvGrpSpPr>
              <a:grpSpLocks/>
            </p:cNvGrpSpPr>
            <p:nvPr/>
          </p:nvGrpSpPr>
          <p:grpSpPr bwMode="auto">
            <a:xfrm>
              <a:off x="2331" y="1930"/>
              <a:ext cx="76" cy="1111"/>
              <a:chOff x="2331" y="1930"/>
              <a:chExt cx="76" cy="1111"/>
            </a:xfrm>
          </p:grpSpPr>
          <p:sp>
            <p:nvSpPr>
              <p:cNvPr id="105" name="Line 52"/>
              <p:cNvSpPr>
                <a:spLocks noChangeShapeType="1"/>
              </p:cNvSpPr>
              <p:nvPr/>
            </p:nvSpPr>
            <p:spPr bwMode="auto">
              <a:xfrm flipV="1">
                <a:off x="2366" y="1964"/>
                <a:ext cx="1" cy="107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" name="Freeform 53"/>
              <p:cNvSpPr>
                <a:spLocks/>
              </p:cNvSpPr>
              <p:nvPr/>
            </p:nvSpPr>
            <p:spPr bwMode="auto">
              <a:xfrm>
                <a:off x="2331" y="1930"/>
                <a:ext cx="76" cy="82"/>
              </a:xfrm>
              <a:custGeom>
                <a:avLst/>
                <a:gdLst>
                  <a:gd name="T0" fmla="*/ 76 w 76"/>
                  <a:gd name="T1" fmla="*/ 82 h 82"/>
                  <a:gd name="T2" fmla="*/ 42 w 76"/>
                  <a:gd name="T3" fmla="*/ 0 h 82"/>
                  <a:gd name="T4" fmla="*/ 0 w 76"/>
                  <a:gd name="T5" fmla="*/ 82 h 82"/>
                  <a:gd name="T6" fmla="*/ 42 w 76"/>
                  <a:gd name="T7" fmla="*/ 55 h 82"/>
                  <a:gd name="T8" fmla="*/ 76 w 76"/>
                  <a:gd name="T9" fmla="*/ 82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" h="82">
                    <a:moveTo>
                      <a:pt x="76" y="82"/>
                    </a:moveTo>
                    <a:lnTo>
                      <a:pt x="42" y="0"/>
                    </a:lnTo>
                    <a:lnTo>
                      <a:pt x="0" y="82"/>
                    </a:lnTo>
                    <a:lnTo>
                      <a:pt x="42" y="55"/>
                    </a:lnTo>
                    <a:lnTo>
                      <a:pt x="76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92" name="Line 54"/>
            <p:cNvSpPr>
              <a:spLocks noChangeShapeType="1"/>
            </p:cNvSpPr>
            <p:nvPr/>
          </p:nvSpPr>
          <p:spPr bwMode="auto">
            <a:xfrm>
              <a:off x="2599" y="3027"/>
              <a:ext cx="1" cy="4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93" name="Line 55"/>
            <p:cNvSpPr>
              <a:spLocks noChangeShapeType="1"/>
            </p:cNvSpPr>
            <p:nvPr/>
          </p:nvSpPr>
          <p:spPr bwMode="auto">
            <a:xfrm>
              <a:off x="2832" y="3027"/>
              <a:ext cx="1" cy="4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94" name="Line 56"/>
            <p:cNvSpPr>
              <a:spLocks noChangeShapeType="1"/>
            </p:cNvSpPr>
            <p:nvPr/>
          </p:nvSpPr>
          <p:spPr bwMode="auto">
            <a:xfrm>
              <a:off x="3065" y="3027"/>
              <a:ext cx="1" cy="4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95" name="Line 57"/>
            <p:cNvSpPr>
              <a:spLocks noChangeShapeType="1"/>
            </p:cNvSpPr>
            <p:nvPr/>
          </p:nvSpPr>
          <p:spPr bwMode="auto">
            <a:xfrm>
              <a:off x="3298" y="3027"/>
              <a:ext cx="1" cy="4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96" name="Line 58"/>
            <p:cNvSpPr>
              <a:spLocks noChangeShapeType="1"/>
            </p:cNvSpPr>
            <p:nvPr/>
          </p:nvSpPr>
          <p:spPr bwMode="auto">
            <a:xfrm>
              <a:off x="3531" y="3027"/>
              <a:ext cx="1" cy="4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97" name="Line 59"/>
            <p:cNvSpPr>
              <a:spLocks noChangeShapeType="1"/>
            </p:cNvSpPr>
            <p:nvPr/>
          </p:nvSpPr>
          <p:spPr bwMode="auto">
            <a:xfrm>
              <a:off x="3765" y="3027"/>
              <a:ext cx="1" cy="4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98" name="Line 60"/>
            <p:cNvSpPr>
              <a:spLocks noChangeShapeType="1"/>
            </p:cNvSpPr>
            <p:nvPr/>
          </p:nvSpPr>
          <p:spPr bwMode="auto">
            <a:xfrm>
              <a:off x="2338" y="2815"/>
              <a:ext cx="4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99" name="Line 61"/>
            <p:cNvSpPr>
              <a:spLocks noChangeShapeType="1"/>
            </p:cNvSpPr>
            <p:nvPr/>
          </p:nvSpPr>
          <p:spPr bwMode="auto">
            <a:xfrm>
              <a:off x="2338" y="2581"/>
              <a:ext cx="4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0" name="Line 62"/>
            <p:cNvSpPr>
              <a:spLocks noChangeShapeType="1"/>
            </p:cNvSpPr>
            <p:nvPr/>
          </p:nvSpPr>
          <p:spPr bwMode="auto">
            <a:xfrm>
              <a:off x="2338" y="2348"/>
              <a:ext cx="4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1" name="Line 63"/>
            <p:cNvSpPr>
              <a:spLocks noChangeShapeType="1"/>
            </p:cNvSpPr>
            <p:nvPr/>
          </p:nvSpPr>
          <p:spPr bwMode="auto">
            <a:xfrm>
              <a:off x="2338" y="2115"/>
              <a:ext cx="4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2" name="Rectangle 64"/>
            <p:cNvSpPr>
              <a:spLocks noChangeArrowheads="1"/>
            </p:cNvSpPr>
            <p:nvPr/>
          </p:nvSpPr>
          <p:spPr bwMode="auto">
            <a:xfrm>
              <a:off x="3943" y="3034"/>
              <a:ext cx="6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ectangle 65"/>
            <p:cNvSpPr>
              <a:spLocks noChangeArrowheads="1"/>
            </p:cNvSpPr>
            <p:nvPr/>
          </p:nvSpPr>
          <p:spPr bwMode="auto">
            <a:xfrm>
              <a:off x="2242" y="1840"/>
              <a:ext cx="1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Rectangle 66"/>
            <p:cNvSpPr>
              <a:spLocks noChangeArrowheads="1"/>
            </p:cNvSpPr>
            <p:nvPr/>
          </p:nvSpPr>
          <p:spPr bwMode="auto">
            <a:xfrm>
              <a:off x="1899" y="3274"/>
              <a:ext cx="1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z</a:t>
              </a:r>
              <a:endParaRPr lang="en-GB" altLang="fi-FI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758507"/>
              </p:ext>
            </p:extLst>
          </p:nvPr>
        </p:nvGraphicFramePr>
        <p:xfrm>
          <a:off x="880783" y="4253780"/>
          <a:ext cx="11985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2" name="Equation" r:id="rId7" imgW="660240" imgH="177480" progId="Equation.DSMT4">
                  <p:embed/>
                </p:oleObj>
              </mc:Choice>
              <mc:Fallback>
                <p:oleObj name="Equation" r:id="rId7" imgW="66024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783" y="4253780"/>
                        <a:ext cx="1198562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851894"/>
              </p:ext>
            </p:extLst>
          </p:nvPr>
        </p:nvGraphicFramePr>
        <p:xfrm>
          <a:off x="2061270" y="4183361"/>
          <a:ext cx="288448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3" name="Equation" r:id="rId9" imgW="1587240" imgH="279360" progId="Equation.DSMT4">
                  <p:embed/>
                </p:oleObj>
              </mc:Choice>
              <mc:Fallback>
                <p:oleObj name="Equation" r:id="rId9" imgW="1587240" imgH="2793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1270" y="4183361"/>
                        <a:ext cx="288448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053095"/>
              </p:ext>
            </p:extLst>
          </p:nvPr>
        </p:nvGraphicFramePr>
        <p:xfrm>
          <a:off x="4905648" y="4253780"/>
          <a:ext cx="13843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4" name="Equation" r:id="rId11" imgW="761760" imgH="241200" progId="Equation.DSMT4">
                  <p:embed/>
                </p:oleObj>
              </mc:Choice>
              <mc:Fallback>
                <p:oleObj name="Equation" r:id="rId11" imgW="761760" imgH="241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648" y="4253780"/>
                        <a:ext cx="13843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535246"/>
              </p:ext>
            </p:extLst>
          </p:nvPr>
        </p:nvGraphicFramePr>
        <p:xfrm>
          <a:off x="865188" y="4678138"/>
          <a:ext cx="11985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5" name="Equation" r:id="rId13" imgW="660240" imgH="177480" progId="Equation.DSMT4">
                  <p:embed/>
                </p:oleObj>
              </mc:Choice>
              <mc:Fallback>
                <p:oleObj name="Equation" r:id="rId13" imgW="66024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4678138"/>
                        <a:ext cx="1198562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176887"/>
              </p:ext>
            </p:extLst>
          </p:nvPr>
        </p:nvGraphicFramePr>
        <p:xfrm>
          <a:off x="2097336" y="4606925"/>
          <a:ext cx="42227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6" name="Equation" r:id="rId15" imgW="2323800" imgH="279360" progId="Equation.DSMT4">
                  <p:embed/>
                </p:oleObj>
              </mc:Choice>
              <mc:Fallback>
                <p:oleObj name="Equation" r:id="rId15" imgW="2323800" imgH="2793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336" y="4606925"/>
                        <a:ext cx="42227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83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429</TotalTime>
  <Words>563</Words>
  <Application>Microsoft Office PowerPoint</Application>
  <PresentationFormat>Custom</PresentationFormat>
  <Paragraphs>166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yleispohja</vt:lpstr>
      <vt:lpstr>Equation</vt:lpstr>
      <vt:lpstr>SATE2180 Kenttäteorian perusteet Vektorimatematiikan kertausta Sähkötekniikka/MV </vt:lpstr>
      <vt:lpstr>Vektori A ja skalaari A</vt:lpstr>
      <vt:lpstr>Yksikkövektori eA</vt:lpstr>
      <vt:lpstr>Vektori karteesisessa koordinaatistossa (x, y, z)</vt:lpstr>
      <vt:lpstr>Vektorin pituuden määrittäminen karteesisessa koordinaatistossa</vt:lpstr>
      <vt:lpstr>Vektorin pituuden määrittäminen karteesisessa koordinaatistossa</vt:lpstr>
      <vt:lpstr>Yksikkövektorin määrittäminen karteesisessa koordinaatistossa</vt:lpstr>
      <vt:lpstr>Vektorien yhteen- ja vähennyslasku karteesisessa koordinaatistossa</vt:lpstr>
      <vt:lpstr>Esimerkki vektorien yhteenlaskusta karteesisessa koordinaatistossa</vt:lpstr>
      <vt:lpstr>Esimerkki vektorien vähennyslaskusta karteesisessa koordinaatistossa</vt:lpstr>
      <vt:lpstr>Vektorien liitäntä-, osittelu- ja vaihdantalait</vt:lpstr>
      <vt:lpstr>Vektorien skalaari- eli piste- (eli sisä)tulo</vt:lpstr>
      <vt:lpstr>Vektorien skalaari- eli pistetulo, esim. 1</vt:lpstr>
      <vt:lpstr>Vektorien skalaari- eli pistetulo, esim. 2</vt:lpstr>
      <vt:lpstr>Vektorien vektori- eli ristitulo</vt:lpstr>
      <vt:lpstr>Vektorien vektori- eli ristitulo</vt:lpstr>
      <vt:lpstr>Vektoritulo komponenttimuodossa karteesisessa koordinaatistossa</vt:lpstr>
      <vt:lpstr>Vektorien vektori- eli ristitulo komponenttimuodossa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69</cp:revision>
  <cp:lastPrinted>2018-08-22T09:38:22Z</cp:lastPrinted>
  <dcterms:created xsi:type="dcterms:W3CDTF">2018-08-21T07:35:50Z</dcterms:created>
  <dcterms:modified xsi:type="dcterms:W3CDTF">2018-08-27T12:32:55Z</dcterms:modified>
</cp:coreProperties>
</file>