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13" r:id="rId2"/>
    <p:sldId id="390" r:id="rId3"/>
    <p:sldId id="400" r:id="rId4"/>
    <p:sldId id="399" r:id="rId5"/>
    <p:sldId id="402" r:id="rId6"/>
    <p:sldId id="403" r:id="rId7"/>
    <p:sldId id="404" r:id="rId8"/>
    <p:sldId id="405" r:id="rId9"/>
    <p:sldId id="406" r:id="rId10"/>
    <p:sldId id="302" r:id="rId11"/>
  </p:sldIdLst>
  <p:sldSz cx="7939088" cy="5483225"/>
  <p:notesSz cx="9872663" cy="6742113"/>
  <p:defaultTextStyle>
    <a:defPPr>
      <a:defRPr lang="en-US"/>
    </a:defPPr>
    <a:lvl1pPr marL="0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2989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5978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38966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1955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64944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77933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90921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03910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6E29"/>
    <a:srgbClr val="FAA519"/>
    <a:srgbClr val="0000FF"/>
    <a:srgbClr val="F9C112"/>
    <a:srgbClr val="7A7C7F"/>
    <a:srgbClr val="595959"/>
    <a:srgbClr val="FFD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51" autoAdjust="0"/>
  </p:normalViewPr>
  <p:slideViewPr>
    <p:cSldViewPr>
      <p:cViewPr varScale="1">
        <p:scale>
          <a:sx n="141" d="100"/>
          <a:sy n="141" d="100"/>
        </p:scale>
        <p:origin x="-1080" y="-102"/>
      </p:cViewPr>
      <p:guideLst>
        <p:guide orient="horz" pos="1727"/>
        <p:guide pos="25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01" d="100"/>
          <a:sy n="101" d="100"/>
        </p:scale>
        <p:origin x="-3576" y="-90"/>
      </p:cViewPr>
      <p:guideLst>
        <p:guide orient="horz" pos="2124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371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2225" y="0"/>
            <a:ext cx="4278154" cy="3371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FF68E-8742-437C-A93A-788FD588D124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03837"/>
            <a:ext cx="4278154" cy="3371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2225" y="6403837"/>
            <a:ext cx="4278154" cy="3371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3A837-0B4A-4E88-AB34-E750EED85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58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371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2225" y="0"/>
            <a:ext cx="4278154" cy="3371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336A6-E37D-445A-ADA5-60070BD0B738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05150" y="504825"/>
            <a:ext cx="3662363" cy="2530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267" y="3202506"/>
            <a:ext cx="7898130" cy="30339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03837"/>
            <a:ext cx="4278154" cy="3371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2225" y="6403837"/>
            <a:ext cx="4278154" cy="3371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B183C-B623-4577-84E5-259D4799AE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97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432" y="1703355"/>
            <a:ext cx="6748225" cy="11753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0863" y="3107161"/>
            <a:ext cx="5557362" cy="14012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2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8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1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64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77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90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0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Siirrosvirta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87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Siirrosvirta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41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55839" y="219585"/>
            <a:ext cx="1786295" cy="46785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955" y="219585"/>
            <a:ext cx="5226566" cy="46785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Siirrosvirta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52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Siirrosvirta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605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133" y="3523481"/>
            <a:ext cx="6748225" cy="1089029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133" y="2324025"/>
            <a:ext cx="6748225" cy="1199455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29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5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389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195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6494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7793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9092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0391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Siirrosvirta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56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954" y="1279420"/>
            <a:ext cx="3506431" cy="36186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5703" y="1279420"/>
            <a:ext cx="3506431" cy="36186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Siirrosvirta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53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955" y="1227380"/>
            <a:ext cx="3507809" cy="51151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989" indent="0">
              <a:buNone/>
              <a:defRPr sz="1800" b="1"/>
            </a:lvl2pPr>
            <a:lvl3pPr marL="825978" indent="0">
              <a:buNone/>
              <a:defRPr sz="1600" b="1"/>
            </a:lvl3pPr>
            <a:lvl4pPr marL="1238966" indent="0">
              <a:buNone/>
              <a:defRPr sz="1400" b="1"/>
            </a:lvl4pPr>
            <a:lvl5pPr marL="1651955" indent="0">
              <a:buNone/>
              <a:defRPr sz="1400" b="1"/>
            </a:lvl5pPr>
            <a:lvl6pPr marL="2064944" indent="0">
              <a:buNone/>
              <a:defRPr sz="1400" b="1"/>
            </a:lvl6pPr>
            <a:lvl7pPr marL="2477933" indent="0">
              <a:buNone/>
              <a:defRPr sz="1400" b="1"/>
            </a:lvl7pPr>
            <a:lvl8pPr marL="2890921" indent="0">
              <a:buNone/>
              <a:defRPr sz="1400" b="1"/>
            </a:lvl8pPr>
            <a:lvl9pPr marL="330391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955" y="1738893"/>
            <a:ext cx="3507809" cy="315920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32949" y="1227380"/>
            <a:ext cx="3509187" cy="51151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989" indent="0">
              <a:buNone/>
              <a:defRPr sz="1800" b="1"/>
            </a:lvl2pPr>
            <a:lvl3pPr marL="825978" indent="0">
              <a:buNone/>
              <a:defRPr sz="1600" b="1"/>
            </a:lvl3pPr>
            <a:lvl4pPr marL="1238966" indent="0">
              <a:buNone/>
              <a:defRPr sz="1400" b="1"/>
            </a:lvl4pPr>
            <a:lvl5pPr marL="1651955" indent="0">
              <a:buNone/>
              <a:defRPr sz="1400" b="1"/>
            </a:lvl5pPr>
            <a:lvl6pPr marL="2064944" indent="0">
              <a:buNone/>
              <a:defRPr sz="1400" b="1"/>
            </a:lvl6pPr>
            <a:lvl7pPr marL="2477933" indent="0">
              <a:buNone/>
              <a:defRPr sz="1400" b="1"/>
            </a:lvl7pPr>
            <a:lvl8pPr marL="2890921" indent="0">
              <a:buNone/>
              <a:defRPr sz="1400" b="1"/>
            </a:lvl8pPr>
            <a:lvl9pPr marL="330391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32949" y="1738893"/>
            <a:ext cx="3509187" cy="315920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Siirrosvirta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94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Siirrosvirta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6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Siirrosvirta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24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957" y="218313"/>
            <a:ext cx="2611905" cy="92910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3963" y="218315"/>
            <a:ext cx="4438171" cy="467978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957" y="1147418"/>
            <a:ext cx="2611905" cy="3750678"/>
          </a:xfrm>
        </p:spPr>
        <p:txBody>
          <a:bodyPr/>
          <a:lstStyle>
            <a:lvl1pPr marL="0" indent="0">
              <a:buNone/>
              <a:defRPr sz="1300"/>
            </a:lvl1pPr>
            <a:lvl2pPr marL="412989" indent="0">
              <a:buNone/>
              <a:defRPr sz="1100"/>
            </a:lvl2pPr>
            <a:lvl3pPr marL="825978" indent="0">
              <a:buNone/>
              <a:defRPr sz="900"/>
            </a:lvl3pPr>
            <a:lvl4pPr marL="1238966" indent="0">
              <a:buNone/>
              <a:defRPr sz="800"/>
            </a:lvl4pPr>
            <a:lvl5pPr marL="1651955" indent="0">
              <a:buNone/>
              <a:defRPr sz="800"/>
            </a:lvl5pPr>
            <a:lvl6pPr marL="2064944" indent="0">
              <a:buNone/>
              <a:defRPr sz="800"/>
            </a:lvl6pPr>
            <a:lvl7pPr marL="2477933" indent="0">
              <a:buNone/>
              <a:defRPr sz="800"/>
            </a:lvl7pPr>
            <a:lvl8pPr marL="2890921" indent="0">
              <a:buNone/>
              <a:defRPr sz="800"/>
            </a:lvl8pPr>
            <a:lvl9pPr marL="330391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Siirrosvirta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1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6117" y="3838258"/>
            <a:ext cx="4763453" cy="45312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6117" y="489936"/>
            <a:ext cx="4763453" cy="3289935"/>
          </a:xfrm>
        </p:spPr>
        <p:txBody>
          <a:bodyPr/>
          <a:lstStyle>
            <a:lvl1pPr marL="0" indent="0">
              <a:buNone/>
              <a:defRPr sz="2900"/>
            </a:lvl1pPr>
            <a:lvl2pPr marL="412989" indent="0">
              <a:buNone/>
              <a:defRPr sz="2500"/>
            </a:lvl2pPr>
            <a:lvl3pPr marL="825978" indent="0">
              <a:buNone/>
              <a:defRPr sz="2200"/>
            </a:lvl3pPr>
            <a:lvl4pPr marL="1238966" indent="0">
              <a:buNone/>
              <a:defRPr sz="1800"/>
            </a:lvl4pPr>
            <a:lvl5pPr marL="1651955" indent="0">
              <a:buNone/>
              <a:defRPr sz="1800"/>
            </a:lvl5pPr>
            <a:lvl6pPr marL="2064944" indent="0">
              <a:buNone/>
              <a:defRPr sz="1800"/>
            </a:lvl6pPr>
            <a:lvl7pPr marL="2477933" indent="0">
              <a:buNone/>
              <a:defRPr sz="1800"/>
            </a:lvl7pPr>
            <a:lvl8pPr marL="2890921" indent="0">
              <a:buNone/>
              <a:defRPr sz="1800"/>
            </a:lvl8pPr>
            <a:lvl9pPr marL="3303910" indent="0">
              <a:buNone/>
              <a:defRPr sz="18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6117" y="4291386"/>
            <a:ext cx="4763453" cy="643518"/>
          </a:xfrm>
        </p:spPr>
        <p:txBody>
          <a:bodyPr/>
          <a:lstStyle>
            <a:lvl1pPr marL="0" indent="0">
              <a:buNone/>
              <a:defRPr sz="1300"/>
            </a:lvl1pPr>
            <a:lvl2pPr marL="412989" indent="0">
              <a:buNone/>
              <a:defRPr sz="1100"/>
            </a:lvl2pPr>
            <a:lvl3pPr marL="825978" indent="0">
              <a:buNone/>
              <a:defRPr sz="900"/>
            </a:lvl3pPr>
            <a:lvl4pPr marL="1238966" indent="0">
              <a:buNone/>
              <a:defRPr sz="800"/>
            </a:lvl4pPr>
            <a:lvl5pPr marL="1651955" indent="0">
              <a:buNone/>
              <a:defRPr sz="800"/>
            </a:lvl5pPr>
            <a:lvl6pPr marL="2064944" indent="0">
              <a:buNone/>
              <a:defRPr sz="800"/>
            </a:lvl6pPr>
            <a:lvl7pPr marL="2477933" indent="0">
              <a:buNone/>
              <a:defRPr sz="800"/>
            </a:lvl7pPr>
            <a:lvl8pPr marL="2890921" indent="0">
              <a:buNone/>
              <a:defRPr sz="800"/>
            </a:lvl8pPr>
            <a:lvl9pPr marL="330391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Siirrosvirta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19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6955" y="219584"/>
            <a:ext cx="7145179" cy="913871"/>
          </a:xfrm>
          <a:prstGeom prst="rect">
            <a:avLst/>
          </a:prstGeom>
        </p:spPr>
        <p:txBody>
          <a:bodyPr vert="horz" lIns="82598" tIns="41299" rIns="82598" bIns="4129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955" y="1279420"/>
            <a:ext cx="7145179" cy="3618675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9144" y="5117876"/>
            <a:ext cx="980302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18.10.2018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7256" y="5117876"/>
            <a:ext cx="3960440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Vaasan yliopisto | Sähkötekniikka | SATE2180 Siirrosvirta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97736" y="5117876"/>
            <a:ext cx="1852454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6BDE3F6-2DE8-49E8-899E-07578C74E9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62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825978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9742" indent="-309742" algn="l" defTabSz="8259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71107" indent="-258118" algn="l" defTabSz="825978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032472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45461" indent="-206494" algn="l" defTabSz="825978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58449" indent="-206494" algn="l" defTabSz="825978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71438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84427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97416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10404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989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5978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8966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1955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4944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7933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90921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03910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7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9.wmf"/><Relationship Id="rId7" Type="http://schemas.openxmlformats.org/officeDocument/2006/relationships/image" Target="../media/image2.wmf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.bin"/><Relationship Id="rId20" Type="http://schemas.openxmlformats.org/officeDocument/2006/relationships/oleObject" Target="../embeddings/oleObject8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4.wmf"/><Relationship Id="rId5" Type="http://schemas.microsoft.com/office/2007/relationships/hdphoto" Target="../media/hdphoto1.wdp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3.bin"/><Relationship Id="rId19" Type="http://schemas.openxmlformats.org/officeDocument/2006/relationships/image" Target="../media/image8.wmf"/><Relationship Id="rId4" Type="http://schemas.openxmlformats.org/officeDocument/2006/relationships/image" Target="../media/image10.png"/><Relationship Id="rId9" Type="http://schemas.openxmlformats.org/officeDocument/2006/relationships/image" Target="../media/image3.wmf"/><Relationship Id="rId14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15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8.wmf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6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3.wmf"/><Relationship Id="rId5" Type="http://schemas.microsoft.com/office/2007/relationships/hdphoto" Target="../media/hdphoto1.wdp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11.bin"/><Relationship Id="rId19" Type="http://schemas.openxmlformats.org/officeDocument/2006/relationships/image" Target="../media/image17.wmf"/><Relationship Id="rId4" Type="http://schemas.openxmlformats.org/officeDocument/2006/relationships/image" Target="../media/image10.png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5" Type="http://schemas.microsoft.com/office/2007/relationships/hdphoto" Target="../media/hdphoto1.wdp"/><Relationship Id="rId4" Type="http://schemas.openxmlformats.org/officeDocument/2006/relationships/image" Target="../media/image10.png"/><Relationship Id="rId9" Type="http://schemas.openxmlformats.org/officeDocument/2006/relationships/image" Target="../media/image2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5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4.wmf"/><Relationship Id="rId5" Type="http://schemas.microsoft.com/office/2007/relationships/hdphoto" Target="../media/hdphoto1.wdp"/><Relationship Id="rId10" Type="http://schemas.openxmlformats.org/officeDocument/2006/relationships/oleObject" Target="../embeddings/oleObject22.bin"/><Relationship Id="rId4" Type="http://schemas.openxmlformats.org/officeDocument/2006/relationships/image" Target="../media/image10.png"/><Relationship Id="rId9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29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28.wmf"/><Relationship Id="rId5" Type="http://schemas.microsoft.com/office/2007/relationships/hdphoto" Target="../media/hdphoto1.wdp"/><Relationship Id="rId15" Type="http://schemas.openxmlformats.org/officeDocument/2006/relationships/image" Target="../media/image30.wmf"/><Relationship Id="rId10" Type="http://schemas.openxmlformats.org/officeDocument/2006/relationships/oleObject" Target="../embeddings/oleObject26.bin"/><Relationship Id="rId4" Type="http://schemas.openxmlformats.org/officeDocument/2006/relationships/image" Target="../media/image10.png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2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34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3.wmf"/><Relationship Id="rId5" Type="http://schemas.microsoft.com/office/2007/relationships/hdphoto" Target="../media/hdphoto1.wdp"/><Relationship Id="rId10" Type="http://schemas.openxmlformats.org/officeDocument/2006/relationships/oleObject" Target="../embeddings/oleObject31.bin"/><Relationship Id="rId4" Type="http://schemas.openxmlformats.org/officeDocument/2006/relationships/image" Target="../media/image10.png"/><Relationship Id="rId9" Type="http://schemas.openxmlformats.org/officeDocument/2006/relationships/image" Target="../media/image3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7820" y="5349768"/>
            <a:ext cx="7953139" cy="144016"/>
          </a:xfrm>
          <a:prstGeom prst="rect">
            <a:avLst/>
          </a:prstGeom>
          <a:solidFill>
            <a:srgbClr val="F9C1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8198" y="509364"/>
            <a:ext cx="7953138" cy="768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 descr="C:\Users\JTAPAN\Desktop\MUUT PROJEKTIT\UVA PREZI &amp; PP\LOGO_Ensisijainen FIN-ENG\Solid_White\Ensisijainen logo_fi-eng_solid_wh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37" y="509364"/>
            <a:ext cx="3016003" cy="768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9"/>
          <p:cNvSpPr>
            <a:spLocks noGrp="1" noChangeArrowheads="1"/>
          </p:cNvSpPr>
          <p:nvPr>
            <p:ph type="ctrTitle"/>
          </p:nvPr>
        </p:nvSpPr>
        <p:spPr>
          <a:xfrm>
            <a:off x="441145" y="1661492"/>
            <a:ext cx="7056785" cy="3429000"/>
          </a:xfrm>
        </p:spPr>
        <p:txBody>
          <a:bodyPr/>
          <a:lstStyle/>
          <a:p>
            <a:r>
              <a:rPr lang="fi-FI" sz="2400" dirty="0" smtClean="0"/>
              <a:t>SATE2180</a:t>
            </a:r>
            <a:r>
              <a:rPr lang="fi-FI" dirty="0"/>
              <a:t/>
            </a:r>
            <a:br>
              <a:rPr lang="fi-FI" dirty="0"/>
            </a:br>
            <a:r>
              <a:rPr lang="fi-FI" sz="3200" dirty="0" smtClean="0"/>
              <a:t>Kenttäteorian perusteet</a:t>
            </a:r>
            <a:r>
              <a:rPr lang="fi-FI" dirty="0"/>
              <a:t/>
            </a:r>
            <a:br>
              <a:rPr lang="fi-FI" dirty="0"/>
            </a:br>
            <a:r>
              <a:rPr lang="fi-FI" sz="2400" dirty="0" smtClean="0"/>
              <a:t>Siirrosvirta</a:t>
            </a:r>
            <a:r>
              <a:rPr lang="fi-FI" sz="2400" dirty="0"/>
              <a:t/>
            </a:r>
            <a:br>
              <a:rPr lang="fi-FI" sz="2400" dirty="0"/>
            </a:br>
            <a:r>
              <a:rPr lang="fi-FI" sz="2400" dirty="0" smtClean="0"/>
              <a:t>Sähkötekniikka/MV</a:t>
            </a:r>
            <a:r>
              <a:rPr lang="fi-FI" sz="2400" dirty="0"/>
              <a:t/>
            </a:r>
            <a:br>
              <a:rPr lang="fi-FI" sz="2400" dirty="0"/>
            </a:b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31587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JTAPAN\Desktop\MUUT PROJEKTIT\UVA PREZI &amp; PP\Ensisijainen logo_fi-eng_RGB_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704" y="2124444"/>
            <a:ext cx="4844091" cy="123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320480" cy="291931"/>
          </a:xfrm>
        </p:spPr>
        <p:txBody>
          <a:bodyPr/>
          <a:lstStyle/>
          <a:p>
            <a:r>
              <a:rPr lang="fi-FI" smtClean="0"/>
              <a:t>Vaasan yliopisto | Sähkötekniikka | SATE2180 Siirrosvirta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1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Siirrosvirta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732357" cy="913871"/>
          </a:xfrm>
        </p:spPr>
        <p:txBody>
          <a:bodyPr>
            <a:noAutofit/>
          </a:bodyPr>
          <a:lstStyle/>
          <a:p>
            <a:r>
              <a:rPr lang="fi-FI" altLang="fi-FI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Staattiset sähkö- ja magneettikentät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5" name="Group 5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56070018"/>
              </p:ext>
            </p:extLst>
          </p:nvPr>
        </p:nvGraphicFramePr>
        <p:xfrm>
          <a:off x="225128" y="1229444"/>
          <a:ext cx="7123187" cy="3890960"/>
        </p:xfrm>
        <a:graphic>
          <a:graphicData uri="http://schemas.openxmlformats.org/drawingml/2006/table">
            <a:tbl>
              <a:tblPr/>
              <a:tblGrid>
                <a:gridCol w="2232248"/>
                <a:gridCol w="2448272"/>
                <a:gridCol w="2442667"/>
              </a:tblGrid>
              <a:tr h="785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i-F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i-F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i-F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Faradayn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 laki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Ampèren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 laki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i-F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Gaussin laki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i-F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i-F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Magn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. kenttä lähteetön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" name="Rectangle 43"/>
          <p:cNvSpPr>
            <a:spLocks noChangeArrowheads="1"/>
          </p:cNvSpPr>
          <p:nvPr/>
        </p:nvSpPr>
        <p:spPr bwMode="auto">
          <a:xfrm>
            <a:off x="353274" y="1419944"/>
            <a:ext cx="21041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Differentiaalimuoto</a:t>
            </a:r>
          </a:p>
        </p:txBody>
      </p:sp>
      <p:sp>
        <p:nvSpPr>
          <p:cNvPr id="37" name="Rectangle 45"/>
          <p:cNvSpPr>
            <a:spLocks noChangeArrowheads="1"/>
          </p:cNvSpPr>
          <p:nvPr/>
        </p:nvSpPr>
        <p:spPr bwMode="auto">
          <a:xfrm>
            <a:off x="2817416" y="1419944"/>
            <a:ext cx="17748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Integraalimuoto</a:t>
            </a:r>
          </a:p>
        </p:txBody>
      </p:sp>
      <p:sp>
        <p:nvSpPr>
          <p:cNvPr id="38" name="Rectangle 47"/>
          <p:cNvSpPr>
            <a:spLocks noChangeArrowheads="1"/>
          </p:cNvSpPr>
          <p:nvPr/>
        </p:nvSpPr>
        <p:spPr bwMode="auto">
          <a:xfrm>
            <a:off x="5481712" y="1373906"/>
            <a:ext cx="9412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Nimitys</a:t>
            </a:r>
          </a:p>
        </p:txBody>
      </p:sp>
      <p:graphicFrame>
        <p:nvGraphicFramePr>
          <p:cNvPr id="53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8900276"/>
              </p:ext>
            </p:extLst>
          </p:nvPr>
        </p:nvGraphicFramePr>
        <p:xfrm>
          <a:off x="955675" y="2289175"/>
          <a:ext cx="835025" cy="22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15" name="Equation" r:id="rId6" imgW="838080" imgH="215640" progId="Equation.DSMT4">
                  <p:embed/>
                </p:oleObj>
              </mc:Choice>
              <mc:Fallback>
                <p:oleObj name="Equation" r:id="rId6" imgW="8380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2289175"/>
                        <a:ext cx="835025" cy="220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90833"/>
              </p:ext>
            </p:extLst>
          </p:nvPr>
        </p:nvGraphicFramePr>
        <p:xfrm>
          <a:off x="948879" y="3029644"/>
          <a:ext cx="860425" cy="22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16" name="Equation" r:id="rId8" imgW="863280" imgH="215640" progId="Equation.DSMT4">
                  <p:embed/>
                </p:oleObj>
              </mc:Choice>
              <mc:Fallback>
                <p:oleObj name="Equation" r:id="rId8" imgW="863280" imgH="215640" progId="Equation.DSMT4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8879" y="3029644"/>
                        <a:ext cx="860425" cy="220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9691444"/>
              </p:ext>
            </p:extLst>
          </p:nvPr>
        </p:nvGraphicFramePr>
        <p:xfrm>
          <a:off x="873200" y="4541812"/>
          <a:ext cx="773112" cy="22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17" name="Equation" r:id="rId10" imgW="774360" imgH="215640" progId="Equation.DSMT4">
                  <p:embed/>
                </p:oleObj>
              </mc:Choice>
              <mc:Fallback>
                <p:oleObj name="Equation" r:id="rId10" imgW="774360" imgH="215640" progId="Equation.DSMT4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200" y="4541812"/>
                        <a:ext cx="773112" cy="220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1869203"/>
              </p:ext>
            </p:extLst>
          </p:nvPr>
        </p:nvGraphicFramePr>
        <p:xfrm>
          <a:off x="927671" y="3778993"/>
          <a:ext cx="809625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18" name="Equation" r:id="rId12" imgW="812520" imgH="253800" progId="Equation.DSMT4">
                  <p:embed/>
                </p:oleObj>
              </mc:Choice>
              <mc:Fallback>
                <p:oleObj name="Equation" r:id="rId12" imgW="812520" imgH="253800" progId="Equation.DSMT4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671" y="3778993"/>
                        <a:ext cx="809625" cy="25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5087078"/>
              </p:ext>
            </p:extLst>
          </p:nvPr>
        </p:nvGraphicFramePr>
        <p:xfrm>
          <a:off x="3217475" y="2165548"/>
          <a:ext cx="974725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19" name="Equation" r:id="rId14" imgW="977760" imgH="482400" progId="Equation.DSMT4">
                  <p:embed/>
                </p:oleObj>
              </mc:Choice>
              <mc:Fallback>
                <p:oleObj name="Equation" r:id="rId14" imgW="977760" imgH="482400" progId="Equation.DSMT4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7475" y="2165548"/>
                        <a:ext cx="974725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519026"/>
              </p:ext>
            </p:extLst>
          </p:nvPr>
        </p:nvGraphicFramePr>
        <p:xfrm>
          <a:off x="3249464" y="2957636"/>
          <a:ext cx="936625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20" name="Equation" r:id="rId16" imgW="939600" imgH="482400" progId="Equation.DSMT4">
                  <p:embed/>
                </p:oleObj>
              </mc:Choice>
              <mc:Fallback>
                <p:oleObj name="Equation" r:id="rId16" imgW="939600" imgH="482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9464" y="2957636"/>
                        <a:ext cx="936625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7813824"/>
              </p:ext>
            </p:extLst>
          </p:nvPr>
        </p:nvGraphicFramePr>
        <p:xfrm>
          <a:off x="3242147" y="3677716"/>
          <a:ext cx="1087437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21" name="Equation" r:id="rId18" imgW="1091880" imgH="482400" progId="Equation.DSMT4">
                  <p:embed/>
                </p:oleObj>
              </mc:Choice>
              <mc:Fallback>
                <p:oleObj name="Equation" r:id="rId18" imgW="1091880" imgH="482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2147" y="3677716"/>
                        <a:ext cx="1087437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501279"/>
              </p:ext>
            </p:extLst>
          </p:nvPr>
        </p:nvGraphicFramePr>
        <p:xfrm>
          <a:off x="3186519" y="4480148"/>
          <a:ext cx="1036638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22" name="Equation" r:id="rId20" imgW="1041120" imgH="482400" progId="Equation.DSMT4">
                  <p:embed/>
                </p:oleObj>
              </mc:Choice>
              <mc:Fallback>
                <p:oleObj name="Equation" r:id="rId20" imgW="1041120" imgH="4824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6519" y="4480148"/>
                        <a:ext cx="1036638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563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Siirrosvirta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732357" cy="913871"/>
          </a:xfrm>
        </p:spPr>
        <p:txBody>
          <a:bodyPr>
            <a:noAutofit/>
          </a:bodyPr>
          <a:lstStyle/>
          <a:p>
            <a:r>
              <a:rPr lang="fi-FI" altLang="fi-FI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Staattinen v. dynaaminen kenttä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ectangle 3"/>
          <p:cNvSpPr txBox="1">
            <a:spLocks noChangeArrowheads="1"/>
          </p:cNvSpPr>
          <p:nvPr/>
        </p:nvSpPr>
        <p:spPr>
          <a:xfrm>
            <a:off x="441152" y="1085428"/>
            <a:ext cx="6344592" cy="566737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Staattinen = ajan suhteen muuttumaton kenttä</a:t>
            </a:r>
            <a:endParaRPr lang="fi-FI" altLang="fi-F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763415" y="1661690"/>
            <a:ext cx="5942433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sähköstatiikka käsittää vain sähkövarauksia ja sähkökenttiä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i-FI" altLang="fi-FI" sz="1800" dirty="0" err="1">
                <a:latin typeface="Arial" panose="020B0604020202020204" pitchFamily="34" charset="0"/>
                <a:cs typeface="Arial" panose="020B0604020202020204" pitchFamily="34" charset="0"/>
              </a:rPr>
              <a:t>magnetostatiikka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käsittää vain magneettivarauksia tai sähkövirtoja (vakio tasavirta)</a:t>
            </a:r>
          </a:p>
        </p:txBody>
      </p:sp>
      <p:sp>
        <p:nvSpPr>
          <p:cNvPr id="41" name="Rectangle 5"/>
          <p:cNvSpPr>
            <a:spLocks noChangeArrowheads="1"/>
          </p:cNvSpPr>
          <p:nvPr/>
        </p:nvSpPr>
        <p:spPr bwMode="auto">
          <a:xfrm>
            <a:off x="441152" y="3400003"/>
            <a:ext cx="5112568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Dynaaminen = ajan mukana muuttuva kenttä</a:t>
            </a:r>
          </a:p>
        </p:txBody>
      </p:sp>
      <p:sp>
        <p:nvSpPr>
          <p:cNvPr id="42" name="Rectangle 6"/>
          <p:cNvSpPr>
            <a:spLocks noChangeArrowheads="1"/>
          </p:cNvSpPr>
          <p:nvPr/>
        </p:nvSpPr>
        <p:spPr bwMode="auto">
          <a:xfrm>
            <a:off x="801515" y="3965153"/>
            <a:ext cx="5760317" cy="1008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mitä nopeammin sähkökenttä vaihtelee ajan suhteen, sitä voimakkaamman magneettikentän se synnyttää; ja päinvastoin</a:t>
            </a:r>
          </a:p>
        </p:txBody>
      </p:sp>
    </p:spTree>
    <p:extLst>
      <p:ext uri="{BB962C8B-B14F-4D97-AF65-F5344CB8AC3E}">
        <p14:creationId xmlns:p14="http://schemas.microsoft.com/office/powerpoint/2010/main" val="392842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Siirrosvirta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732357" cy="913871"/>
          </a:xfrm>
        </p:spPr>
        <p:txBody>
          <a:bodyPr>
            <a:noAutofit/>
          </a:bodyPr>
          <a:lstStyle/>
          <a:p>
            <a:r>
              <a:rPr lang="fi-FI" altLang="fi-FI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Dynaamiset sähkö- ja magneettikentät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5" name="Group 5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15805641"/>
              </p:ext>
            </p:extLst>
          </p:nvPr>
        </p:nvGraphicFramePr>
        <p:xfrm>
          <a:off x="225128" y="1229444"/>
          <a:ext cx="7123187" cy="3890960"/>
        </p:xfrm>
        <a:graphic>
          <a:graphicData uri="http://schemas.openxmlformats.org/drawingml/2006/table">
            <a:tbl>
              <a:tblPr/>
              <a:tblGrid>
                <a:gridCol w="2232248"/>
                <a:gridCol w="2448272"/>
                <a:gridCol w="2442667"/>
              </a:tblGrid>
              <a:tr h="785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i-F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i-F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i-F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Faradayn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 laki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Ampèren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 laki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i-F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Gaussin laki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i-F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i-F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Magn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. kenttä lähteetön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" name="Rectangle 43"/>
          <p:cNvSpPr>
            <a:spLocks noChangeArrowheads="1"/>
          </p:cNvSpPr>
          <p:nvPr/>
        </p:nvSpPr>
        <p:spPr bwMode="auto">
          <a:xfrm>
            <a:off x="353274" y="1419944"/>
            <a:ext cx="21041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Differentiaalimuoto</a:t>
            </a:r>
          </a:p>
        </p:txBody>
      </p:sp>
      <p:sp>
        <p:nvSpPr>
          <p:cNvPr id="37" name="Rectangle 45"/>
          <p:cNvSpPr>
            <a:spLocks noChangeArrowheads="1"/>
          </p:cNvSpPr>
          <p:nvPr/>
        </p:nvSpPr>
        <p:spPr bwMode="auto">
          <a:xfrm>
            <a:off x="2817416" y="1419944"/>
            <a:ext cx="17748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Integraalimuoto</a:t>
            </a:r>
          </a:p>
        </p:txBody>
      </p:sp>
      <p:sp>
        <p:nvSpPr>
          <p:cNvPr id="38" name="Rectangle 47"/>
          <p:cNvSpPr>
            <a:spLocks noChangeArrowheads="1"/>
          </p:cNvSpPr>
          <p:nvPr/>
        </p:nvSpPr>
        <p:spPr bwMode="auto">
          <a:xfrm>
            <a:off x="5481712" y="1373906"/>
            <a:ext cx="9412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Nimitys</a:t>
            </a:r>
          </a:p>
        </p:txBody>
      </p:sp>
      <p:graphicFrame>
        <p:nvGraphicFramePr>
          <p:cNvPr id="53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369870"/>
              </p:ext>
            </p:extLst>
          </p:nvPr>
        </p:nvGraphicFramePr>
        <p:xfrm>
          <a:off x="804863" y="2139950"/>
          <a:ext cx="1138237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58" name="Equation" r:id="rId6" imgW="1143000" imgH="507960" progId="Equation.DSMT4">
                  <p:embed/>
                </p:oleObj>
              </mc:Choice>
              <mc:Fallback>
                <p:oleObj name="Equation" r:id="rId6" imgW="114300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863" y="2139950"/>
                        <a:ext cx="1138237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3329265"/>
              </p:ext>
            </p:extLst>
          </p:nvPr>
        </p:nvGraphicFramePr>
        <p:xfrm>
          <a:off x="709613" y="2879725"/>
          <a:ext cx="1341437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59" name="Equation" r:id="rId8" imgW="1346040" imgH="507960" progId="Equation.DSMT4">
                  <p:embed/>
                </p:oleObj>
              </mc:Choice>
              <mc:Fallback>
                <p:oleObj name="Equation" r:id="rId8" imgW="134604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13" y="2879725"/>
                        <a:ext cx="1341437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944633"/>
              </p:ext>
            </p:extLst>
          </p:nvPr>
        </p:nvGraphicFramePr>
        <p:xfrm>
          <a:off x="873200" y="4541812"/>
          <a:ext cx="773112" cy="22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60" name="Equation" r:id="rId10" imgW="774360" imgH="215640" progId="Equation.DSMT4">
                  <p:embed/>
                </p:oleObj>
              </mc:Choice>
              <mc:Fallback>
                <p:oleObj name="Equation" r:id="rId10" imgW="7743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200" y="4541812"/>
                        <a:ext cx="773112" cy="220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8674861"/>
              </p:ext>
            </p:extLst>
          </p:nvPr>
        </p:nvGraphicFramePr>
        <p:xfrm>
          <a:off x="927671" y="3778993"/>
          <a:ext cx="809625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61" name="Equation" r:id="rId12" imgW="812520" imgH="253800" progId="Equation.DSMT4">
                  <p:embed/>
                </p:oleObj>
              </mc:Choice>
              <mc:Fallback>
                <p:oleObj name="Equation" r:id="rId12" imgW="8125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671" y="3778993"/>
                        <a:ext cx="809625" cy="25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766937"/>
              </p:ext>
            </p:extLst>
          </p:nvPr>
        </p:nvGraphicFramePr>
        <p:xfrm>
          <a:off x="3052763" y="2119313"/>
          <a:ext cx="1304925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62" name="Equation" r:id="rId14" imgW="1307880" imgH="571320" progId="Equation.DSMT4">
                  <p:embed/>
                </p:oleObj>
              </mc:Choice>
              <mc:Fallback>
                <p:oleObj name="Equation" r:id="rId14" imgW="130788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2763" y="2119313"/>
                        <a:ext cx="1304925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2628517"/>
              </p:ext>
            </p:extLst>
          </p:nvPr>
        </p:nvGraphicFramePr>
        <p:xfrm>
          <a:off x="2763838" y="2913063"/>
          <a:ext cx="191135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63" name="Equation" r:id="rId16" imgW="1917360" imgH="571320" progId="Equation.DSMT4">
                  <p:embed/>
                </p:oleObj>
              </mc:Choice>
              <mc:Fallback>
                <p:oleObj name="Equation" r:id="rId16" imgW="191736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3838" y="2913063"/>
                        <a:ext cx="191135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002010"/>
              </p:ext>
            </p:extLst>
          </p:nvPr>
        </p:nvGraphicFramePr>
        <p:xfrm>
          <a:off x="3105448" y="3760068"/>
          <a:ext cx="1087437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64" name="Equation" r:id="rId18" imgW="1091880" imgH="482400" progId="Equation.DSMT4">
                  <p:embed/>
                </p:oleObj>
              </mc:Choice>
              <mc:Fallback>
                <p:oleObj name="Equation" r:id="rId18" imgW="10918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448" y="3760068"/>
                        <a:ext cx="1087437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7891788"/>
              </p:ext>
            </p:extLst>
          </p:nvPr>
        </p:nvGraphicFramePr>
        <p:xfrm>
          <a:off x="3186519" y="4480148"/>
          <a:ext cx="1036638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65" name="Equation" r:id="rId20" imgW="1041120" imgH="482400" progId="Equation.DSMT4">
                  <p:embed/>
                </p:oleObj>
              </mc:Choice>
              <mc:Fallback>
                <p:oleObj name="Equation" r:id="rId20" imgW="10411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6519" y="4480148"/>
                        <a:ext cx="1036638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057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Siirrosvirta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732357" cy="913871"/>
          </a:xfrm>
        </p:spPr>
        <p:txBody>
          <a:bodyPr>
            <a:noAutofit/>
          </a:bodyPr>
          <a:lstStyle/>
          <a:p>
            <a:r>
              <a:rPr lang="fi-FI" altLang="fi-FI" sz="2800" dirty="0" err="1">
                <a:latin typeface="Arial" panose="020B0604020202020204" pitchFamily="34" charset="0"/>
                <a:cs typeface="Arial" panose="020B0604020202020204" pitchFamily="34" charset="0"/>
              </a:rPr>
              <a:t>Ampèren</a:t>
            </a:r>
            <a:r>
              <a:rPr lang="fi-FI" altLang="fi-FI" sz="2800" dirty="0">
                <a:latin typeface="Arial" panose="020B0604020202020204" pitchFamily="34" charset="0"/>
                <a:cs typeface="Arial" panose="020B0604020202020204" pitchFamily="34" charset="0"/>
              </a:rPr>
              <a:t> lain siirrosvirta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" name="Rectangle 3"/>
          <p:cNvSpPr txBox="1">
            <a:spLocks noChangeArrowheads="1"/>
          </p:cNvSpPr>
          <p:nvPr/>
        </p:nvSpPr>
        <p:spPr>
          <a:xfrm>
            <a:off x="664964" y="1085428"/>
            <a:ext cx="4560887" cy="609600"/>
          </a:xfrm>
          <a:prstGeom prst="rect">
            <a:avLst/>
          </a:prstGeom>
          <a:noFill/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i-FI" altLang="fi-FI" sz="1800" smtClean="0">
                <a:latin typeface="Arial" panose="020B0604020202020204" pitchFamily="34" charset="0"/>
                <a:cs typeface="Arial" panose="020B0604020202020204" pitchFamily="34" charset="0"/>
              </a:rPr>
              <a:t>Sähkövaraus aiheuttaa sähkövuon</a:t>
            </a:r>
            <a:endParaRPr lang="fi-FI" altLang="fi-FI" sz="18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2" name="Group 24"/>
          <p:cNvGrpSpPr>
            <a:grpSpLocks/>
          </p:cNvGrpSpPr>
          <p:nvPr/>
        </p:nvGrpSpPr>
        <p:grpSpPr bwMode="auto">
          <a:xfrm>
            <a:off x="4557614" y="3979441"/>
            <a:ext cx="1400175" cy="485775"/>
            <a:chOff x="3636" y="2917"/>
            <a:chExt cx="882" cy="306"/>
          </a:xfrm>
        </p:grpSpPr>
        <p:sp>
          <p:nvSpPr>
            <p:cNvPr id="103" name="Line 15"/>
            <p:cNvSpPr>
              <a:spLocks noChangeShapeType="1"/>
            </p:cNvSpPr>
            <p:nvPr/>
          </p:nvSpPr>
          <p:spPr bwMode="auto">
            <a:xfrm>
              <a:off x="3642" y="2917"/>
              <a:ext cx="876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16"/>
            <p:cNvSpPr>
              <a:spLocks noChangeShapeType="1"/>
            </p:cNvSpPr>
            <p:nvPr/>
          </p:nvSpPr>
          <p:spPr bwMode="auto">
            <a:xfrm>
              <a:off x="3636" y="3025"/>
              <a:ext cx="876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17"/>
            <p:cNvSpPr>
              <a:spLocks noChangeShapeType="1"/>
            </p:cNvSpPr>
            <p:nvPr/>
          </p:nvSpPr>
          <p:spPr bwMode="auto">
            <a:xfrm>
              <a:off x="3642" y="3121"/>
              <a:ext cx="876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18"/>
            <p:cNvSpPr>
              <a:spLocks noChangeShapeType="1"/>
            </p:cNvSpPr>
            <p:nvPr/>
          </p:nvSpPr>
          <p:spPr bwMode="auto">
            <a:xfrm>
              <a:off x="3642" y="3223"/>
              <a:ext cx="876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7" name="AutoShape 19"/>
          <p:cNvSpPr>
            <a:spLocks noChangeArrowheads="1"/>
          </p:cNvSpPr>
          <p:nvPr/>
        </p:nvSpPr>
        <p:spPr bwMode="auto">
          <a:xfrm>
            <a:off x="4005164" y="3588916"/>
            <a:ext cx="361950" cy="1285875"/>
          </a:xfrm>
          <a:prstGeom prst="parallelogram">
            <a:avLst>
              <a:gd name="adj" fmla="val 25000"/>
            </a:avLst>
          </a:prstGeom>
          <a:gradFill rotWithShape="0">
            <a:gsLst>
              <a:gs pos="0">
                <a:srgbClr val="99CCFF"/>
              </a:gs>
              <a:gs pos="100000">
                <a:srgbClr val="475E76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sp>
        <p:nvSpPr>
          <p:cNvPr id="108" name="Text Box 20"/>
          <p:cNvSpPr txBox="1">
            <a:spLocks noChangeArrowheads="1"/>
          </p:cNvSpPr>
          <p:nvPr/>
        </p:nvSpPr>
        <p:spPr bwMode="auto">
          <a:xfrm>
            <a:off x="4032152" y="4079453"/>
            <a:ext cx="288925" cy="309563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600" b="1" i="1">
                <a:latin typeface="Symbol" pitchFamily="18" charset="2"/>
              </a:rPr>
              <a:t>r</a:t>
            </a:r>
          </a:p>
        </p:txBody>
      </p:sp>
      <p:sp>
        <p:nvSpPr>
          <p:cNvPr id="109" name="Text Box 21"/>
          <p:cNvSpPr txBox="1">
            <a:spLocks noChangeArrowheads="1"/>
          </p:cNvSpPr>
          <p:nvPr/>
        </p:nvSpPr>
        <p:spPr bwMode="auto">
          <a:xfrm>
            <a:off x="4617939" y="3641303"/>
            <a:ext cx="2921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6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10" name="Text Box 22"/>
          <p:cNvSpPr txBox="1">
            <a:spLocks noChangeArrowheads="1"/>
          </p:cNvSpPr>
          <p:nvPr/>
        </p:nvSpPr>
        <p:spPr bwMode="auto">
          <a:xfrm>
            <a:off x="6033989" y="3633366"/>
            <a:ext cx="255588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</a:p>
        </p:txBody>
      </p:sp>
      <p:sp>
        <p:nvSpPr>
          <p:cNvPr id="111" name="Text Box 23"/>
          <p:cNvSpPr txBox="1">
            <a:spLocks noChangeArrowheads="1"/>
          </p:cNvSpPr>
          <p:nvPr/>
        </p:nvSpPr>
        <p:spPr bwMode="auto">
          <a:xfrm>
            <a:off x="5697439" y="4689053"/>
            <a:ext cx="20955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6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  <p:grpSp>
        <p:nvGrpSpPr>
          <p:cNvPr id="112" name="Group 32"/>
          <p:cNvGrpSpPr>
            <a:grpSpLocks/>
          </p:cNvGrpSpPr>
          <p:nvPr/>
        </p:nvGrpSpPr>
        <p:grpSpPr bwMode="auto">
          <a:xfrm>
            <a:off x="5779989" y="3569866"/>
            <a:ext cx="765175" cy="1266825"/>
            <a:chOff x="4690" y="2659"/>
            <a:chExt cx="482" cy="798"/>
          </a:xfrm>
        </p:grpSpPr>
        <p:sp>
          <p:nvSpPr>
            <p:cNvPr id="113" name="Oval 7"/>
            <p:cNvSpPr>
              <a:spLocks noChangeArrowheads="1"/>
            </p:cNvSpPr>
            <p:nvPr/>
          </p:nvSpPr>
          <p:spPr bwMode="auto">
            <a:xfrm>
              <a:off x="4704" y="2659"/>
              <a:ext cx="468" cy="798"/>
            </a:xfrm>
            <a:prstGeom prst="ellips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14" name="Line 8"/>
            <p:cNvSpPr>
              <a:spLocks noChangeShapeType="1"/>
            </p:cNvSpPr>
            <p:nvPr/>
          </p:nvSpPr>
          <p:spPr bwMode="auto">
            <a:xfrm>
              <a:off x="4902" y="2659"/>
              <a:ext cx="66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9"/>
            <p:cNvSpPr>
              <a:spLocks noChangeShapeType="1"/>
            </p:cNvSpPr>
            <p:nvPr/>
          </p:nvSpPr>
          <p:spPr bwMode="auto">
            <a:xfrm flipH="1">
              <a:off x="4902" y="3457"/>
              <a:ext cx="66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6" name="Group 31"/>
            <p:cNvGrpSpPr>
              <a:grpSpLocks/>
            </p:cNvGrpSpPr>
            <p:nvPr/>
          </p:nvGrpSpPr>
          <p:grpSpPr bwMode="auto">
            <a:xfrm>
              <a:off x="4690" y="2852"/>
              <a:ext cx="70" cy="442"/>
              <a:chOff x="4690" y="2852"/>
              <a:chExt cx="70" cy="442"/>
            </a:xfrm>
          </p:grpSpPr>
          <p:sp>
            <p:nvSpPr>
              <p:cNvPr id="117" name="Rectangle 26"/>
              <p:cNvSpPr>
                <a:spLocks noChangeArrowheads="1"/>
              </p:cNvSpPr>
              <p:nvPr/>
            </p:nvSpPr>
            <p:spPr bwMode="auto">
              <a:xfrm>
                <a:off x="4718" y="2852"/>
                <a:ext cx="33" cy="3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118" name="Rectangle 27"/>
              <p:cNvSpPr>
                <a:spLocks noChangeArrowheads="1"/>
              </p:cNvSpPr>
              <p:nvPr/>
            </p:nvSpPr>
            <p:spPr bwMode="auto">
              <a:xfrm>
                <a:off x="4690" y="3056"/>
                <a:ext cx="33" cy="3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119" name="Rectangle 28"/>
              <p:cNvSpPr>
                <a:spLocks noChangeArrowheads="1"/>
              </p:cNvSpPr>
              <p:nvPr/>
            </p:nvSpPr>
            <p:spPr bwMode="auto">
              <a:xfrm>
                <a:off x="4694" y="2952"/>
                <a:ext cx="33" cy="3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120" name="Rectangle 29"/>
              <p:cNvSpPr>
                <a:spLocks noChangeArrowheads="1"/>
              </p:cNvSpPr>
              <p:nvPr/>
            </p:nvSpPr>
            <p:spPr bwMode="auto">
              <a:xfrm>
                <a:off x="4698" y="3158"/>
                <a:ext cx="33" cy="3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121" name="Rectangle 30"/>
              <p:cNvSpPr>
                <a:spLocks noChangeArrowheads="1"/>
              </p:cNvSpPr>
              <p:nvPr/>
            </p:nvSpPr>
            <p:spPr bwMode="auto">
              <a:xfrm>
                <a:off x="4727" y="3260"/>
                <a:ext cx="33" cy="3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</p:grpSp>
      </p:grpSp>
      <p:grpSp>
        <p:nvGrpSpPr>
          <p:cNvPr id="122" name="Group 33"/>
          <p:cNvGrpSpPr>
            <a:grpSpLocks/>
          </p:cNvGrpSpPr>
          <p:nvPr/>
        </p:nvGrpSpPr>
        <p:grpSpPr bwMode="auto">
          <a:xfrm>
            <a:off x="4365527" y="3903241"/>
            <a:ext cx="2352675" cy="647700"/>
            <a:chOff x="3846" y="2869"/>
            <a:chExt cx="1482" cy="408"/>
          </a:xfrm>
        </p:grpSpPr>
        <p:sp>
          <p:nvSpPr>
            <p:cNvPr id="123" name="Line 10"/>
            <p:cNvSpPr>
              <a:spLocks noChangeShapeType="1"/>
            </p:cNvSpPr>
            <p:nvPr/>
          </p:nvSpPr>
          <p:spPr bwMode="auto">
            <a:xfrm>
              <a:off x="3846" y="2869"/>
              <a:ext cx="147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Line 11"/>
            <p:cNvSpPr>
              <a:spLocks noChangeShapeType="1"/>
            </p:cNvSpPr>
            <p:nvPr/>
          </p:nvSpPr>
          <p:spPr bwMode="auto">
            <a:xfrm>
              <a:off x="3852" y="2971"/>
              <a:ext cx="147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Line 12"/>
            <p:cNvSpPr>
              <a:spLocks noChangeShapeType="1"/>
            </p:cNvSpPr>
            <p:nvPr/>
          </p:nvSpPr>
          <p:spPr bwMode="auto">
            <a:xfrm>
              <a:off x="3852" y="3073"/>
              <a:ext cx="147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Line 13"/>
            <p:cNvSpPr>
              <a:spLocks noChangeShapeType="1"/>
            </p:cNvSpPr>
            <p:nvPr/>
          </p:nvSpPr>
          <p:spPr bwMode="auto">
            <a:xfrm>
              <a:off x="3858" y="3175"/>
              <a:ext cx="147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Line 14"/>
            <p:cNvSpPr>
              <a:spLocks noChangeShapeType="1"/>
            </p:cNvSpPr>
            <p:nvPr/>
          </p:nvSpPr>
          <p:spPr bwMode="auto">
            <a:xfrm>
              <a:off x="3852" y="3277"/>
              <a:ext cx="147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8" name="Rectangle 34"/>
          <p:cNvSpPr>
            <a:spLocks noChangeArrowheads="1"/>
          </p:cNvSpPr>
          <p:nvPr/>
        </p:nvSpPr>
        <p:spPr bwMode="auto">
          <a:xfrm>
            <a:off x="664965" y="1625178"/>
            <a:ext cx="286861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Sähkövirran jatkuvuuslaki:</a:t>
            </a:r>
          </a:p>
        </p:txBody>
      </p:sp>
      <p:graphicFrame>
        <p:nvGraphicFramePr>
          <p:cNvPr id="129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600508"/>
              </p:ext>
            </p:extLst>
          </p:nvPr>
        </p:nvGraphicFramePr>
        <p:xfrm>
          <a:off x="3537496" y="1589484"/>
          <a:ext cx="113347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82" name="Equation" r:id="rId6" imgW="558720" imgH="291960" progId="Equation.DSMT4">
                  <p:embed/>
                </p:oleObj>
              </mc:Choice>
              <mc:Fallback>
                <p:oleObj name="Equation" r:id="rId6" imgW="5587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7496" y="1589484"/>
                        <a:ext cx="113347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" name="Rectangle 36"/>
          <p:cNvSpPr>
            <a:spLocks noChangeArrowheads="1"/>
          </p:cNvSpPr>
          <p:nvPr/>
        </p:nvSpPr>
        <p:spPr bwMode="auto">
          <a:xfrm>
            <a:off x="653851" y="2384003"/>
            <a:ext cx="61960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>
                <a:latin typeface="Arial" panose="020B0604020202020204" pitchFamily="34" charset="0"/>
                <a:cs typeface="Arial" panose="020B0604020202020204" pitchFamily="34" charset="0"/>
              </a:rPr>
              <a:t>Sähkövuon muutostermi = sähköinen siirrosvirta</a:t>
            </a:r>
          </a:p>
        </p:txBody>
      </p:sp>
      <p:sp>
        <p:nvSpPr>
          <p:cNvPr id="131" name="Rectangle 37"/>
          <p:cNvSpPr>
            <a:spLocks noChangeArrowheads="1"/>
          </p:cNvSpPr>
          <p:nvPr/>
        </p:nvSpPr>
        <p:spPr bwMode="auto">
          <a:xfrm>
            <a:off x="653851" y="3355553"/>
            <a:ext cx="28797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>
                <a:latin typeface="Arial" panose="020B0604020202020204" pitchFamily="34" charset="0"/>
                <a:cs typeface="Arial" panose="020B0604020202020204" pitchFamily="34" charset="0"/>
              </a:rPr>
              <a:t>Ampéren laki:</a:t>
            </a:r>
          </a:p>
        </p:txBody>
      </p:sp>
      <p:graphicFrame>
        <p:nvGraphicFramePr>
          <p:cNvPr id="132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094411"/>
              </p:ext>
            </p:extLst>
          </p:nvPr>
        </p:nvGraphicFramePr>
        <p:xfrm>
          <a:off x="1338263" y="3778250"/>
          <a:ext cx="1566154" cy="637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83" name="Equation" r:id="rId8" imgW="876240" imgH="355320" progId="Equation.DSMT4">
                  <p:embed/>
                </p:oleObj>
              </mc:Choice>
              <mc:Fallback>
                <p:oleObj name="Equation" r:id="rId8" imgW="87624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8263" y="3778250"/>
                        <a:ext cx="1566154" cy="6377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276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build="p" autoUpdateAnimBg="0"/>
      <p:bldP spid="107" grpId="0" animBg="1"/>
      <p:bldP spid="108" grpId="0" animBg="1"/>
      <p:bldP spid="109" grpId="0"/>
      <p:bldP spid="110" grpId="0"/>
      <p:bldP spid="111" grpId="0"/>
      <p:bldP spid="128" grpId="0" build="p" autoUpdateAnimBg="0"/>
      <p:bldP spid="130" grpId="0" build="p" autoUpdateAnimBg="0"/>
      <p:bldP spid="13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Siirrosvirta</a:t>
            </a:r>
            <a:endParaRPr lang="en-US" dirty="0"/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Varauksien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häviämättömyyden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laki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24273" y="1013420"/>
            <a:ext cx="5910262" cy="609600"/>
          </a:xfrm>
          <a:prstGeom prst="rect">
            <a:avLst/>
          </a:prstGeom>
          <a:noFill/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i-FI" altLang="fi-FI" sz="1800" dirty="0" smtClean="0">
                <a:latin typeface="Tahoma" pitchFamily="34" charset="0"/>
                <a:cs typeface="Tahoma" pitchFamily="34" charset="0"/>
              </a:rPr>
              <a:t>Todistus Gaussin integrointilausetta käyttäen:</a:t>
            </a:r>
            <a:endParaRPr lang="fi-FI" altLang="fi-FI" sz="1800" dirty="0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4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9249926"/>
              </p:ext>
            </p:extLst>
          </p:nvPr>
        </p:nvGraphicFramePr>
        <p:xfrm>
          <a:off x="1233240" y="1789434"/>
          <a:ext cx="4195763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9" name="Equation" r:id="rId6" imgW="2070000" imgH="291960" progId="Equation.DSMT4">
                  <p:embed/>
                </p:oleObj>
              </mc:Choice>
              <mc:Fallback>
                <p:oleObj name="Equation" r:id="rId6" imgW="207000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3240" y="1789434"/>
                        <a:ext cx="4195763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32"/>
          <p:cNvSpPr>
            <a:spLocks noChangeArrowheads="1"/>
          </p:cNvSpPr>
          <p:nvPr/>
        </p:nvSpPr>
        <p:spPr bwMode="auto">
          <a:xfrm>
            <a:off x="513160" y="2885083"/>
            <a:ext cx="6048672" cy="86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Tahoma" pitchFamily="34" charset="0"/>
                <a:cs typeface="Tahoma" pitchFamily="34" charset="0"/>
              </a:rPr>
              <a:t>Eli: pinnan </a:t>
            </a:r>
            <a:r>
              <a:rPr lang="fi-FI" altLang="fi-FI" sz="1800" i="1" dirty="0">
                <a:latin typeface="Tahoma" pitchFamily="34" charset="0"/>
                <a:cs typeface="Tahoma" pitchFamily="34" charset="0"/>
              </a:rPr>
              <a:t>S</a:t>
            </a:r>
            <a:r>
              <a:rPr lang="fi-FI" altLang="fi-FI" sz="1800" dirty="0">
                <a:latin typeface="Tahoma" pitchFamily="34" charset="0"/>
                <a:cs typeface="Tahoma" pitchFamily="34" charset="0"/>
              </a:rPr>
              <a:t> läpi ulos tuleva kokonaisvirta </a:t>
            </a:r>
            <a:r>
              <a:rPr lang="fi-FI" altLang="fi-FI" sz="1800" i="1" dirty="0">
                <a:latin typeface="Tahoma" pitchFamily="34" charset="0"/>
                <a:cs typeface="Tahoma" pitchFamily="34" charset="0"/>
              </a:rPr>
              <a:t>I</a:t>
            </a:r>
            <a:r>
              <a:rPr lang="fi-FI" altLang="fi-FI" sz="1800" dirty="0">
                <a:latin typeface="Tahoma" pitchFamily="34" charset="0"/>
                <a:cs typeface="Tahoma" pitchFamily="34" charset="0"/>
              </a:rPr>
              <a:t> vastaa sisäpuolisen tilavuuden kokonaisvarauksen </a:t>
            </a:r>
            <a:r>
              <a:rPr lang="fi-FI" altLang="fi-FI" sz="1800" i="1" dirty="0">
                <a:latin typeface="Tahoma" pitchFamily="34" charset="0"/>
                <a:cs typeface="Tahoma" pitchFamily="34" charset="0"/>
              </a:rPr>
              <a:t>Q </a:t>
            </a:r>
            <a:r>
              <a:rPr lang="fi-FI" altLang="fi-FI" sz="1800" dirty="0">
                <a:latin typeface="Tahoma" pitchFamily="34" charset="0"/>
                <a:cs typeface="Tahoma" pitchFamily="34" charset="0"/>
              </a:rPr>
              <a:t>pienenemistä.</a:t>
            </a:r>
            <a:r>
              <a:rPr lang="fi-FI" altLang="fi-FI" sz="1800" i="1" dirty="0">
                <a:latin typeface="Tahoma" pitchFamily="34" charset="0"/>
                <a:cs typeface="Tahoma" pitchFamily="34" charset="0"/>
              </a:rPr>
              <a:t> </a:t>
            </a:r>
            <a:endParaRPr lang="fi-FI" altLang="fi-FI" sz="1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513160" y="3926483"/>
            <a:ext cx="5921375" cy="86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fi-FI" altLang="fi-FI" sz="1800" dirty="0">
                <a:latin typeface="Tahoma" pitchFamily="34" charset="0"/>
                <a:cs typeface="Tahoma" pitchFamily="34" charset="0"/>
              </a:rPr>
              <a:t>Virta muodostuu varauksien liikkeestä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i-FI" altLang="fi-FI" sz="1800" dirty="0">
                <a:latin typeface="Tahoma" pitchFamily="34" charset="0"/>
                <a:cs typeface="Tahoma" pitchFamily="34" charset="0"/>
              </a:rPr>
              <a:t>Varaukset eivät synny tyhjästä eivätkä häviä</a:t>
            </a:r>
            <a:r>
              <a:rPr lang="fi-FI" altLang="fi-FI" sz="1800" i="1" dirty="0">
                <a:latin typeface="Tahoma" pitchFamily="34" charset="0"/>
                <a:cs typeface="Tahoma" pitchFamily="34" charset="0"/>
              </a:rPr>
              <a:t> </a:t>
            </a:r>
            <a:endParaRPr lang="fi-FI" altLang="fi-FI" sz="18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26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utoUpdateAnimBg="0"/>
      <p:bldP spid="15" grpId="0" build="p" autoUpdateAnimBg="0"/>
      <p:bldP spid="16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Siirrosvirta</a:t>
            </a:r>
            <a:endParaRPr lang="en-US" dirty="0"/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Esimerkki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levykondensaattori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48469" y="1373460"/>
            <a:ext cx="6110288" cy="609600"/>
          </a:xfrm>
          <a:prstGeom prst="rect">
            <a:avLst/>
          </a:prstGeom>
          <a:noFill/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Sekä pinta-alaa </a:t>
            </a:r>
            <a:r>
              <a:rPr lang="fi-FI" altLang="fi-FI" sz="1800" i="1" dirty="0" smtClean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i-FI" altLang="fi-FI" sz="1800" baseline="-25000" dirty="0" smtClean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i-FI" altLang="fi-FI" sz="1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että</a:t>
            </a:r>
            <a:r>
              <a:rPr lang="fi-FI" altLang="fi-FI" sz="1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sz="18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i-FI" altLang="fi-FI" sz="1800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i-FI" altLang="fi-FI" sz="1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rajoittaa ääriviiva </a:t>
            </a:r>
            <a:r>
              <a:rPr lang="fi-FI" altLang="fi-FI" sz="1800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i-FI" altLang="fi-F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506347"/>
              </p:ext>
            </p:extLst>
          </p:nvPr>
        </p:nvGraphicFramePr>
        <p:xfrm>
          <a:off x="441152" y="2021532"/>
          <a:ext cx="3913187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5" name="Equation" r:id="rId6" imgW="1930320" imgH="215640" progId="Equation.DSMT4">
                  <p:embed/>
                </p:oleObj>
              </mc:Choice>
              <mc:Fallback>
                <p:oleObj name="Equation" r:id="rId6" imgW="19303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152" y="2021532"/>
                        <a:ext cx="3913187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3529807" y="3806602"/>
            <a:ext cx="441325" cy="4492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sp>
        <p:nvSpPr>
          <p:cNvPr id="19" name="AutoShape 9"/>
          <p:cNvSpPr>
            <a:spLocks noChangeArrowheads="1"/>
          </p:cNvSpPr>
          <p:nvPr/>
        </p:nvSpPr>
        <p:spPr bwMode="auto">
          <a:xfrm>
            <a:off x="3758407" y="3008089"/>
            <a:ext cx="2690812" cy="207486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3236119" y="3749452"/>
            <a:ext cx="29845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2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21" name="AutoShape 11"/>
          <p:cNvSpPr>
            <a:spLocks noChangeArrowheads="1"/>
          </p:cNvSpPr>
          <p:nvPr/>
        </p:nvSpPr>
        <p:spPr bwMode="auto">
          <a:xfrm>
            <a:off x="5680869" y="3747864"/>
            <a:ext cx="1509713" cy="638175"/>
          </a:xfrm>
          <a:prstGeom prst="cube">
            <a:avLst>
              <a:gd name="adj" fmla="val 4318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sp>
        <p:nvSpPr>
          <p:cNvPr id="22" name="Line 12"/>
          <p:cNvSpPr>
            <a:spLocks noChangeShapeType="1"/>
          </p:cNvSpPr>
          <p:nvPr/>
        </p:nvSpPr>
        <p:spPr bwMode="auto">
          <a:xfrm>
            <a:off x="6449219" y="3747864"/>
            <a:ext cx="0" cy="130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AutoShape 13"/>
          <p:cNvSpPr>
            <a:spLocks noChangeArrowheads="1"/>
          </p:cNvSpPr>
          <p:nvPr/>
        </p:nvSpPr>
        <p:spPr bwMode="auto">
          <a:xfrm rot="5400000">
            <a:off x="6057900" y="3037459"/>
            <a:ext cx="784225" cy="1624012"/>
          </a:xfrm>
          <a:prstGeom prst="flowChartDelay">
            <a:avLst/>
          </a:prstGeom>
          <a:noFill/>
          <a:ln w="9525">
            <a:solidFill>
              <a:srgbClr val="FF66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grpSp>
        <p:nvGrpSpPr>
          <p:cNvPr id="24" name="Group 14"/>
          <p:cNvGrpSpPr>
            <a:grpSpLocks/>
          </p:cNvGrpSpPr>
          <p:nvPr/>
        </p:nvGrpSpPr>
        <p:grpSpPr bwMode="auto">
          <a:xfrm>
            <a:off x="5638007" y="3327177"/>
            <a:ext cx="1624012" cy="261937"/>
            <a:chOff x="437" y="329"/>
            <a:chExt cx="114" cy="18"/>
          </a:xfrm>
        </p:grpSpPr>
        <p:sp>
          <p:nvSpPr>
            <p:cNvPr id="25" name="Oval 15" descr="10%"/>
            <p:cNvSpPr>
              <a:spLocks noChangeArrowheads="1"/>
            </p:cNvSpPr>
            <p:nvPr/>
          </p:nvSpPr>
          <p:spPr bwMode="auto">
            <a:xfrm>
              <a:off x="437" y="329"/>
              <a:ext cx="114" cy="18"/>
            </a:xfrm>
            <a:prstGeom prst="ellipse">
              <a:avLst/>
            </a:prstGeom>
            <a:pattFill prst="pct10">
              <a:fgClr>
                <a:srgbClr val="00FF00"/>
              </a:fgClr>
              <a:bgClr>
                <a:srgbClr val="FFFFFF"/>
              </a:bgClr>
            </a:patt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26" name="Line 16" descr="10%"/>
            <p:cNvSpPr>
              <a:spLocks noChangeShapeType="1"/>
            </p:cNvSpPr>
            <p:nvPr/>
          </p:nvSpPr>
          <p:spPr bwMode="auto">
            <a:xfrm flipV="1">
              <a:off x="494" y="329"/>
              <a:ext cx="0" cy="9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6558757" y="2957289"/>
            <a:ext cx="3206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24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7047707" y="3008089"/>
            <a:ext cx="555625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2400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i-FI" altLang="fi-FI" sz="2400" baseline="-25000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9" name="Line 20"/>
          <p:cNvSpPr>
            <a:spLocks noChangeShapeType="1"/>
          </p:cNvSpPr>
          <p:nvPr/>
        </p:nvSpPr>
        <p:spPr bwMode="auto">
          <a:xfrm>
            <a:off x="4869657" y="3008089"/>
            <a:ext cx="2127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4769644" y="3081114"/>
            <a:ext cx="41275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24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i-FI" altLang="fi-FI" sz="2400" i="1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fi-FI" altLang="fi-FI" sz="2400" i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5623719" y="4001864"/>
            <a:ext cx="41275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2400" i="1">
                <a:latin typeface="Symbol" pitchFamily="18" charset="2"/>
                <a:cs typeface="Tahoma" pitchFamily="34" charset="0"/>
              </a:rPr>
              <a:t>e</a:t>
            </a:r>
          </a:p>
        </p:txBody>
      </p:sp>
      <p:sp>
        <p:nvSpPr>
          <p:cNvPr id="32" name="Line 25"/>
          <p:cNvSpPr>
            <a:spLocks noChangeShapeType="1"/>
          </p:cNvSpPr>
          <p:nvPr/>
        </p:nvSpPr>
        <p:spPr bwMode="auto">
          <a:xfrm>
            <a:off x="3606007" y="3747864"/>
            <a:ext cx="730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" name="Line 26"/>
          <p:cNvSpPr>
            <a:spLocks noChangeShapeType="1"/>
          </p:cNvSpPr>
          <p:nvPr/>
        </p:nvSpPr>
        <p:spPr bwMode="auto">
          <a:xfrm rot="5400000">
            <a:off x="3606006" y="3747865"/>
            <a:ext cx="730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" name="Line 27"/>
          <p:cNvSpPr>
            <a:spLocks noChangeShapeType="1"/>
          </p:cNvSpPr>
          <p:nvPr/>
        </p:nvSpPr>
        <p:spPr bwMode="auto">
          <a:xfrm>
            <a:off x="3606007" y="4314602"/>
            <a:ext cx="730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" name="Line 28"/>
          <p:cNvSpPr>
            <a:spLocks noChangeShapeType="1"/>
          </p:cNvSpPr>
          <p:nvPr/>
        </p:nvSpPr>
        <p:spPr bwMode="auto">
          <a:xfrm rot="5400000">
            <a:off x="6092031" y="4206652"/>
            <a:ext cx="2127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29"/>
          <p:cNvSpPr txBox="1">
            <a:spLocks noChangeArrowheads="1"/>
          </p:cNvSpPr>
          <p:nvPr/>
        </p:nvSpPr>
        <p:spPr bwMode="auto">
          <a:xfrm>
            <a:off x="6222207" y="3930427"/>
            <a:ext cx="4572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24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i-FI" altLang="fi-FI" sz="2400" i="1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fi-FI" altLang="fi-FI" sz="2400" i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 Box 30"/>
          <p:cNvSpPr txBox="1">
            <a:spLocks noChangeArrowheads="1"/>
          </p:cNvSpPr>
          <p:nvPr/>
        </p:nvSpPr>
        <p:spPr bwMode="auto">
          <a:xfrm>
            <a:off x="7227094" y="3522439"/>
            <a:ext cx="555625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2400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i-FI" altLang="fi-FI" sz="2400" baseline="-250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aphicFrame>
        <p:nvGraphicFramePr>
          <p:cNvPr id="38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1585273"/>
              </p:ext>
            </p:extLst>
          </p:nvPr>
        </p:nvGraphicFramePr>
        <p:xfrm>
          <a:off x="1059011" y="2412107"/>
          <a:ext cx="3630613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6" name="Equation" r:id="rId8" imgW="1790640" imgH="304560" progId="Equation.DSMT4">
                  <p:embed/>
                </p:oleObj>
              </mc:Choice>
              <mc:Fallback>
                <p:oleObj name="Equation" r:id="rId8" imgW="179064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9011" y="2412107"/>
                        <a:ext cx="3630613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ectangle 33"/>
          <p:cNvSpPr>
            <a:spLocks noChangeArrowheads="1"/>
          </p:cNvSpPr>
          <p:nvPr/>
        </p:nvSpPr>
        <p:spPr bwMode="auto">
          <a:xfrm>
            <a:off x="289521" y="3163738"/>
            <a:ext cx="306268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>
                <a:latin typeface="Tahoma" pitchFamily="34" charset="0"/>
                <a:cs typeface="Tahoma" pitchFamily="34" charset="0"/>
              </a:rPr>
              <a:t>Levyjen ulkopuolella </a:t>
            </a:r>
            <a:r>
              <a:rPr lang="fi-FI" altLang="fi-FI" sz="1800" b="1" i="1">
                <a:latin typeface="Tahoma" pitchFamily="34" charset="0"/>
                <a:cs typeface="Tahoma" pitchFamily="34" charset="0"/>
              </a:rPr>
              <a:t>D </a:t>
            </a:r>
            <a:r>
              <a:rPr lang="fi-FI" altLang="fi-FI" sz="1800">
                <a:latin typeface="Tahoma" pitchFamily="34" charset="0"/>
                <a:cs typeface="Tahoma" pitchFamily="34" charset="0"/>
              </a:rPr>
              <a:t>= 0.</a:t>
            </a:r>
          </a:p>
        </p:txBody>
      </p:sp>
      <p:sp>
        <p:nvSpPr>
          <p:cNvPr id="40" name="Rectangle 34"/>
          <p:cNvSpPr>
            <a:spLocks noChangeArrowheads="1"/>
          </p:cNvSpPr>
          <p:nvPr/>
        </p:nvSpPr>
        <p:spPr bwMode="auto">
          <a:xfrm>
            <a:off x="330796" y="3716188"/>
            <a:ext cx="306268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Tahoma" pitchFamily="34" charset="0"/>
                <a:cs typeface="Tahoma" pitchFamily="34" charset="0"/>
              </a:rPr>
              <a:t>Levyjen välissä </a:t>
            </a:r>
            <a:r>
              <a:rPr lang="fi-FI" altLang="fi-FI" sz="1800" b="1" i="1" dirty="0">
                <a:latin typeface="Tahoma" pitchFamily="34" charset="0"/>
                <a:cs typeface="Tahoma" pitchFamily="34" charset="0"/>
              </a:rPr>
              <a:t>J </a:t>
            </a:r>
            <a:r>
              <a:rPr lang="fi-FI" altLang="fi-FI" sz="1800" dirty="0">
                <a:latin typeface="Tahoma" pitchFamily="34" charset="0"/>
                <a:cs typeface="Tahoma" pitchFamily="34" charset="0"/>
              </a:rPr>
              <a:t>= 0.</a:t>
            </a:r>
          </a:p>
        </p:txBody>
      </p:sp>
      <p:graphicFrame>
        <p:nvGraphicFramePr>
          <p:cNvPr id="41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7216831"/>
              </p:ext>
            </p:extLst>
          </p:nvPr>
        </p:nvGraphicFramePr>
        <p:xfrm>
          <a:off x="762298" y="4020095"/>
          <a:ext cx="23431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7" name="Equation" r:id="rId10" imgW="1155600" imgH="291960" progId="Equation.DSMT4">
                  <p:embed/>
                </p:oleObj>
              </mc:Choice>
              <mc:Fallback>
                <p:oleObj name="Equation" r:id="rId10" imgW="115560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298" y="4020095"/>
                        <a:ext cx="234315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543913"/>
              </p:ext>
            </p:extLst>
          </p:nvPr>
        </p:nvGraphicFramePr>
        <p:xfrm>
          <a:off x="1665288" y="4683918"/>
          <a:ext cx="8763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8" name="Equation" r:id="rId12" imgW="431640" imgH="177480" progId="Equation.DSMT4">
                  <p:embed/>
                </p:oleObj>
              </mc:Choice>
              <mc:Fallback>
                <p:oleObj name="Equation" r:id="rId12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5288" y="4683918"/>
                        <a:ext cx="8763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45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utoUpdateAnimBg="0"/>
      <p:bldP spid="39" grpId="0" build="p" autoUpdateAnimBg="0"/>
      <p:bldP spid="4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Siirrosvirta</a:t>
            </a:r>
            <a:endParaRPr lang="en-US" dirty="0"/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Esimerkki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levykondensaattori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3529807" y="3806602"/>
            <a:ext cx="441325" cy="4492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sp>
        <p:nvSpPr>
          <p:cNvPr id="19" name="AutoShape 9"/>
          <p:cNvSpPr>
            <a:spLocks noChangeArrowheads="1"/>
          </p:cNvSpPr>
          <p:nvPr/>
        </p:nvSpPr>
        <p:spPr bwMode="auto">
          <a:xfrm>
            <a:off x="3758407" y="3008089"/>
            <a:ext cx="2690812" cy="207486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3236119" y="3749452"/>
            <a:ext cx="29845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2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21" name="AutoShape 11"/>
          <p:cNvSpPr>
            <a:spLocks noChangeArrowheads="1"/>
          </p:cNvSpPr>
          <p:nvPr/>
        </p:nvSpPr>
        <p:spPr bwMode="auto">
          <a:xfrm>
            <a:off x="5680869" y="3747864"/>
            <a:ext cx="1509713" cy="638175"/>
          </a:xfrm>
          <a:prstGeom prst="cube">
            <a:avLst>
              <a:gd name="adj" fmla="val 4318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sp>
        <p:nvSpPr>
          <p:cNvPr id="22" name="Line 12"/>
          <p:cNvSpPr>
            <a:spLocks noChangeShapeType="1"/>
          </p:cNvSpPr>
          <p:nvPr/>
        </p:nvSpPr>
        <p:spPr bwMode="auto">
          <a:xfrm>
            <a:off x="6449219" y="3747864"/>
            <a:ext cx="0" cy="130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AutoShape 13"/>
          <p:cNvSpPr>
            <a:spLocks noChangeArrowheads="1"/>
          </p:cNvSpPr>
          <p:nvPr/>
        </p:nvSpPr>
        <p:spPr bwMode="auto">
          <a:xfrm rot="5400000">
            <a:off x="6057900" y="3037459"/>
            <a:ext cx="784225" cy="1624012"/>
          </a:xfrm>
          <a:prstGeom prst="flowChartDelay">
            <a:avLst/>
          </a:prstGeom>
          <a:noFill/>
          <a:ln w="9525">
            <a:solidFill>
              <a:srgbClr val="FF66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grpSp>
        <p:nvGrpSpPr>
          <p:cNvPr id="24" name="Group 14"/>
          <p:cNvGrpSpPr>
            <a:grpSpLocks/>
          </p:cNvGrpSpPr>
          <p:nvPr/>
        </p:nvGrpSpPr>
        <p:grpSpPr bwMode="auto">
          <a:xfrm>
            <a:off x="5638007" y="3327177"/>
            <a:ext cx="1624012" cy="261937"/>
            <a:chOff x="437" y="329"/>
            <a:chExt cx="114" cy="18"/>
          </a:xfrm>
        </p:grpSpPr>
        <p:sp>
          <p:nvSpPr>
            <p:cNvPr id="25" name="Oval 15" descr="10%"/>
            <p:cNvSpPr>
              <a:spLocks noChangeArrowheads="1"/>
            </p:cNvSpPr>
            <p:nvPr/>
          </p:nvSpPr>
          <p:spPr bwMode="auto">
            <a:xfrm>
              <a:off x="437" y="329"/>
              <a:ext cx="114" cy="18"/>
            </a:xfrm>
            <a:prstGeom prst="ellipse">
              <a:avLst/>
            </a:prstGeom>
            <a:pattFill prst="pct10">
              <a:fgClr>
                <a:srgbClr val="00FF00"/>
              </a:fgClr>
              <a:bgClr>
                <a:srgbClr val="FFFFFF"/>
              </a:bgClr>
            </a:patt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26" name="Line 16" descr="10%"/>
            <p:cNvSpPr>
              <a:spLocks noChangeShapeType="1"/>
            </p:cNvSpPr>
            <p:nvPr/>
          </p:nvSpPr>
          <p:spPr bwMode="auto">
            <a:xfrm flipV="1">
              <a:off x="494" y="329"/>
              <a:ext cx="0" cy="9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6558757" y="2957289"/>
            <a:ext cx="3206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24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7047707" y="3008089"/>
            <a:ext cx="555625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2400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i-FI" altLang="fi-FI" sz="2400" baseline="-25000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9" name="Line 20"/>
          <p:cNvSpPr>
            <a:spLocks noChangeShapeType="1"/>
          </p:cNvSpPr>
          <p:nvPr/>
        </p:nvSpPr>
        <p:spPr bwMode="auto">
          <a:xfrm>
            <a:off x="4869657" y="3008089"/>
            <a:ext cx="2127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4769644" y="3081114"/>
            <a:ext cx="41275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24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i-FI" altLang="fi-FI" sz="2400" i="1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fi-FI" altLang="fi-FI" sz="2400" i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5623719" y="4001864"/>
            <a:ext cx="41275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2400" i="1">
                <a:latin typeface="Symbol" pitchFamily="18" charset="2"/>
                <a:cs typeface="Tahoma" pitchFamily="34" charset="0"/>
              </a:rPr>
              <a:t>e</a:t>
            </a:r>
          </a:p>
        </p:txBody>
      </p:sp>
      <p:sp>
        <p:nvSpPr>
          <p:cNvPr id="32" name="Line 25"/>
          <p:cNvSpPr>
            <a:spLocks noChangeShapeType="1"/>
          </p:cNvSpPr>
          <p:nvPr/>
        </p:nvSpPr>
        <p:spPr bwMode="auto">
          <a:xfrm>
            <a:off x="3606007" y="3747864"/>
            <a:ext cx="730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" name="Line 26"/>
          <p:cNvSpPr>
            <a:spLocks noChangeShapeType="1"/>
          </p:cNvSpPr>
          <p:nvPr/>
        </p:nvSpPr>
        <p:spPr bwMode="auto">
          <a:xfrm rot="5400000">
            <a:off x="3606006" y="3747865"/>
            <a:ext cx="730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" name="Line 27"/>
          <p:cNvSpPr>
            <a:spLocks noChangeShapeType="1"/>
          </p:cNvSpPr>
          <p:nvPr/>
        </p:nvSpPr>
        <p:spPr bwMode="auto">
          <a:xfrm>
            <a:off x="3606007" y="4314602"/>
            <a:ext cx="730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" name="Line 28"/>
          <p:cNvSpPr>
            <a:spLocks noChangeShapeType="1"/>
          </p:cNvSpPr>
          <p:nvPr/>
        </p:nvSpPr>
        <p:spPr bwMode="auto">
          <a:xfrm rot="5400000">
            <a:off x="6092031" y="4206652"/>
            <a:ext cx="2127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29"/>
          <p:cNvSpPr txBox="1">
            <a:spLocks noChangeArrowheads="1"/>
          </p:cNvSpPr>
          <p:nvPr/>
        </p:nvSpPr>
        <p:spPr bwMode="auto">
          <a:xfrm>
            <a:off x="6222207" y="3930427"/>
            <a:ext cx="4572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24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i-FI" altLang="fi-FI" sz="2400" i="1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fi-FI" altLang="fi-FI" sz="2400" i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 Box 30"/>
          <p:cNvSpPr txBox="1">
            <a:spLocks noChangeArrowheads="1"/>
          </p:cNvSpPr>
          <p:nvPr/>
        </p:nvSpPr>
        <p:spPr bwMode="auto">
          <a:xfrm>
            <a:off x="7227094" y="3522439"/>
            <a:ext cx="555625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2400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i-FI" altLang="fi-FI" sz="2400" baseline="-250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506240" y="907876"/>
            <a:ext cx="2729879" cy="609600"/>
          </a:xfrm>
          <a:prstGeom prst="rect">
            <a:avLst/>
          </a:prstGeom>
          <a:noFill/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Piirianalyysiä soveltaen:</a:t>
            </a:r>
            <a:endParaRPr lang="fi-FI" altLang="fi-F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456265"/>
              </p:ext>
            </p:extLst>
          </p:nvPr>
        </p:nvGraphicFramePr>
        <p:xfrm>
          <a:off x="3681512" y="1229444"/>
          <a:ext cx="746125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61" name="Equation" r:id="rId6" imgW="368280" imgH="291960" progId="Equation.DSMT4">
                  <p:embed/>
                </p:oleObj>
              </mc:Choice>
              <mc:Fallback>
                <p:oleObj name="Equation" r:id="rId6" imgW="3682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1512" y="1229444"/>
                        <a:ext cx="746125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Rectangle 26"/>
          <p:cNvSpPr>
            <a:spLocks noChangeArrowheads="1"/>
          </p:cNvSpPr>
          <p:nvPr/>
        </p:nvSpPr>
        <p:spPr bwMode="auto">
          <a:xfrm>
            <a:off x="495127" y="2420044"/>
            <a:ext cx="22590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Levyjen välissä:</a:t>
            </a:r>
          </a:p>
        </p:txBody>
      </p:sp>
      <p:graphicFrame>
        <p:nvGraphicFramePr>
          <p:cNvPr id="46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661334"/>
              </p:ext>
            </p:extLst>
          </p:nvPr>
        </p:nvGraphicFramePr>
        <p:xfrm>
          <a:off x="657176" y="3101652"/>
          <a:ext cx="13398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62" name="Equation" r:id="rId8" imgW="660240" imgH="291960" progId="Equation.DSMT4">
                  <p:embed/>
                </p:oleObj>
              </mc:Choice>
              <mc:Fallback>
                <p:oleObj name="Equation" r:id="rId8" imgW="66024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176" y="3101652"/>
                        <a:ext cx="133985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Rectangle 30"/>
          <p:cNvSpPr>
            <a:spLocks noChangeArrowheads="1"/>
          </p:cNvSpPr>
          <p:nvPr/>
        </p:nvSpPr>
        <p:spPr bwMode="auto">
          <a:xfrm>
            <a:off x="499890" y="1337146"/>
            <a:ext cx="4143375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Kondensaattorin kapasitanssi:</a:t>
            </a:r>
          </a:p>
        </p:txBody>
      </p:sp>
      <p:sp>
        <p:nvSpPr>
          <p:cNvPr id="48" name="Rectangle 31"/>
          <p:cNvSpPr>
            <a:spLocks noChangeArrowheads="1"/>
          </p:cNvSpPr>
          <p:nvPr/>
        </p:nvSpPr>
        <p:spPr bwMode="auto">
          <a:xfrm>
            <a:off x="495127" y="1840830"/>
            <a:ext cx="3798888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Jännitelähteen antama virta:</a:t>
            </a:r>
          </a:p>
        </p:txBody>
      </p:sp>
      <p:graphicFrame>
        <p:nvGraphicFramePr>
          <p:cNvPr id="49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560263"/>
              </p:ext>
            </p:extLst>
          </p:nvPr>
        </p:nvGraphicFramePr>
        <p:xfrm>
          <a:off x="3537496" y="1733500"/>
          <a:ext cx="1698625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63" name="Equation" r:id="rId10" imgW="838080" imgH="291960" progId="Equation.DSMT4">
                  <p:embed/>
                </p:oleObj>
              </mc:Choice>
              <mc:Fallback>
                <p:oleObj name="Equation" r:id="rId10" imgW="8380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7496" y="1733500"/>
                        <a:ext cx="1698625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311305"/>
              </p:ext>
            </p:extLst>
          </p:nvPr>
        </p:nvGraphicFramePr>
        <p:xfrm>
          <a:off x="3157538" y="2309564"/>
          <a:ext cx="249555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64" name="Equation" r:id="rId12" imgW="1231560" imgH="291960" progId="Equation.DSMT4">
                  <p:embed/>
                </p:oleObj>
              </mc:Choice>
              <mc:Fallback>
                <p:oleObj name="Equation" r:id="rId12" imgW="123156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7538" y="2309564"/>
                        <a:ext cx="2495550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4934125"/>
              </p:ext>
            </p:extLst>
          </p:nvPr>
        </p:nvGraphicFramePr>
        <p:xfrm>
          <a:off x="873200" y="3658467"/>
          <a:ext cx="234315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65" name="Equation" r:id="rId14" imgW="1155600" imgH="291960" progId="Equation.DSMT4">
                  <p:embed/>
                </p:oleObj>
              </mc:Choice>
              <mc:Fallback>
                <p:oleObj name="Equation" r:id="rId14" imgW="115560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200" y="3658467"/>
                        <a:ext cx="2343150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96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build="p" autoUpdateAnimBg="0"/>
      <p:bldP spid="45" grpId="0" build="p" autoUpdateAnimBg="0"/>
      <p:bldP spid="47" grpId="0" build="p" autoUpdateAnimBg="0"/>
      <p:bldP spid="4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Siirrosvirta</a:t>
            </a:r>
            <a:endParaRPr lang="en-US" dirty="0"/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Siirros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ja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johdevirran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suhde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materiaaleissa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73"/>
          <p:cNvSpPr txBox="1">
            <a:spLocks noChangeArrowheads="1"/>
          </p:cNvSpPr>
          <p:nvPr/>
        </p:nvSpPr>
        <p:spPr>
          <a:xfrm>
            <a:off x="297136" y="1037356"/>
            <a:ext cx="3384376" cy="609600"/>
          </a:xfrm>
          <a:prstGeom prst="rect">
            <a:avLst/>
          </a:prstGeom>
          <a:noFill/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Ideaalijohteissa: </a:t>
            </a:r>
            <a:r>
              <a:rPr lang="fi-FI" altLang="fi-FI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fi-FI" altLang="fi-FI" sz="1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i-FI" altLang="fi-FI" sz="1800" i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ja </a:t>
            </a:r>
            <a:r>
              <a:rPr lang="fi-FI" altLang="fi-FI" sz="1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i-FI" altLang="fi-FI" sz="1800" i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= 0.</a:t>
            </a:r>
            <a:endParaRPr lang="fi-FI" altLang="fi-F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74"/>
          <p:cNvSpPr>
            <a:spLocks noChangeArrowheads="1"/>
          </p:cNvSpPr>
          <p:nvPr/>
        </p:nvSpPr>
        <p:spPr bwMode="auto">
          <a:xfrm>
            <a:off x="297136" y="1521544"/>
            <a:ext cx="3384376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Ideaalieristeessä: 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fi-FI" altLang="fi-FI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i-FI" altLang="fi-FI" sz="18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ja </a:t>
            </a:r>
            <a:r>
              <a:rPr lang="fi-FI" altLang="fi-FI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i-FI" altLang="fi-FI" sz="18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= 0.</a:t>
            </a:r>
          </a:p>
          <a:p>
            <a:pPr eaLnBrk="1" hangingPunct="1">
              <a:buFont typeface="Wingdings" pitchFamily="2" charset="2"/>
              <a:buNone/>
            </a:pPr>
            <a:endParaRPr lang="fi-FI" altLang="fi-FI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75"/>
          <p:cNvSpPr>
            <a:spLocks noChangeArrowheads="1"/>
          </p:cNvSpPr>
          <p:nvPr/>
        </p:nvSpPr>
        <p:spPr bwMode="auto">
          <a:xfrm>
            <a:off x="297136" y="2132731"/>
            <a:ext cx="439248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Jos kyseessä ’huono’ johde tai eriste:</a:t>
            </a:r>
          </a:p>
        </p:txBody>
      </p:sp>
      <p:graphicFrame>
        <p:nvGraphicFramePr>
          <p:cNvPr id="41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266600"/>
              </p:ext>
            </p:extLst>
          </p:nvPr>
        </p:nvGraphicFramePr>
        <p:xfrm>
          <a:off x="1435448" y="2453580"/>
          <a:ext cx="2678112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6" name="Equation" r:id="rId6" imgW="1320480" imgH="291960" progId="Equation.DSMT4">
                  <p:embed/>
                </p:oleObj>
              </mc:Choice>
              <mc:Fallback>
                <p:oleObj name="Equation" r:id="rId6" imgW="13204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448" y="2453580"/>
                        <a:ext cx="2678112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4000247"/>
              </p:ext>
            </p:extLst>
          </p:nvPr>
        </p:nvGraphicFramePr>
        <p:xfrm>
          <a:off x="1554758" y="2957636"/>
          <a:ext cx="299085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7" name="Equation" r:id="rId8" imgW="1473120" imgH="291960" progId="Equation.DSMT4">
                  <p:embed/>
                </p:oleObj>
              </mc:Choice>
              <mc:Fallback>
                <p:oleObj name="Equation" r:id="rId8" imgW="14731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4758" y="2957636"/>
                        <a:ext cx="2990850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457293"/>
              </p:ext>
            </p:extLst>
          </p:nvPr>
        </p:nvGraphicFramePr>
        <p:xfrm>
          <a:off x="1513880" y="3677716"/>
          <a:ext cx="18796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8" name="Equation" r:id="rId10" imgW="927000" imgH="177480" progId="Equation.DSMT4">
                  <p:embed/>
                </p:oleObj>
              </mc:Choice>
              <mc:Fallback>
                <p:oleObj name="Equation" r:id="rId10" imgW="927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3880" y="3677716"/>
                        <a:ext cx="18796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Rectangle 79"/>
          <p:cNvSpPr>
            <a:spLocks noChangeArrowheads="1"/>
          </p:cNvSpPr>
          <p:nvPr/>
        </p:nvSpPr>
        <p:spPr bwMode="auto">
          <a:xfrm>
            <a:off x="513160" y="4325788"/>
            <a:ext cx="945202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Joten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54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8406983"/>
              </p:ext>
            </p:extLst>
          </p:nvPr>
        </p:nvGraphicFramePr>
        <p:xfrm>
          <a:off x="1377256" y="4383088"/>
          <a:ext cx="849312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9" name="Equation" r:id="rId12" imgW="419040" imgH="317160" progId="Equation.DSMT4">
                  <p:embed/>
                </p:oleObj>
              </mc:Choice>
              <mc:Fallback>
                <p:oleObj name="Equation" r:id="rId12" imgW="41904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7256" y="4383088"/>
                        <a:ext cx="849312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773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uild="p" autoUpdateAnimBg="0"/>
      <p:bldP spid="39" grpId="0" build="p" autoUpdateAnimBg="0"/>
      <p:bldP spid="40" grpId="0" build="p" autoUpdateAnimBg="0"/>
      <p:bldP spid="53" grpId="0" build="p" autoUpdateAnimBg="0"/>
    </p:bldLst>
  </p:timing>
</p:sld>
</file>

<file path=ppt/theme/theme1.xml><?xml version="1.0" encoding="utf-8"?>
<a:theme xmlns:a="http://schemas.openxmlformats.org/drawingml/2006/main" name="yleispohja">
  <a:themeElements>
    <a:clrScheme name="UVA THEME 1">
      <a:dk1>
        <a:srgbClr val="000000"/>
      </a:dk1>
      <a:lt1>
        <a:srgbClr val="FFFFFF"/>
      </a:lt1>
      <a:dk2>
        <a:srgbClr val="F6A500"/>
      </a:dk2>
      <a:lt2>
        <a:srgbClr val="FFD900"/>
      </a:lt2>
      <a:accent1>
        <a:srgbClr val="7A7C7F"/>
      </a:accent1>
      <a:accent2>
        <a:srgbClr val="C1431D"/>
      </a:accent2>
      <a:accent3>
        <a:srgbClr val="69A341"/>
      </a:accent3>
      <a:accent4>
        <a:srgbClr val="8F1F76"/>
      </a:accent4>
      <a:accent5>
        <a:srgbClr val="008EC5"/>
      </a:accent5>
      <a:accent6>
        <a:srgbClr val="FCC000"/>
      </a:accent6>
      <a:hlink>
        <a:srgbClr val="0000FF"/>
      </a:hlink>
      <a:folHlink>
        <a:srgbClr val="800080"/>
      </a:folHlink>
    </a:clrScheme>
    <a:fontScheme name="UVA FONTS 1">
      <a:majorFont>
        <a:latin typeface="Lucida Sans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yleispohja</Template>
  <TotalTime>2502</TotalTime>
  <Words>316</Words>
  <Application>Microsoft Office PowerPoint</Application>
  <PresentationFormat>Custom</PresentationFormat>
  <Paragraphs>100</Paragraphs>
  <Slides>10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yleispohja</vt:lpstr>
      <vt:lpstr>MathType 6.0 Equation</vt:lpstr>
      <vt:lpstr>SATE2180 Kenttäteorian perusteet Siirrosvirta Sähkötekniikka/MV </vt:lpstr>
      <vt:lpstr>Staattiset sähkö- ja magneettikentät</vt:lpstr>
      <vt:lpstr>Staattinen v. dynaaminen kenttä</vt:lpstr>
      <vt:lpstr>Dynaamiset sähkö- ja magneettikentät</vt:lpstr>
      <vt:lpstr>Ampèren lain siirrosvirta</vt:lpstr>
      <vt:lpstr>Varauksien häviämättömyyden laki</vt:lpstr>
      <vt:lpstr>Esimerkki: levykondensaattori</vt:lpstr>
      <vt:lpstr>Esimerkki: levykondensaattori</vt:lpstr>
      <vt:lpstr>Siirros- ja johdevirran suhde materiaaleissa</vt:lpstr>
      <vt:lpstr>PowerPoint Presentation</vt:lpstr>
    </vt:vector>
  </TitlesOfParts>
  <Company>University of Vaasa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Esittäjän nimi Esityksen nimi  20.11.2012 Paikka laitoksen nimelle Tiedekunta</dc:title>
  <dc:creator>Maarit</dc:creator>
  <cp:lastModifiedBy>Maarit Vesapuisto</cp:lastModifiedBy>
  <cp:revision>323</cp:revision>
  <cp:lastPrinted>2018-10-18T11:59:57Z</cp:lastPrinted>
  <dcterms:created xsi:type="dcterms:W3CDTF">2018-08-21T07:35:50Z</dcterms:created>
  <dcterms:modified xsi:type="dcterms:W3CDTF">2018-10-18T12:02:16Z</dcterms:modified>
</cp:coreProperties>
</file>