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13" r:id="rId2"/>
    <p:sldId id="400" r:id="rId3"/>
    <p:sldId id="401" r:id="rId4"/>
    <p:sldId id="402" r:id="rId5"/>
    <p:sldId id="403" r:id="rId6"/>
    <p:sldId id="404" r:id="rId7"/>
    <p:sldId id="405" r:id="rId8"/>
    <p:sldId id="406" r:id="rId9"/>
    <p:sldId id="407" r:id="rId10"/>
    <p:sldId id="408" r:id="rId11"/>
    <p:sldId id="409" r:id="rId12"/>
    <p:sldId id="410" r:id="rId13"/>
    <p:sldId id="411" r:id="rId14"/>
    <p:sldId id="412" r:id="rId15"/>
    <p:sldId id="302" r:id="rId16"/>
  </p:sldIdLst>
  <p:sldSz cx="7939088" cy="5483225"/>
  <p:notesSz cx="9872663" cy="6742113"/>
  <p:defaultTextStyle>
    <a:defPPr>
      <a:defRPr lang="en-US"/>
    </a:defPPr>
    <a:lvl1pPr marL="0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2989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5978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38966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1955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64944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77933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90921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03910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6E29"/>
    <a:srgbClr val="FAA519"/>
    <a:srgbClr val="0000FF"/>
    <a:srgbClr val="F9C112"/>
    <a:srgbClr val="7A7C7F"/>
    <a:srgbClr val="595959"/>
    <a:srgbClr val="FFD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51" autoAdjust="0"/>
  </p:normalViewPr>
  <p:slideViewPr>
    <p:cSldViewPr>
      <p:cViewPr varScale="1">
        <p:scale>
          <a:sx n="141" d="100"/>
          <a:sy n="141" d="100"/>
        </p:scale>
        <p:origin x="-156" y="-102"/>
      </p:cViewPr>
      <p:guideLst>
        <p:guide orient="horz" pos="1727"/>
        <p:guide pos="25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01" d="100"/>
          <a:sy n="101" d="100"/>
        </p:scale>
        <p:origin x="-3576" y="-90"/>
      </p:cViewPr>
      <p:guideLst>
        <p:guide orient="horz" pos="2124"/>
        <p:guide pos="311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71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2225" y="0"/>
            <a:ext cx="4278154" cy="3371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FF68E-8742-437C-A93A-788FD588D124}" type="datetimeFigureOut">
              <a:rPr lang="en-US" smtClean="0"/>
              <a:pPr/>
              <a:t>10/18/2018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03837"/>
            <a:ext cx="4278154" cy="3371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2225" y="6403837"/>
            <a:ext cx="4278154" cy="3371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3A837-0B4A-4E88-AB34-E750EED85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558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71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2225" y="0"/>
            <a:ext cx="4278154" cy="3371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336A6-E37D-445A-ADA5-60070BD0B738}" type="datetimeFigureOut">
              <a:rPr lang="en-US" smtClean="0"/>
              <a:pPr/>
              <a:t>10/18/2018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05150" y="504825"/>
            <a:ext cx="3662363" cy="25304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267" y="3202506"/>
            <a:ext cx="7898130" cy="30339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03837"/>
            <a:ext cx="4278154" cy="3371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2225" y="6403837"/>
            <a:ext cx="4278154" cy="3371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BB183C-B623-4577-84E5-259D4799AE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97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5432" y="1703355"/>
            <a:ext cx="6748225" cy="11753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0863" y="3107161"/>
            <a:ext cx="5557362" cy="14012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29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5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38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1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64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77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90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03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Faradayn laki ja sähkömagneettinen induktio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875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Faradayn laki ja sähkömagneettinen induktio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741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55839" y="219585"/>
            <a:ext cx="1786295" cy="46785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955" y="219585"/>
            <a:ext cx="5226566" cy="46785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Faradayn laki ja sähkömagneettinen induktio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552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Faradayn laki ja sähkömagneettinen induktio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605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133" y="3523481"/>
            <a:ext cx="6748225" cy="1089029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133" y="2324025"/>
            <a:ext cx="6748225" cy="1199455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29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59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3896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195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6494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7793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9092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0391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Faradayn laki ja sähkömagneettinen induktio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56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6954" y="1279420"/>
            <a:ext cx="3506431" cy="361867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5703" y="1279420"/>
            <a:ext cx="3506431" cy="361867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Faradayn laki ja sähkömagneettinen induktio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53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955" y="1227380"/>
            <a:ext cx="3507809" cy="51151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989" indent="0">
              <a:buNone/>
              <a:defRPr sz="1800" b="1"/>
            </a:lvl2pPr>
            <a:lvl3pPr marL="825978" indent="0">
              <a:buNone/>
              <a:defRPr sz="1600" b="1"/>
            </a:lvl3pPr>
            <a:lvl4pPr marL="1238966" indent="0">
              <a:buNone/>
              <a:defRPr sz="1400" b="1"/>
            </a:lvl4pPr>
            <a:lvl5pPr marL="1651955" indent="0">
              <a:buNone/>
              <a:defRPr sz="1400" b="1"/>
            </a:lvl5pPr>
            <a:lvl6pPr marL="2064944" indent="0">
              <a:buNone/>
              <a:defRPr sz="1400" b="1"/>
            </a:lvl6pPr>
            <a:lvl7pPr marL="2477933" indent="0">
              <a:buNone/>
              <a:defRPr sz="1400" b="1"/>
            </a:lvl7pPr>
            <a:lvl8pPr marL="2890921" indent="0">
              <a:buNone/>
              <a:defRPr sz="1400" b="1"/>
            </a:lvl8pPr>
            <a:lvl9pPr marL="330391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955" y="1738893"/>
            <a:ext cx="3507809" cy="315920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32949" y="1227380"/>
            <a:ext cx="3509187" cy="51151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989" indent="0">
              <a:buNone/>
              <a:defRPr sz="1800" b="1"/>
            </a:lvl2pPr>
            <a:lvl3pPr marL="825978" indent="0">
              <a:buNone/>
              <a:defRPr sz="1600" b="1"/>
            </a:lvl3pPr>
            <a:lvl4pPr marL="1238966" indent="0">
              <a:buNone/>
              <a:defRPr sz="1400" b="1"/>
            </a:lvl4pPr>
            <a:lvl5pPr marL="1651955" indent="0">
              <a:buNone/>
              <a:defRPr sz="1400" b="1"/>
            </a:lvl5pPr>
            <a:lvl6pPr marL="2064944" indent="0">
              <a:buNone/>
              <a:defRPr sz="1400" b="1"/>
            </a:lvl6pPr>
            <a:lvl7pPr marL="2477933" indent="0">
              <a:buNone/>
              <a:defRPr sz="1400" b="1"/>
            </a:lvl7pPr>
            <a:lvl8pPr marL="2890921" indent="0">
              <a:buNone/>
              <a:defRPr sz="1400" b="1"/>
            </a:lvl8pPr>
            <a:lvl9pPr marL="330391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32949" y="1738893"/>
            <a:ext cx="3509187" cy="315920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Faradayn laki ja sähkömagneettinen induktio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394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Faradayn laki ja sähkömagneettinen induktio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6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Faradayn laki ja sähkömagneettinen induktio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24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957" y="218313"/>
            <a:ext cx="2611905" cy="92910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3963" y="218315"/>
            <a:ext cx="4438171" cy="467978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6957" y="1147418"/>
            <a:ext cx="2611905" cy="3750678"/>
          </a:xfrm>
        </p:spPr>
        <p:txBody>
          <a:bodyPr/>
          <a:lstStyle>
            <a:lvl1pPr marL="0" indent="0">
              <a:buNone/>
              <a:defRPr sz="1300"/>
            </a:lvl1pPr>
            <a:lvl2pPr marL="412989" indent="0">
              <a:buNone/>
              <a:defRPr sz="1100"/>
            </a:lvl2pPr>
            <a:lvl3pPr marL="825978" indent="0">
              <a:buNone/>
              <a:defRPr sz="900"/>
            </a:lvl3pPr>
            <a:lvl4pPr marL="1238966" indent="0">
              <a:buNone/>
              <a:defRPr sz="800"/>
            </a:lvl4pPr>
            <a:lvl5pPr marL="1651955" indent="0">
              <a:buNone/>
              <a:defRPr sz="800"/>
            </a:lvl5pPr>
            <a:lvl6pPr marL="2064944" indent="0">
              <a:buNone/>
              <a:defRPr sz="800"/>
            </a:lvl6pPr>
            <a:lvl7pPr marL="2477933" indent="0">
              <a:buNone/>
              <a:defRPr sz="800"/>
            </a:lvl7pPr>
            <a:lvl8pPr marL="2890921" indent="0">
              <a:buNone/>
              <a:defRPr sz="800"/>
            </a:lvl8pPr>
            <a:lvl9pPr marL="330391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Faradayn laki ja sähkömagneettinen induktio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18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6117" y="3838258"/>
            <a:ext cx="4763453" cy="45312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6117" y="489936"/>
            <a:ext cx="4763453" cy="3289935"/>
          </a:xfrm>
        </p:spPr>
        <p:txBody>
          <a:bodyPr/>
          <a:lstStyle>
            <a:lvl1pPr marL="0" indent="0">
              <a:buNone/>
              <a:defRPr sz="2900"/>
            </a:lvl1pPr>
            <a:lvl2pPr marL="412989" indent="0">
              <a:buNone/>
              <a:defRPr sz="2500"/>
            </a:lvl2pPr>
            <a:lvl3pPr marL="825978" indent="0">
              <a:buNone/>
              <a:defRPr sz="2200"/>
            </a:lvl3pPr>
            <a:lvl4pPr marL="1238966" indent="0">
              <a:buNone/>
              <a:defRPr sz="1800"/>
            </a:lvl4pPr>
            <a:lvl5pPr marL="1651955" indent="0">
              <a:buNone/>
              <a:defRPr sz="1800"/>
            </a:lvl5pPr>
            <a:lvl6pPr marL="2064944" indent="0">
              <a:buNone/>
              <a:defRPr sz="1800"/>
            </a:lvl6pPr>
            <a:lvl7pPr marL="2477933" indent="0">
              <a:buNone/>
              <a:defRPr sz="1800"/>
            </a:lvl7pPr>
            <a:lvl8pPr marL="2890921" indent="0">
              <a:buNone/>
              <a:defRPr sz="1800"/>
            </a:lvl8pPr>
            <a:lvl9pPr marL="3303910" indent="0">
              <a:buNone/>
              <a:defRPr sz="18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6117" y="4291386"/>
            <a:ext cx="4763453" cy="643518"/>
          </a:xfrm>
        </p:spPr>
        <p:txBody>
          <a:bodyPr/>
          <a:lstStyle>
            <a:lvl1pPr marL="0" indent="0">
              <a:buNone/>
              <a:defRPr sz="1300"/>
            </a:lvl1pPr>
            <a:lvl2pPr marL="412989" indent="0">
              <a:buNone/>
              <a:defRPr sz="1100"/>
            </a:lvl2pPr>
            <a:lvl3pPr marL="825978" indent="0">
              <a:buNone/>
              <a:defRPr sz="900"/>
            </a:lvl3pPr>
            <a:lvl4pPr marL="1238966" indent="0">
              <a:buNone/>
              <a:defRPr sz="800"/>
            </a:lvl4pPr>
            <a:lvl5pPr marL="1651955" indent="0">
              <a:buNone/>
              <a:defRPr sz="800"/>
            </a:lvl5pPr>
            <a:lvl6pPr marL="2064944" indent="0">
              <a:buNone/>
              <a:defRPr sz="800"/>
            </a:lvl6pPr>
            <a:lvl7pPr marL="2477933" indent="0">
              <a:buNone/>
              <a:defRPr sz="800"/>
            </a:lvl7pPr>
            <a:lvl8pPr marL="2890921" indent="0">
              <a:buNone/>
              <a:defRPr sz="800"/>
            </a:lvl8pPr>
            <a:lvl9pPr marL="330391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Faradayn laki ja sähkömagneettinen induktio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19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6955" y="219584"/>
            <a:ext cx="7145179" cy="913871"/>
          </a:xfrm>
          <a:prstGeom prst="rect">
            <a:avLst/>
          </a:prstGeom>
        </p:spPr>
        <p:txBody>
          <a:bodyPr vert="horz" lIns="82598" tIns="41299" rIns="82598" bIns="4129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955" y="1279420"/>
            <a:ext cx="7145179" cy="3618675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9144" y="5117876"/>
            <a:ext cx="980302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18.10.2018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77256" y="5117876"/>
            <a:ext cx="3960440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Vaasan yliopisto | Sähkötekniikka | SATE2180 Faradayn laki ja sähkömagneettinen induktio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97736" y="5117876"/>
            <a:ext cx="1852454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6BDE3F6-2DE8-49E8-899E-07578C74E9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62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825978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9742" indent="-309742" algn="l" defTabSz="8259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71107" indent="-258118" algn="l" defTabSz="825978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032472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445461" indent="-206494" algn="l" defTabSz="825978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58449" indent="-206494" algn="l" defTabSz="825978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71438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84427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97416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10404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2989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5978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8966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1955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64944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77933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90921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03910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0.png"/><Relationship Id="rId5" Type="http://schemas.microsoft.com/office/2007/relationships/hdphoto" Target="../media/hdphoto1.wdp"/><Relationship Id="rId10" Type="http://schemas.openxmlformats.org/officeDocument/2006/relationships/image" Target="../media/image19.wmf"/><Relationship Id="rId4" Type="http://schemas.openxmlformats.org/officeDocument/2006/relationships/image" Target="../media/image4.png"/><Relationship Id="rId9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7.png"/><Relationship Id="rId5" Type="http://schemas.microsoft.com/office/2007/relationships/hdphoto" Target="../media/hdphoto1.wdp"/><Relationship Id="rId10" Type="http://schemas.openxmlformats.org/officeDocument/2006/relationships/image" Target="../media/image23.wmf"/><Relationship Id="rId4" Type="http://schemas.openxmlformats.org/officeDocument/2006/relationships/image" Target="../media/image4.png"/><Relationship Id="rId9" Type="http://schemas.openxmlformats.org/officeDocument/2006/relationships/oleObject" Target="../embeddings/oleObject16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7.png"/><Relationship Id="rId5" Type="http://schemas.microsoft.com/office/2007/relationships/hdphoto" Target="../media/hdphoto1.wdp"/><Relationship Id="rId10" Type="http://schemas.openxmlformats.org/officeDocument/2006/relationships/image" Target="../media/image25.wmf"/><Relationship Id="rId4" Type="http://schemas.openxmlformats.org/officeDocument/2006/relationships/image" Target="../media/image4.png"/><Relationship Id="rId9" Type="http://schemas.openxmlformats.org/officeDocument/2006/relationships/oleObject" Target="../embeddings/oleObject18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microsoft.com/office/2007/relationships/hdphoto" Target="../media/hdphoto1.wdp"/><Relationship Id="rId4" Type="http://schemas.openxmlformats.org/officeDocument/2006/relationships/image" Target="../media/image4.png"/><Relationship Id="rId9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8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wmf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7.wmf"/><Relationship Id="rId5" Type="http://schemas.microsoft.com/office/2007/relationships/hdphoto" Target="../media/hdphoto1.wdp"/><Relationship Id="rId10" Type="http://schemas.openxmlformats.org/officeDocument/2006/relationships/oleObject" Target="../embeddings/oleObject5.bin"/><Relationship Id="rId4" Type="http://schemas.openxmlformats.org/officeDocument/2006/relationships/image" Target="../media/image4.png"/><Relationship Id="rId9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microsoft.com/office/2007/relationships/hdphoto" Target="../media/hdphoto1.wdp"/><Relationship Id="rId4" Type="http://schemas.openxmlformats.org/officeDocument/2006/relationships/image" Target="../media/image4.png"/><Relationship Id="rId9" Type="http://schemas.openxmlformats.org/officeDocument/2006/relationships/image" Target="../media/image1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1.bin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7820" y="5349768"/>
            <a:ext cx="7953139" cy="144016"/>
          </a:xfrm>
          <a:prstGeom prst="rect">
            <a:avLst/>
          </a:prstGeom>
          <a:solidFill>
            <a:srgbClr val="F9C1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8198" y="509364"/>
            <a:ext cx="7953138" cy="768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 descr="C:\Users\JTAPAN\Desktop\MUUT PROJEKTIT\UVA PREZI &amp; PP\LOGO_Ensisijainen FIN-ENG\Solid_White\Ensisijainen logo_fi-eng_solid_whi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37" y="509364"/>
            <a:ext cx="3016003" cy="768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9"/>
          <p:cNvSpPr>
            <a:spLocks noGrp="1" noChangeArrowheads="1"/>
          </p:cNvSpPr>
          <p:nvPr>
            <p:ph type="ctrTitle"/>
          </p:nvPr>
        </p:nvSpPr>
        <p:spPr>
          <a:xfrm>
            <a:off x="441145" y="1661492"/>
            <a:ext cx="7056785" cy="3429000"/>
          </a:xfrm>
        </p:spPr>
        <p:txBody>
          <a:bodyPr/>
          <a:lstStyle/>
          <a:p>
            <a:r>
              <a:rPr lang="fi-FI" sz="2400" dirty="0" smtClean="0"/>
              <a:t>SATE2180</a:t>
            </a:r>
            <a:r>
              <a:rPr lang="fi-FI" dirty="0"/>
              <a:t/>
            </a:r>
            <a:br>
              <a:rPr lang="fi-FI" dirty="0"/>
            </a:br>
            <a:r>
              <a:rPr lang="fi-FI" sz="3200" dirty="0" smtClean="0"/>
              <a:t>Kenttäteorian perusteet</a:t>
            </a:r>
            <a:r>
              <a:rPr lang="fi-FI" dirty="0"/>
              <a:t/>
            </a:r>
            <a:br>
              <a:rPr lang="fi-FI" dirty="0"/>
            </a:br>
            <a:r>
              <a:rPr lang="fi-FI" sz="2400" dirty="0" err="1" smtClean="0"/>
              <a:t>Faradayn</a:t>
            </a:r>
            <a:r>
              <a:rPr lang="fi-FI" sz="2400" dirty="0" smtClean="0"/>
              <a:t> laki ja </a:t>
            </a:r>
            <a:br>
              <a:rPr lang="fi-FI" sz="2400" dirty="0" smtClean="0"/>
            </a:br>
            <a:r>
              <a:rPr lang="fi-FI" sz="2400" dirty="0" smtClean="0"/>
              <a:t>sähkömagneettinen induktio</a:t>
            </a:r>
            <a:r>
              <a:rPr lang="fi-FI" sz="2400" dirty="0"/>
              <a:t/>
            </a:r>
            <a:br>
              <a:rPr lang="fi-FI" sz="2400" dirty="0"/>
            </a:br>
            <a:r>
              <a:rPr lang="fi-FI" sz="2400" dirty="0" smtClean="0"/>
              <a:t>Sähkötekniikka/MV</a:t>
            </a:r>
            <a:r>
              <a:rPr lang="fi-FI" sz="2400" dirty="0"/>
              <a:t/>
            </a:r>
            <a:br>
              <a:rPr lang="fi-FI" sz="2400" dirty="0"/>
            </a:b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315872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Faradayn laki ja sähkömagneettinen induktio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732357" cy="913871"/>
          </a:xfrm>
        </p:spPr>
        <p:txBody>
          <a:bodyPr>
            <a:noAutofit/>
          </a:bodyPr>
          <a:lstStyle/>
          <a:p>
            <a:r>
              <a:rPr lang="fi-FI" altLang="fi-FI" sz="2000" dirty="0">
                <a:latin typeface="Arial" panose="020B0604020202020204" pitchFamily="34" charset="0"/>
                <a:cs typeface="Arial" panose="020B0604020202020204" pitchFamily="34" charset="0"/>
              </a:rPr>
              <a:t>Suorakaiteen muotoinen johdinsilmukka ajan mukaan muuttuvassa magneettikentässä</a:t>
            </a:r>
            <a:endParaRPr 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2160" y="2669604"/>
            <a:ext cx="2971800" cy="246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7"/>
          <p:cNvSpPr txBox="1">
            <a:spLocks noChangeArrowheads="1"/>
          </p:cNvSpPr>
          <p:nvPr/>
        </p:nvSpPr>
        <p:spPr bwMode="auto">
          <a:xfrm>
            <a:off x="513161" y="1279931"/>
            <a:ext cx="612068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Suorakaiteen muotoinen (korkeus 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, leveys </a:t>
            </a:r>
            <a:r>
              <a:rPr lang="fi-FI" altLang="fi-FI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johdinsilmukka on sijoitettu muuttuvaan magneettikenttään</a:t>
            </a:r>
          </a:p>
        </p:txBody>
      </p:sp>
      <p:sp>
        <p:nvSpPr>
          <p:cNvPr id="15" name="TextBox 17"/>
          <p:cNvSpPr txBox="1">
            <a:spLocks noChangeArrowheads="1"/>
          </p:cNvSpPr>
          <p:nvPr/>
        </p:nvSpPr>
        <p:spPr bwMode="auto">
          <a:xfrm>
            <a:off x="548085" y="2056978"/>
            <a:ext cx="623765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Silmukan muodostamalle tasolle kohtisuora normaali </a:t>
            </a:r>
            <a:r>
              <a:rPr lang="fi-FI" altLang="fi-FI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muodostaa kulman </a:t>
            </a:r>
            <a:r>
              <a:rPr lang="fi-FI" altLang="fi-FI" sz="1800" i="1" dirty="0">
                <a:latin typeface="Symbol" pitchFamily="18" charset="2"/>
                <a:cs typeface="Tahoma" pitchFamily="34" charset="0"/>
              </a:rPr>
              <a:t>a</a:t>
            </a:r>
            <a:r>
              <a:rPr lang="fi-FI" altLang="fi-FI" sz="1800" dirty="0">
                <a:latin typeface="Tahoma" pitchFamily="34" charset="0"/>
                <a:cs typeface="Tahoma" pitchFamily="34" charset="0"/>
              </a:rPr>
              <a:t> 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-akselin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suuntaisen 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yksikkövektorin </a:t>
            </a:r>
            <a:r>
              <a:rPr lang="fi-FI" altLang="fi-FI" sz="1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sz="1800" i="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kanssa.</a:t>
            </a:r>
          </a:p>
        </p:txBody>
      </p:sp>
      <p:sp>
        <p:nvSpPr>
          <p:cNvPr id="16" name="TextBox 17"/>
          <p:cNvSpPr txBox="1">
            <a:spLocks noChangeArrowheads="1"/>
          </p:cNvSpPr>
          <p:nvPr/>
        </p:nvSpPr>
        <p:spPr bwMode="auto">
          <a:xfrm>
            <a:off x="550243" y="3029644"/>
            <a:ext cx="46434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Määritä silmukkaan indusoitunut sähkömotorinen voima, kun</a:t>
            </a:r>
          </a:p>
        </p:txBody>
      </p:sp>
      <p:sp>
        <p:nvSpPr>
          <p:cNvPr id="17" name="TextBox 18"/>
          <p:cNvSpPr txBox="1">
            <a:spLocks noChangeArrowheads="1"/>
          </p:cNvSpPr>
          <p:nvPr/>
        </p:nvSpPr>
        <p:spPr bwMode="auto">
          <a:xfrm>
            <a:off x="585168" y="3605708"/>
            <a:ext cx="46450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a) silmukka on levossa</a:t>
            </a:r>
          </a:p>
        </p:txBody>
      </p:sp>
      <p:sp>
        <p:nvSpPr>
          <p:cNvPr id="18" name="TextBox 19"/>
          <p:cNvSpPr txBox="1">
            <a:spLocks noChangeArrowheads="1"/>
          </p:cNvSpPr>
          <p:nvPr/>
        </p:nvSpPr>
        <p:spPr bwMode="auto">
          <a:xfrm>
            <a:off x="585168" y="3893740"/>
            <a:ext cx="367354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b) silmukka pyörii 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-akselin ympäri kulmanopeudella </a:t>
            </a:r>
            <a:r>
              <a:rPr lang="fi-FI" altLang="fi-FI" sz="1800" i="1" dirty="0">
                <a:latin typeface="Symbol" pitchFamily="18" charset="2"/>
                <a:cs typeface="Tahoma" pitchFamily="34" charset="0"/>
              </a:rPr>
              <a:t>w</a:t>
            </a:r>
            <a:r>
              <a:rPr lang="fi-FI" altLang="fi-FI" sz="1800" dirty="0">
                <a:latin typeface="Tahoma" pitchFamily="34" charset="0"/>
                <a:cs typeface="Tahoma" pitchFamily="34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47589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6" grpId="0"/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Faradayn laki ja sähkömagneettinen induktio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732357" cy="913871"/>
          </a:xfrm>
        </p:spPr>
        <p:txBody>
          <a:bodyPr>
            <a:noAutofit/>
          </a:bodyPr>
          <a:lstStyle/>
          <a:p>
            <a:r>
              <a:rPr lang="fi-FI" altLang="fi-FI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Silmukka levossa</a:t>
            </a:r>
            <a:endParaRPr lang="en-US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0072" y="2669604"/>
            <a:ext cx="1893888" cy="240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7"/>
          <p:cNvSpPr txBox="1">
            <a:spLocks noChangeArrowheads="1"/>
          </p:cNvSpPr>
          <p:nvPr/>
        </p:nvSpPr>
        <p:spPr bwMode="auto">
          <a:xfrm>
            <a:off x="441153" y="1013420"/>
            <a:ext cx="662473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Kun silmukka on levossa, silmukan läpi kulkeva magneettivuo </a:t>
            </a:r>
            <a:r>
              <a:rPr lang="fi-FI" altLang="fi-FI" sz="1800" i="1" dirty="0">
                <a:latin typeface="Symbol" pitchFamily="18" charset="2"/>
                <a:cs typeface="Tahoma" pitchFamily="34" charset="0"/>
              </a:rPr>
              <a:t>F</a:t>
            </a:r>
            <a:r>
              <a:rPr lang="fi-FI" altLang="fi-FI" sz="1800" dirty="0">
                <a:latin typeface="Tahoma" pitchFamily="34" charset="0"/>
                <a:cs typeface="Tahoma" pitchFamily="34" charset="0"/>
              </a:rPr>
              <a:t> 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voidaan ratkaista yhtälöllä</a:t>
            </a: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6391153"/>
              </p:ext>
            </p:extLst>
          </p:nvPr>
        </p:nvGraphicFramePr>
        <p:xfrm>
          <a:off x="1161232" y="1661492"/>
          <a:ext cx="5081588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32" name="Equation" r:id="rId7" imgW="3746160" imgH="482400" progId="Equation.DSMT4">
                  <p:embed/>
                </p:oleObj>
              </mc:Choice>
              <mc:Fallback>
                <p:oleObj name="Equation" r:id="rId7" imgW="374616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1232" y="1661492"/>
                        <a:ext cx="5081588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7"/>
          <p:cNvSpPr txBox="1">
            <a:spLocks noChangeArrowheads="1"/>
          </p:cNvSpPr>
          <p:nvPr/>
        </p:nvSpPr>
        <p:spPr bwMode="auto">
          <a:xfrm>
            <a:off x="441152" y="2381572"/>
            <a:ext cx="64087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Tällöin silmukkaan indusoituva sähkömotorinen voima on</a:t>
            </a:r>
          </a:p>
        </p:txBody>
      </p:sp>
      <p:sp>
        <p:nvSpPr>
          <p:cNvPr id="21" name="TextBox 19"/>
          <p:cNvSpPr txBox="1">
            <a:spLocks noChangeArrowheads="1"/>
          </p:cNvSpPr>
          <p:nvPr/>
        </p:nvSpPr>
        <p:spPr bwMode="auto">
          <a:xfrm>
            <a:off x="476077" y="3101652"/>
            <a:ext cx="46450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Missä 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fi-FI" altLang="fi-FI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hw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on silmukan pinta-ala</a:t>
            </a: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7244557"/>
              </p:ext>
            </p:extLst>
          </p:nvPr>
        </p:nvGraphicFramePr>
        <p:xfrm>
          <a:off x="1161232" y="2638672"/>
          <a:ext cx="3117850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33" name="Equation" r:id="rId9" imgW="2298600" imgH="393480" progId="Equation.DSMT4">
                  <p:embed/>
                </p:oleObj>
              </mc:Choice>
              <mc:Fallback>
                <p:oleObj name="Equation" r:id="rId9" imgW="22986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1232" y="2638672"/>
                        <a:ext cx="3117850" cy="534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1"/>
          <p:cNvSpPr txBox="1">
            <a:spLocks noChangeArrowheads="1"/>
          </p:cNvSpPr>
          <p:nvPr/>
        </p:nvSpPr>
        <p:spPr bwMode="auto">
          <a:xfrm>
            <a:off x="476077" y="3605708"/>
            <a:ext cx="53911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Esimerkkitilanteessa silmukan päässä 1 on matalampi potentiaali kuin silmukan päässä 4, eli jos silmukka on kytketty ulkoiseen kuormaan, virta tule kiertämään silmukassa ”vastapäivään”.</a:t>
            </a:r>
          </a:p>
        </p:txBody>
      </p:sp>
    </p:spTree>
    <p:extLst>
      <p:ext uri="{BB962C8B-B14F-4D97-AF65-F5344CB8AC3E}">
        <p14:creationId xmlns:p14="http://schemas.microsoft.com/office/powerpoint/2010/main" val="3258327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0" grpId="0"/>
      <p:bldP spid="21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Faradayn laki ja sähkömagneettinen induktio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732357" cy="913871"/>
          </a:xfrm>
        </p:spPr>
        <p:txBody>
          <a:bodyPr>
            <a:noAutofit/>
          </a:bodyPr>
          <a:lstStyle/>
          <a:p>
            <a:r>
              <a:rPr lang="fi-FI" altLang="fi-FI" sz="2800" dirty="0">
                <a:latin typeface="Arial" panose="020B0604020202020204" pitchFamily="34" charset="0"/>
                <a:cs typeface="Arial" panose="020B0604020202020204" pitchFamily="34" charset="0"/>
              </a:rPr>
              <a:t>Silmukka pyörii </a:t>
            </a:r>
            <a:r>
              <a:rPr lang="fi-FI" altLang="fi-FI" sz="2800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fi-FI" altLang="fi-FI" sz="2800" dirty="0">
                <a:latin typeface="Arial" panose="020B0604020202020204" pitchFamily="34" charset="0"/>
                <a:cs typeface="Arial" panose="020B0604020202020204" pitchFamily="34" charset="0"/>
              </a:rPr>
              <a:t>-akselin ympäri</a:t>
            </a:r>
            <a:endParaRPr lang="en-US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0072" y="2669604"/>
            <a:ext cx="1893888" cy="240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7"/>
          <p:cNvSpPr txBox="1">
            <a:spLocks noChangeArrowheads="1"/>
          </p:cNvSpPr>
          <p:nvPr/>
        </p:nvSpPr>
        <p:spPr bwMode="auto">
          <a:xfrm>
            <a:off x="585169" y="1085428"/>
            <a:ext cx="583264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Kun silmukka pyörii 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-akselin ympäri, silmukkaan muodostuva pyörimisliikkeen aiheuttama sähkömotorisen voiman muutos ratkaistaan yhtälöllä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9021766"/>
              </p:ext>
            </p:extLst>
          </p:nvPr>
        </p:nvGraphicFramePr>
        <p:xfrm>
          <a:off x="1089224" y="2237556"/>
          <a:ext cx="3929063" cy="234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47" name="Equation" r:id="rId7" imgW="2895480" imgH="1726920" progId="Equation.DSMT4">
                  <p:embed/>
                </p:oleObj>
              </mc:Choice>
              <mc:Fallback>
                <p:oleObj name="Equation" r:id="rId7" imgW="2895480" imgH="1726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9224" y="2237556"/>
                        <a:ext cx="3929063" cy="2347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7594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Faradayn laki ja sähkömagneettinen induktio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732357" cy="913871"/>
          </a:xfrm>
        </p:spPr>
        <p:txBody>
          <a:bodyPr>
            <a:noAutofit/>
          </a:bodyPr>
          <a:lstStyle/>
          <a:p>
            <a:r>
              <a:rPr lang="fi-FI" altLang="fi-FI" sz="2400" dirty="0">
                <a:latin typeface="Arial" panose="020B0604020202020204" pitchFamily="34" charset="0"/>
                <a:cs typeface="Arial" panose="020B0604020202020204" pitchFamily="34" charset="0"/>
              </a:rPr>
              <a:t>Silmukka pyörii </a:t>
            </a:r>
            <a:r>
              <a:rPr lang="fi-FI" altLang="fi-FI" sz="2400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fi-FI" altLang="fi-FI" sz="2400" dirty="0">
                <a:latin typeface="Arial" panose="020B0604020202020204" pitchFamily="34" charset="0"/>
                <a:cs typeface="Arial" panose="020B0604020202020204" pitchFamily="34" charset="0"/>
              </a:rPr>
              <a:t>-akselin ympäri</a:t>
            </a:r>
            <a:endParaRPr 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2160" y="2669604"/>
            <a:ext cx="2971800" cy="246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7"/>
          <p:cNvSpPr txBox="1">
            <a:spLocks noChangeArrowheads="1"/>
          </p:cNvSpPr>
          <p:nvPr/>
        </p:nvSpPr>
        <p:spPr bwMode="auto">
          <a:xfrm>
            <a:off x="441152" y="1013420"/>
            <a:ext cx="662473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Silmukan sivuihin 2 -&gt; 3 ja 4 - &gt; 1 ei indusoidu sähkömotorista voimaa, koska sivuilla ei ole </a:t>
            </a:r>
            <a:r>
              <a:rPr lang="fi-FI" altLang="fi-FI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sz="18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suuntaista komponenttia.</a:t>
            </a:r>
          </a:p>
        </p:txBody>
      </p:sp>
      <p:sp>
        <p:nvSpPr>
          <p:cNvPr id="14" name="TextBox 17"/>
          <p:cNvSpPr txBox="1">
            <a:spLocks noChangeArrowheads="1"/>
          </p:cNvSpPr>
          <p:nvPr/>
        </p:nvSpPr>
        <p:spPr bwMode="auto">
          <a:xfrm>
            <a:off x="476077" y="1805508"/>
            <a:ext cx="644579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Jos kulma </a:t>
            </a:r>
            <a:r>
              <a:rPr lang="fi-FI" altLang="fi-FI" sz="1800" i="1" dirty="0">
                <a:latin typeface="Symbol" pitchFamily="18" charset="2"/>
                <a:cs typeface="Tahoma" pitchFamily="34" charset="0"/>
              </a:rPr>
              <a:t>a</a:t>
            </a:r>
            <a:r>
              <a:rPr lang="fi-FI" altLang="fi-FI" sz="1800" dirty="0">
                <a:latin typeface="Tahoma" pitchFamily="34" charset="0"/>
                <a:cs typeface="Tahoma" pitchFamily="34" charset="0"/>
              </a:rPr>
              <a:t> 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= 0 ajanhetkellä 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= 0, niin </a:t>
            </a:r>
            <a:r>
              <a:rPr lang="fi-FI" altLang="fi-FI" sz="1800" i="1" dirty="0">
                <a:latin typeface="Symbol" pitchFamily="18" charset="2"/>
                <a:cs typeface="Tahoma" pitchFamily="34" charset="0"/>
              </a:rPr>
              <a:t>a</a:t>
            </a:r>
            <a:r>
              <a:rPr lang="fi-FI" altLang="fi-FI" sz="1800" dirty="0">
                <a:latin typeface="Tahoma" pitchFamily="34" charset="0"/>
                <a:cs typeface="Tahoma" pitchFamily="34" charset="0"/>
              </a:rPr>
              <a:t> 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fi-FI" altLang="fi-FI" sz="1800" dirty="0">
                <a:latin typeface="Tahoma" pitchFamily="34" charset="0"/>
                <a:cs typeface="Tahoma" pitchFamily="34" charset="0"/>
              </a:rPr>
              <a:t> </a:t>
            </a:r>
            <a:r>
              <a:rPr lang="fi-FI" altLang="fi-FI" sz="1800" i="1" dirty="0" err="1">
                <a:latin typeface="Symbol" pitchFamily="18" charset="2"/>
                <a:cs typeface="Tahoma" pitchFamily="34" charset="0"/>
              </a:rPr>
              <a:t>w</a:t>
            </a:r>
            <a:r>
              <a:rPr lang="fi-FI" altLang="fi-FI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fi-FI" altLang="fi-FI" sz="1800" dirty="0">
                <a:latin typeface="Tahoma" pitchFamily="34" charset="0"/>
                <a:cs typeface="Tahoma" pitchFamily="34" charset="0"/>
              </a:rPr>
              <a:t> 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ja</a:t>
            </a:r>
          </a:p>
        </p:txBody>
      </p:sp>
      <p:sp>
        <p:nvSpPr>
          <p:cNvPr id="19" name="TextBox 19"/>
          <p:cNvSpPr txBox="1">
            <a:spLocks noChangeArrowheads="1"/>
          </p:cNvSpPr>
          <p:nvPr/>
        </p:nvSpPr>
        <p:spPr bwMode="auto">
          <a:xfrm>
            <a:off x="476077" y="2597596"/>
            <a:ext cx="500563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Silmukkaan muodostuva kokonaissähkömotorinen voima koostuu muuttuvan magneettikentän ja silmukan liikkeen yhteisvaikutuksesta</a:t>
            </a: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337043"/>
              </p:ext>
            </p:extLst>
          </p:nvPr>
        </p:nvGraphicFramePr>
        <p:xfrm>
          <a:off x="1914525" y="2237556"/>
          <a:ext cx="2292350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74" name="Equation" r:id="rId7" imgW="1688760" imgH="228600" progId="Equation.DSMT4">
                  <p:embed/>
                </p:oleObj>
              </mc:Choice>
              <mc:Fallback>
                <p:oleObj name="Equation" r:id="rId7" imgW="16887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4525" y="2237556"/>
                        <a:ext cx="2292350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0258678"/>
              </p:ext>
            </p:extLst>
          </p:nvPr>
        </p:nvGraphicFramePr>
        <p:xfrm>
          <a:off x="1525612" y="3821732"/>
          <a:ext cx="2947988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75" name="Equation" r:id="rId9" imgW="2171520" imgH="761760" progId="Equation.DSMT4">
                  <p:embed/>
                </p:oleObj>
              </mc:Choice>
              <mc:Fallback>
                <p:oleObj name="Equation" r:id="rId9" imgW="217152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5612" y="3821732"/>
                        <a:ext cx="2947988" cy="1036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6050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Faradayn laki ja sähkömagneettinen induktio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732357" cy="913871"/>
          </a:xfrm>
        </p:spPr>
        <p:txBody>
          <a:bodyPr>
            <a:noAutofit/>
          </a:bodyPr>
          <a:lstStyle/>
          <a:p>
            <a:r>
              <a:rPr lang="fi-FI" altLang="fi-FI" sz="2400" dirty="0">
                <a:latin typeface="Arial" panose="020B0604020202020204" pitchFamily="34" charset="0"/>
                <a:cs typeface="Arial" panose="020B0604020202020204" pitchFamily="34" charset="0"/>
              </a:rPr>
              <a:t>Ratkaisutapa 2</a:t>
            </a:r>
            <a:endParaRPr 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2160" y="2669604"/>
            <a:ext cx="2971800" cy="246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7"/>
          <p:cNvSpPr txBox="1">
            <a:spLocks noChangeArrowheads="1"/>
          </p:cNvSpPr>
          <p:nvPr/>
        </p:nvSpPr>
        <p:spPr bwMode="auto">
          <a:xfrm>
            <a:off x="513161" y="941412"/>
            <a:ext cx="590465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Silmukkaan muodostuva kokonaissähkömotorinen voima voidaan määrittää myös suoraan määrittämällä ensin silmukan läpi kunakin ajanhetkenä kulkeva kokonaisvuo</a:t>
            </a:r>
          </a:p>
        </p:txBody>
      </p:sp>
      <p:sp>
        <p:nvSpPr>
          <p:cNvPr id="16" name="TextBox 19"/>
          <p:cNvSpPr txBox="1">
            <a:spLocks noChangeArrowheads="1"/>
          </p:cNvSpPr>
          <p:nvPr/>
        </p:nvSpPr>
        <p:spPr bwMode="auto">
          <a:xfrm>
            <a:off x="548085" y="2597596"/>
            <a:ext cx="340836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Ja sen jälkeen määrittämällä sähkömotorinen voima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0287269"/>
              </p:ext>
            </p:extLst>
          </p:nvPr>
        </p:nvGraphicFramePr>
        <p:xfrm>
          <a:off x="1967557" y="2021532"/>
          <a:ext cx="3586163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96" name="Equation" r:id="rId7" imgW="2641320" imgH="279360" progId="Equation.DSMT4">
                  <p:embed/>
                </p:oleObj>
              </mc:Choice>
              <mc:Fallback>
                <p:oleObj name="Equation" r:id="rId7" imgW="264132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7557" y="2021532"/>
                        <a:ext cx="3586163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33612"/>
              </p:ext>
            </p:extLst>
          </p:nvPr>
        </p:nvGraphicFramePr>
        <p:xfrm>
          <a:off x="1755105" y="3317676"/>
          <a:ext cx="2430463" cy="148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97" name="Equation" r:id="rId9" imgW="1790640" imgH="1091880" progId="Equation.DSMT4">
                  <p:embed/>
                </p:oleObj>
              </mc:Choice>
              <mc:Fallback>
                <p:oleObj name="Equation" r:id="rId9" imgW="1790640" imgH="1091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5105" y="3317676"/>
                        <a:ext cx="2430463" cy="1482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5624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JTAPAN\Desktop\MUUT PROJEKTIT\UVA PREZI &amp; PP\Ensisijainen logo_fi-eng_RGB_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704" y="2124444"/>
            <a:ext cx="4844091" cy="1234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320480" cy="291931"/>
          </a:xfrm>
        </p:spPr>
        <p:txBody>
          <a:bodyPr/>
          <a:lstStyle/>
          <a:p>
            <a:r>
              <a:rPr lang="fi-FI" smtClean="0"/>
              <a:t>Vaasan yliopisto | Sähkötekniikka | SATE2180 Faradayn laki ja sähkömagneettinen induktio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1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Faradayn laki ja sähkömagneettinen induktio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732357" cy="913871"/>
          </a:xfrm>
        </p:spPr>
        <p:txBody>
          <a:bodyPr>
            <a:noAutofit/>
          </a:bodyPr>
          <a:lstStyle/>
          <a:p>
            <a:r>
              <a:rPr lang="fi-FI" altLang="fi-FI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Faradayn</a:t>
            </a:r>
            <a:r>
              <a:rPr lang="fi-FI" altLang="fi-FI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laki</a:t>
            </a:r>
            <a:endParaRPr lang="en-US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6222303"/>
              </p:ext>
            </p:extLst>
          </p:nvPr>
        </p:nvGraphicFramePr>
        <p:xfrm>
          <a:off x="2313360" y="1090613"/>
          <a:ext cx="1549400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18" name="Equation" r:id="rId6" imgW="1143000" imgH="507960" progId="Equation.DSMT4">
                  <p:embed/>
                </p:oleObj>
              </mc:Choice>
              <mc:Fallback>
                <p:oleObj name="Equation" r:id="rId6" imgW="114300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3360" y="1090613"/>
                        <a:ext cx="1549400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Box 3"/>
          <p:cNvSpPr txBox="1">
            <a:spLocks noChangeArrowheads="1"/>
          </p:cNvSpPr>
          <p:nvPr/>
        </p:nvSpPr>
        <p:spPr bwMode="auto">
          <a:xfrm>
            <a:off x="369144" y="1877516"/>
            <a:ext cx="633670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Wingdings" pitchFamily="2" charset="2"/>
              <a:buChar char="Ø"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Muuttuva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magneettivuon tiheys </a:t>
            </a:r>
            <a:r>
              <a:rPr lang="fi-FI" altLang="fi-FI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aiheuttaa ympärilleen sähkökentän </a:t>
            </a:r>
            <a:r>
              <a:rPr lang="fi-FI" altLang="fi-FI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pyörteen.</a:t>
            </a:r>
          </a:p>
        </p:txBody>
      </p:sp>
      <p:sp>
        <p:nvSpPr>
          <p:cNvPr id="45" name="TextBox 52"/>
          <p:cNvSpPr txBox="1">
            <a:spLocks noChangeArrowheads="1"/>
          </p:cNvSpPr>
          <p:nvPr/>
        </p:nvSpPr>
        <p:spPr bwMode="auto">
          <a:xfrm>
            <a:off x="386607" y="2525588"/>
            <a:ext cx="633670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Sähkökentän voimakkuutta </a:t>
            </a:r>
            <a:r>
              <a:rPr lang="fi-FI" altLang="fi-FI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ei voi esittää skalaaripotentiaalin 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gradienttina alueessa, jossa on muuttuva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magneettivuon tiheys </a:t>
            </a:r>
            <a:r>
              <a:rPr lang="fi-FI" altLang="fi-FI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6" name="TextBox 53"/>
          <p:cNvSpPr txBox="1">
            <a:spLocks noChangeArrowheads="1"/>
          </p:cNvSpPr>
          <p:nvPr/>
        </p:nvSpPr>
        <p:spPr bwMode="auto">
          <a:xfrm>
            <a:off x="405657" y="3535441"/>
            <a:ext cx="633670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Soveltamalla </a:t>
            </a:r>
            <a:r>
              <a:rPr lang="fi-FI" altLang="fi-FI" sz="1800" dirty="0" err="1">
                <a:latin typeface="Arial" panose="020B0604020202020204" pitchFamily="34" charset="0"/>
                <a:cs typeface="Arial" panose="020B0604020202020204" pitchFamily="34" charset="0"/>
              </a:rPr>
              <a:t>Stokesin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integraalilausetta yhtälö saadaan muotoon:</a:t>
            </a:r>
          </a:p>
        </p:txBody>
      </p:sp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3107206"/>
              </p:ext>
            </p:extLst>
          </p:nvPr>
        </p:nvGraphicFramePr>
        <p:xfrm>
          <a:off x="1603127" y="4037756"/>
          <a:ext cx="4238625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19" name="Equation" r:id="rId8" imgW="3124080" imgH="507960" progId="Equation.DSMT4">
                  <p:embed/>
                </p:oleObj>
              </mc:Choice>
              <mc:Fallback>
                <p:oleObj name="Equation" r:id="rId8" imgW="312408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3127" y="4037756"/>
                        <a:ext cx="4238625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8429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Faradayn laki ja sähkömagneettinen induktio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732357" cy="913871"/>
          </a:xfrm>
        </p:spPr>
        <p:txBody>
          <a:bodyPr>
            <a:noAutofit/>
          </a:bodyPr>
          <a:lstStyle/>
          <a:p>
            <a:r>
              <a:rPr lang="fi-FI" altLang="fi-FI" sz="2400" dirty="0">
                <a:latin typeface="Arial" panose="020B0604020202020204" pitchFamily="34" charset="0"/>
                <a:cs typeface="Arial" panose="020B0604020202020204" pitchFamily="34" charset="0"/>
              </a:rPr>
              <a:t>Ajan mukaan muuttuvassa magneettikentässä oleva liikkumaton piiri</a:t>
            </a:r>
            <a:endParaRPr 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441548" y="2309564"/>
            <a:ext cx="636165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Määritellään ääriviivalla C olevaan piiriin indusoitunut sähkömotorinen voima </a:t>
            </a:r>
            <a:r>
              <a:rPr lang="fi-FI" altLang="fi-FI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fi-FI" altLang="fi-FI" sz="18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smv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5223637"/>
              </p:ext>
            </p:extLst>
          </p:nvPr>
        </p:nvGraphicFramePr>
        <p:xfrm>
          <a:off x="2601392" y="1589484"/>
          <a:ext cx="2740025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78" name="Equation" r:id="rId6" imgW="2019240" imgH="507960" progId="Equation.DSMT4">
                  <p:embed/>
                </p:oleObj>
              </mc:Choice>
              <mc:Fallback>
                <p:oleObj name="Equation" r:id="rId6" imgW="201924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1392" y="1589484"/>
                        <a:ext cx="2740025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7"/>
          <p:cNvSpPr txBox="1">
            <a:spLocks noChangeArrowheads="1"/>
          </p:cNvSpPr>
          <p:nvPr/>
        </p:nvSpPr>
        <p:spPr bwMode="auto">
          <a:xfrm>
            <a:off x="424087" y="1229444"/>
            <a:ext cx="636165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Jos piiri pysyy paikallaan alueessa S, yhtälö voidaan kirjoittaa muotoon: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8187362"/>
              </p:ext>
            </p:extLst>
          </p:nvPr>
        </p:nvGraphicFramePr>
        <p:xfrm>
          <a:off x="3617416" y="2813620"/>
          <a:ext cx="1792288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79" name="Equation" r:id="rId8" imgW="1320480" imgH="368280" progId="Equation.DSMT4">
                  <p:embed/>
                </p:oleObj>
              </mc:Choice>
              <mc:Fallback>
                <p:oleObj name="Equation" r:id="rId8" imgW="13204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7416" y="2813620"/>
                        <a:ext cx="1792288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9"/>
          <p:cNvSpPr txBox="1">
            <a:spLocks noChangeArrowheads="1"/>
          </p:cNvSpPr>
          <p:nvPr/>
        </p:nvSpPr>
        <p:spPr bwMode="auto">
          <a:xfrm>
            <a:off x="459011" y="3798019"/>
            <a:ext cx="459065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Ja alueen S läpi kulkeva magneettivuo </a:t>
            </a:r>
            <a:r>
              <a:rPr lang="fi-FI" altLang="fi-FI" sz="1800" i="1" dirty="0">
                <a:latin typeface="Symbol" pitchFamily="18" charset="2"/>
                <a:cs typeface="Tahoma" pitchFamily="34" charset="0"/>
              </a:rPr>
              <a:t>F </a:t>
            </a:r>
            <a:r>
              <a:rPr lang="fi-FI" altLang="fi-FI" sz="1800" dirty="0">
                <a:latin typeface="Tahoma" pitchFamily="34" charset="0"/>
                <a:cs typeface="Tahoma" pitchFamily="34" charset="0"/>
              </a:rPr>
              <a:t>: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197921"/>
              </p:ext>
            </p:extLst>
          </p:nvPr>
        </p:nvGraphicFramePr>
        <p:xfrm>
          <a:off x="4905648" y="3824138"/>
          <a:ext cx="1516063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80" name="Equation" r:id="rId10" imgW="1117440" imgH="368280" progId="Equation.DSMT4">
                  <p:embed/>
                </p:oleObj>
              </mc:Choice>
              <mc:Fallback>
                <p:oleObj name="Equation" r:id="rId10" imgW="111744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5648" y="3824138"/>
                        <a:ext cx="1516063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7513259"/>
              </p:ext>
            </p:extLst>
          </p:nvPr>
        </p:nvGraphicFramePr>
        <p:xfrm>
          <a:off x="2473325" y="4253780"/>
          <a:ext cx="1844675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81" name="Equation" r:id="rId12" imgW="1358640" imgH="507960" progId="Equation.DSMT4">
                  <p:embed/>
                </p:oleObj>
              </mc:Choice>
              <mc:Fallback>
                <p:oleObj name="Equation" r:id="rId12" imgW="135864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3325" y="4253780"/>
                        <a:ext cx="1844675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6405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Faradayn laki ja sähkömagneettinen induktio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732357" cy="913871"/>
          </a:xfrm>
        </p:spPr>
        <p:txBody>
          <a:bodyPr>
            <a:noAutofit/>
          </a:bodyPr>
          <a:lstStyle/>
          <a:p>
            <a:r>
              <a:rPr lang="fi-FI" altLang="fi-FI" sz="2800" dirty="0" err="1">
                <a:latin typeface="Arial" panose="020B0604020202020204" pitchFamily="34" charset="0"/>
                <a:cs typeface="Arial" panose="020B0604020202020204" pitchFamily="34" charset="0"/>
              </a:rPr>
              <a:t>Lenzin</a:t>
            </a:r>
            <a:r>
              <a:rPr lang="fi-FI" altLang="fi-FI" sz="2800" dirty="0">
                <a:latin typeface="Arial" panose="020B0604020202020204" pitchFamily="34" charset="0"/>
                <a:cs typeface="Arial" panose="020B0604020202020204" pitchFamily="34" charset="0"/>
              </a:rPr>
              <a:t> laki</a:t>
            </a:r>
            <a:endParaRPr lang="en-US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120" y="2885628"/>
            <a:ext cx="3864868" cy="2174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1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7536" y="2890667"/>
            <a:ext cx="3780532" cy="2155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TextBox 17"/>
          <p:cNvSpPr txBox="1">
            <a:spLocks noChangeArrowheads="1"/>
          </p:cNvSpPr>
          <p:nvPr/>
        </p:nvSpPr>
        <p:spPr bwMode="auto">
          <a:xfrm>
            <a:off x="314995" y="1085428"/>
            <a:ext cx="639085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Suljettuun piiriin indusoituu sähkömotorinen voima </a:t>
            </a:r>
            <a:r>
              <a:rPr lang="fi-FI" altLang="fi-FI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fi-FI" altLang="fi-FI" sz="18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smv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, joka aiheuttaa silmukan läpi kulkevan magneettivuon </a:t>
            </a:r>
            <a:r>
              <a:rPr lang="fi-FI" altLang="fi-FI" sz="1800" i="1" dirty="0">
                <a:latin typeface="Symbol" pitchFamily="18" charset="2"/>
                <a:cs typeface="Tahoma" pitchFamily="34" charset="0"/>
              </a:rPr>
              <a:t>F</a:t>
            </a:r>
            <a:r>
              <a:rPr lang="fi-FI" altLang="fi-FI" sz="1800" dirty="0">
                <a:latin typeface="Tahoma" pitchFamily="34" charset="0"/>
                <a:cs typeface="Tahoma" pitchFamily="34" charset="0"/>
              </a:rPr>
              <a:t>  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muutokselle vastakkaisen magneettivuon </a:t>
            </a:r>
            <a:r>
              <a:rPr lang="fi-FI" altLang="fi-FI" sz="1800" i="1" dirty="0" err="1">
                <a:latin typeface="Symbol" pitchFamily="18" charset="2"/>
                <a:cs typeface="Tahoma" pitchFamily="34" charset="0"/>
              </a:rPr>
              <a:t>F</a:t>
            </a:r>
            <a:r>
              <a:rPr lang="fi-FI" altLang="fi-FI" sz="18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smv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1730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Faradayn laki ja sähkömagneettinen induktio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732357" cy="913871"/>
          </a:xfrm>
        </p:spPr>
        <p:txBody>
          <a:bodyPr>
            <a:noAutofit/>
          </a:bodyPr>
          <a:lstStyle/>
          <a:p>
            <a:r>
              <a:rPr lang="fi-FI" altLang="fi-FI" sz="2400" dirty="0">
                <a:latin typeface="Arial" panose="020B0604020202020204" pitchFamily="34" charset="0"/>
                <a:cs typeface="Arial" panose="020B0604020202020204" pitchFamily="34" charset="0"/>
              </a:rPr>
              <a:t> Staattisessa magneettikentässä </a:t>
            </a:r>
            <a:r>
              <a:rPr lang="fi-FI" alt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i-FI" alt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liikkuva </a:t>
            </a:r>
            <a:r>
              <a:rPr lang="fi-FI" altLang="fi-FI" sz="2400" dirty="0">
                <a:latin typeface="Arial" panose="020B0604020202020204" pitchFamily="34" charset="0"/>
                <a:cs typeface="Arial" panose="020B0604020202020204" pitchFamily="34" charset="0"/>
              </a:rPr>
              <a:t>johdin</a:t>
            </a:r>
            <a:endParaRPr 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3"/>
          <p:cNvSpPr txBox="1">
            <a:spLocks noChangeArrowheads="1"/>
          </p:cNvSpPr>
          <p:nvPr/>
        </p:nvSpPr>
        <p:spPr bwMode="auto">
          <a:xfrm>
            <a:off x="386607" y="2705819"/>
            <a:ext cx="6336704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aiheuttaa sen, että johtimessa vapaasti liikkuvat elektronit siirtyvät johtimen toiseen päähän, jättäen johtimen toisen pään positiiviseksi varautuneeksi.</a:t>
            </a: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1431957"/>
              </p:ext>
            </p:extLst>
          </p:nvPr>
        </p:nvGraphicFramePr>
        <p:xfrm>
          <a:off x="2556669" y="2165548"/>
          <a:ext cx="14128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38" name="Equation" r:id="rId6" imgW="1041120" imgH="279360" progId="Equation.DSMT4">
                  <p:embed/>
                </p:oleObj>
              </mc:Choice>
              <mc:Fallback>
                <p:oleObj name="Equation" r:id="rId6" imgW="104112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6669" y="2165548"/>
                        <a:ext cx="141287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17"/>
          <p:cNvSpPr txBox="1">
            <a:spLocks noChangeArrowheads="1"/>
          </p:cNvSpPr>
          <p:nvPr/>
        </p:nvSpPr>
        <p:spPr bwMode="auto">
          <a:xfrm>
            <a:off x="369145" y="1229444"/>
            <a:ext cx="633670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Kun johdin liikkuu nopeudella </a:t>
            </a:r>
            <a:r>
              <a:rPr lang="fi-FI" altLang="fi-FI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staattisessa (ajan mukaan muuttumattomassa) magneettikentässä </a:t>
            </a:r>
            <a:r>
              <a:rPr lang="fi-FI" altLang="fi-FI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, niin voima</a:t>
            </a:r>
          </a:p>
        </p:txBody>
      </p:sp>
      <p:sp>
        <p:nvSpPr>
          <p:cNvPr id="22" name="TextBox 19"/>
          <p:cNvSpPr txBox="1">
            <a:spLocks noChangeArrowheads="1"/>
          </p:cNvSpPr>
          <p:nvPr/>
        </p:nvSpPr>
        <p:spPr bwMode="auto">
          <a:xfrm>
            <a:off x="435820" y="3785319"/>
            <a:ext cx="633670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Varausten erkautuminen jatkuu, kunnes sähköiset ja magneettiset voimat tasapainottavat toisensa.</a:t>
            </a:r>
          </a:p>
        </p:txBody>
      </p:sp>
    </p:spTree>
    <p:extLst>
      <p:ext uri="{BB962C8B-B14F-4D97-AF65-F5344CB8AC3E}">
        <p14:creationId xmlns:p14="http://schemas.microsoft.com/office/powerpoint/2010/main" val="1712463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Faradayn laki ja sähkömagneettinen induktio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732357" cy="913871"/>
          </a:xfrm>
        </p:spPr>
        <p:txBody>
          <a:bodyPr>
            <a:noAutofit/>
          </a:bodyPr>
          <a:lstStyle/>
          <a:p>
            <a:r>
              <a:rPr lang="fi-FI" altLang="fi-FI" sz="2400" dirty="0">
                <a:latin typeface="Arial" panose="020B0604020202020204" pitchFamily="34" charset="0"/>
                <a:cs typeface="Arial" panose="020B0604020202020204" pitchFamily="34" charset="0"/>
              </a:rPr>
              <a:t> Liikkuva johdin staattisessa magneettikentässä</a:t>
            </a:r>
            <a:endParaRPr 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208" y="1517476"/>
            <a:ext cx="4951412" cy="280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655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Faradayn laki ja sähkömagneettinen induktio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732357" cy="913871"/>
          </a:xfrm>
        </p:spPr>
        <p:txBody>
          <a:bodyPr>
            <a:noAutofit/>
          </a:bodyPr>
          <a:lstStyle/>
          <a:p>
            <a:r>
              <a:rPr lang="fi-FI" altLang="fi-FI" sz="2400" dirty="0">
                <a:latin typeface="Arial" panose="020B0604020202020204" pitchFamily="34" charset="0"/>
                <a:cs typeface="Arial" panose="020B0604020202020204" pitchFamily="34" charset="0"/>
              </a:rPr>
              <a:t>Liikkeestä johtuva </a:t>
            </a:r>
            <a:r>
              <a:rPr lang="fi-FI" alt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i-FI" alt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sähkömotorinen </a:t>
            </a:r>
            <a:r>
              <a:rPr lang="fi-FI" altLang="fi-FI" sz="2400" dirty="0">
                <a:latin typeface="Arial" panose="020B0604020202020204" pitchFamily="34" charset="0"/>
                <a:cs typeface="Arial" panose="020B0604020202020204" pitchFamily="34" charset="0"/>
              </a:rPr>
              <a:t>voima</a:t>
            </a:r>
            <a:endParaRPr 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458614" y="2968848"/>
            <a:ext cx="61926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jota kutsutaan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6262187"/>
              </p:ext>
            </p:extLst>
          </p:nvPr>
        </p:nvGraphicFramePr>
        <p:xfrm>
          <a:off x="2169344" y="2309564"/>
          <a:ext cx="234315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9" name="Equation" r:id="rId6" imgW="1726920" imgH="368280" progId="Equation.DSMT4">
                  <p:embed/>
                </p:oleObj>
              </mc:Choice>
              <mc:Fallback>
                <p:oleObj name="Equation" r:id="rId6" imgW="172692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9344" y="2309564"/>
                        <a:ext cx="2343150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7"/>
          <p:cNvSpPr txBox="1">
            <a:spLocks noChangeArrowheads="1"/>
          </p:cNvSpPr>
          <p:nvPr/>
        </p:nvSpPr>
        <p:spPr bwMode="auto">
          <a:xfrm>
            <a:off x="441153" y="1492473"/>
            <a:ext cx="61926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Jos liikkuva johdin on osa suljettua piiriä C, piiriin muodostuu sähkömotorinen voima</a:t>
            </a:r>
          </a:p>
        </p:txBody>
      </p:sp>
      <p:sp>
        <p:nvSpPr>
          <p:cNvPr id="16" name="TextBox 19"/>
          <p:cNvSpPr txBox="1">
            <a:spLocks noChangeArrowheads="1"/>
          </p:cNvSpPr>
          <p:nvPr/>
        </p:nvSpPr>
        <p:spPr bwMode="auto">
          <a:xfrm>
            <a:off x="511003" y="3368898"/>
            <a:ext cx="61926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Wingdings" pitchFamily="2" charset="2"/>
              <a:buChar char="§"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vuon leikkaavaksi tai</a:t>
            </a:r>
          </a:p>
          <a:p>
            <a:pPr eaLnBrk="1" hangingPunct="1">
              <a:spcBef>
                <a:spcPct val="0"/>
              </a:spcBef>
              <a:buClrTx/>
              <a:buFont typeface="Wingdings" pitchFamily="2" charset="2"/>
              <a:buChar char="§"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liikkeestä johtuvaksi</a:t>
            </a:r>
          </a:p>
        </p:txBody>
      </p:sp>
      <p:sp>
        <p:nvSpPr>
          <p:cNvPr id="17" name="TextBox 3"/>
          <p:cNvSpPr txBox="1">
            <a:spLocks noChangeArrowheads="1"/>
          </p:cNvSpPr>
          <p:nvPr/>
        </p:nvSpPr>
        <p:spPr bwMode="auto">
          <a:xfrm>
            <a:off x="495128" y="4076923"/>
            <a:ext cx="61926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sähkömotoriseksi voimaksi</a:t>
            </a:r>
          </a:p>
        </p:txBody>
      </p:sp>
    </p:spTree>
    <p:extLst>
      <p:ext uri="{BB962C8B-B14F-4D97-AF65-F5344CB8AC3E}">
        <p14:creationId xmlns:p14="http://schemas.microsoft.com/office/powerpoint/2010/main" val="4177845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Faradayn laki ja sähkömagneettinen induktio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732357" cy="913871"/>
          </a:xfrm>
        </p:spPr>
        <p:txBody>
          <a:bodyPr>
            <a:noAutofit/>
          </a:bodyPr>
          <a:lstStyle/>
          <a:p>
            <a:r>
              <a:rPr lang="fi-FI" altLang="fi-FI" sz="2400" dirty="0">
                <a:latin typeface="Arial" panose="020B0604020202020204" pitchFamily="34" charset="0"/>
                <a:cs typeface="Arial" panose="020B0604020202020204" pitchFamily="34" charset="0"/>
              </a:rPr>
              <a:t>Liikkuva johdin ajan mukaan muuttuvassa magneettikentässä (1 / 2)</a:t>
            </a:r>
            <a:endParaRPr 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458614" y="2741612"/>
            <a:ext cx="626469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Jos ajatellaan havainnoitsijan liikkuvan samalla nopeudella samaan suuntaan varauksen 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kanssa, ei ole olemassa näennäistä liikettä ja varaukseen 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vaikuttava voima voidaan tulkita aiheutuvan sähkökentästä </a:t>
            </a:r>
            <a:r>
              <a:rPr lang="fi-FI" altLang="fi-FI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E’.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084806"/>
              </p:ext>
            </p:extLst>
          </p:nvPr>
        </p:nvGraphicFramePr>
        <p:xfrm>
          <a:off x="2385368" y="2237556"/>
          <a:ext cx="2014538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94" name="Equation" r:id="rId6" imgW="1485720" imgH="304560" progId="Equation.DSMT4">
                  <p:embed/>
                </p:oleObj>
              </mc:Choice>
              <mc:Fallback>
                <p:oleObj name="Equation" r:id="rId6" imgW="148572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5368" y="2237556"/>
                        <a:ext cx="2014538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7"/>
          <p:cNvSpPr txBox="1">
            <a:spLocks noChangeArrowheads="1"/>
          </p:cNvSpPr>
          <p:nvPr/>
        </p:nvSpPr>
        <p:spPr bwMode="auto">
          <a:xfrm>
            <a:off x="441153" y="1229444"/>
            <a:ext cx="626469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Kun varaus 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johdin liikkuu nopeudella </a:t>
            </a:r>
            <a:r>
              <a:rPr lang="fi-FI" altLang="fi-FI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alueessa, jossa on olemassa sekä sähkökenttä </a:t>
            </a:r>
            <a:r>
              <a:rPr lang="fi-FI" altLang="fi-FI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että magneettikenttä </a:t>
            </a:r>
            <a:r>
              <a:rPr lang="fi-FI" altLang="fi-FI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, varaukseen 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vaikuttaa </a:t>
            </a:r>
            <a:r>
              <a:rPr lang="fi-FI" altLang="fi-FI" sz="1800" dirty="0" err="1">
                <a:latin typeface="Arial" panose="020B0604020202020204" pitchFamily="34" charset="0"/>
                <a:cs typeface="Arial" panose="020B0604020202020204" pitchFamily="34" charset="0"/>
              </a:rPr>
              <a:t>Lorenzin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yhtälön mukaisesti voima</a:t>
            </a: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7880058"/>
              </p:ext>
            </p:extLst>
          </p:nvPr>
        </p:nvGraphicFramePr>
        <p:xfrm>
          <a:off x="2385368" y="4109764"/>
          <a:ext cx="2068513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95" name="Equation" r:id="rId8" imgW="1523880" imgH="507960" progId="Equation.DSMT4">
                  <p:embed/>
                </p:oleObj>
              </mc:Choice>
              <mc:Fallback>
                <p:oleObj name="Equation" r:id="rId8" imgW="152388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5368" y="4109764"/>
                        <a:ext cx="2068513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9511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18.10.2018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Faradayn laki ja sähkömagneettinen induktio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732357" cy="913871"/>
          </a:xfrm>
        </p:spPr>
        <p:txBody>
          <a:bodyPr>
            <a:noAutofit/>
          </a:bodyPr>
          <a:lstStyle/>
          <a:p>
            <a:r>
              <a:rPr lang="fi-FI" altLang="fi-FI" sz="2400" dirty="0">
                <a:latin typeface="Arial" panose="020B0604020202020204" pitchFamily="34" charset="0"/>
                <a:cs typeface="Arial" panose="020B0604020202020204" pitchFamily="34" charset="0"/>
              </a:rPr>
              <a:t>Liikkuva johdin ajan mukaan muuttuvassa magneettikentässä </a:t>
            </a:r>
            <a:r>
              <a:rPr lang="fi-FI" alt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(2 </a:t>
            </a:r>
            <a:r>
              <a:rPr lang="fi-FI" altLang="fi-FI" sz="2400" dirty="0">
                <a:latin typeface="Arial" panose="020B0604020202020204" pitchFamily="34" charset="0"/>
                <a:cs typeface="Arial" panose="020B0604020202020204" pitchFamily="34" charset="0"/>
              </a:rPr>
              <a:t>/ 2)</a:t>
            </a:r>
            <a:endParaRPr 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5227861"/>
              </p:ext>
            </p:extLst>
          </p:nvPr>
        </p:nvGraphicFramePr>
        <p:xfrm>
          <a:off x="777875" y="2782888"/>
          <a:ext cx="5495925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04" name="Equation" r:id="rId6" imgW="4051080" imgH="507960" progId="Equation.DSMT4">
                  <p:embed/>
                </p:oleObj>
              </mc:Choice>
              <mc:Fallback>
                <p:oleObj name="Equation" r:id="rId6" imgW="405108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875" y="2782888"/>
                        <a:ext cx="5495925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7"/>
          <p:cNvSpPr txBox="1">
            <a:spLocks noChangeArrowheads="1"/>
          </p:cNvSpPr>
          <p:nvPr/>
        </p:nvSpPr>
        <p:spPr bwMode="auto">
          <a:xfrm>
            <a:off x="441152" y="1373460"/>
            <a:ext cx="640871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Jos johtava piiri  C ja pinta-ala S liikkuvat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nopeudella </a:t>
            </a:r>
            <a:r>
              <a:rPr lang="fi-FI" altLang="fi-FI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kentässä (</a:t>
            </a:r>
            <a:r>
              <a:rPr lang="fi-FI" altLang="fi-FI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’, </a:t>
            </a:r>
            <a:r>
              <a:rPr lang="fi-FI" altLang="fi-FI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) piiriin muodostuva kokonaissähkömotorinen voima:</a:t>
            </a:r>
          </a:p>
        </p:txBody>
      </p:sp>
    </p:spTree>
    <p:extLst>
      <p:ext uri="{BB962C8B-B14F-4D97-AF65-F5344CB8AC3E}">
        <p14:creationId xmlns:p14="http://schemas.microsoft.com/office/powerpoint/2010/main" val="1286728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heme/theme1.xml><?xml version="1.0" encoding="utf-8"?>
<a:theme xmlns:a="http://schemas.openxmlformats.org/drawingml/2006/main" name="yleispohja">
  <a:themeElements>
    <a:clrScheme name="UVA THEME 1">
      <a:dk1>
        <a:srgbClr val="000000"/>
      </a:dk1>
      <a:lt1>
        <a:srgbClr val="FFFFFF"/>
      </a:lt1>
      <a:dk2>
        <a:srgbClr val="F6A500"/>
      </a:dk2>
      <a:lt2>
        <a:srgbClr val="FFD900"/>
      </a:lt2>
      <a:accent1>
        <a:srgbClr val="7A7C7F"/>
      </a:accent1>
      <a:accent2>
        <a:srgbClr val="C1431D"/>
      </a:accent2>
      <a:accent3>
        <a:srgbClr val="69A341"/>
      </a:accent3>
      <a:accent4>
        <a:srgbClr val="8F1F76"/>
      </a:accent4>
      <a:accent5>
        <a:srgbClr val="008EC5"/>
      </a:accent5>
      <a:accent6>
        <a:srgbClr val="FCC000"/>
      </a:accent6>
      <a:hlink>
        <a:srgbClr val="0000FF"/>
      </a:hlink>
      <a:folHlink>
        <a:srgbClr val="800080"/>
      </a:folHlink>
    </a:clrScheme>
    <a:fontScheme name="UVA FONTS 1">
      <a:majorFont>
        <a:latin typeface="Lucida Sans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yleispohja</Template>
  <TotalTime>2559</TotalTime>
  <Words>675</Words>
  <Application>Microsoft Office PowerPoint</Application>
  <PresentationFormat>Custom</PresentationFormat>
  <Paragraphs>102</Paragraphs>
  <Slides>15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yleispohja</vt:lpstr>
      <vt:lpstr>MathType 6.0 Equation</vt:lpstr>
      <vt:lpstr>SATE2180 Kenttäteorian perusteet Faradayn laki ja  sähkömagneettinen induktio Sähkötekniikka/MV </vt:lpstr>
      <vt:lpstr>Faradayn laki</vt:lpstr>
      <vt:lpstr>Ajan mukaan muuttuvassa magneettikentässä oleva liikkumaton piiri</vt:lpstr>
      <vt:lpstr>Lenzin laki</vt:lpstr>
      <vt:lpstr> Staattisessa magneettikentässä  liikkuva johdin</vt:lpstr>
      <vt:lpstr> Liikkuva johdin staattisessa magneettikentässä</vt:lpstr>
      <vt:lpstr>Liikkeestä johtuva  sähkömotorinen voima</vt:lpstr>
      <vt:lpstr>Liikkuva johdin ajan mukaan muuttuvassa magneettikentässä (1 / 2)</vt:lpstr>
      <vt:lpstr>Liikkuva johdin ajan mukaan muuttuvassa magneettikentässä (2 / 2)</vt:lpstr>
      <vt:lpstr>Suorakaiteen muotoinen johdinsilmukka ajan mukaan muuttuvassa magneettikentässä</vt:lpstr>
      <vt:lpstr>Silmukka levossa</vt:lpstr>
      <vt:lpstr>Silmukka pyörii x-akselin ympäri</vt:lpstr>
      <vt:lpstr>Silmukka pyörii x-akselin ympäri</vt:lpstr>
      <vt:lpstr>Ratkaisutapa 2</vt:lpstr>
      <vt:lpstr>PowerPoint Presentation</vt:lpstr>
    </vt:vector>
  </TitlesOfParts>
  <Company>University of Vaasa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Esittäjän nimi Esityksen nimi  20.11.2012 Paikka laitoksen nimelle Tiedekunta</dc:title>
  <dc:creator>Maarit</dc:creator>
  <cp:lastModifiedBy>Maarit Vesapuisto</cp:lastModifiedBy>
  <cp:revision>347</cp:revision>
  <cp:lastPrinted>2018-10-18T12:59:08Z</cp:lastPrinted>
  <dcterms:created xsi:type="dcterms:W3CDTF">2018-08-21T07:35:50Z</dcterms:created>
  <dcterms:modified xsi:type="dcterms:W3CDTF">2018-10-18T12:59:15Z</dcterms:modified>
</cp:coreProperties>
</file>