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13" r:id="rId2"/>
    <p:sldId id="324" r:id="rId3"/>
    <p:sldId id="325" r:id="rId4"/>
    <p:sldId id="326" r:id="rId5"/>
    <p:sldId id="261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02" r:id="rId15"/>
  </p:sldIdLst>
  <p:sldSz cx="7939088" cy="5483225"/>
  <p:notesSz cx="6669088" cy="9872663"/>
  <p:defaultTextStyle>
    <a:defPPr>
      <a:defRPr lang="en-US"/>
    </a:defPPr>
    <a:lvl1pPr marL="0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2989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5978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38966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1955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64944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77933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90921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03910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C112"/>
    <a:srgbClr val="7A7C7F"/>
    <a:srgbClr val="595959"/>
    <a:srgbClr val="FAA519"/>
    <a:srgbClr val="FFD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471" autoAdjust="0"/>
    <p:restoredTop sz="94651" autoAdjust="0"/>
  </p:normalViewPr>
  <p:slideViewPr>
    <p:cSldViewPr>
      <p:cViewPr>
        <p:scale>
          <a:sx n="100" d="100"/>
          <a:sy n="100" d="100"/>
        </p:scale>
        <p:origin x="-2094" y="-804"/>
      </p:cViewPr>
      <p:guideLst>
        <p:guide orient="horz" pos="1727"/>
        <p:guide pos="25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01" d="100"/>
          <a:sy n="101" d="100"/>
        </p:scale>
        <p:origin x="-3576" y="-90"/>
      </p:cViewPr>
      <p:guideLst>
        <p:guide orient="horz" pos="3110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7" Type="http://schemas.openxmlformats.org/officeDocument/2006/relationships/image" Target="../media/image50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49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4" Type="http://schemas.openxmlformats.org/officeDocument/2006/relationships/image" Target="../media/image53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6" Type="http://schemas.openxmlformats.org/officeDocument/2006/relationships/image" Target="../media/image59.wmf"/><Relationship Id="rId5" Type="http://schemas.openxmlformats.org/officeDocument/2006/relationships/image" Target="../media/image58.wmf"/><Relationship Id="rId4" Type="http://schemas.openxmlformats.org/officeDocument/2006/relationships/image" Target="../media/image5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12" Type="http://schemas.openxmlformats.org/officeDocument/2006/relationships/image" Target="../media/image32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11" Type="http://schemas.openxmlformats.org/officeDocument/2006/relationships/image" Target="../media/image31.wmf"/><Relationship Id="rId5" Type="http://schemas.openxmlformats.org/officeDocument/2006/relationships/image" Target="../media/image25.wmf"/><Relationship Id="rId10" Type="http://schemas.openxmlformats.org/officeDocument/2006/relationships/image" Target="../media/image30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24.wmf"/><Relationship Id="rId7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21.wmf"/><Relationship Id="rId6" Type="http://schemas.openxmlformats.org/officeDocument/2006/relationships/image" Target="../media/image30.wmf"/><Relationship Id="rId11" Type="http://schemas.openxmlformats.org/officeDocument/2006/relationships/image" Target="../media/image38.wmf"/><Relationship Id="rId5" Type="http://schemas.openxmlformats.org/officeDocument/2006/relationships/image" Target="../media/image29.wmf"/><Relationship Id="rId10" Type="http://schemas.openxmlformats.org/officeDocument/2006/relationships/image" Target="../media/image37.wmf"/><Relationship Id="rId4" Type="http://schemas.openxmlformats.org/officeDocument/2006/relationships/image" Target="../media/image28.wmf"/><Relationship Id="rId9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7" Type="http://schemas.openxmlformats.org/officeDocument/2006/relationships/image" Target="../media/image4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image" Target="../media/image27.wmf"/><Relationship Id="rId7" Type="http://schemas.openxmlformats.org/officeDocument/2006/relationships/image" Target="../media/image45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FF68E-8742-437C-A93A-788FD588D124}" type="datetimeFigureOut">
              <a:rPr lang="en-US" smtClean="0"/>
              <a:pPr/>
              <a:t>8/27/2018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3A837-0B4A-4E88-AB34-E750EED85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558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336A6-E37D-445A-ADA5-60070BD0B738}" type="datetimeFigureOut">
              <a:rPr lang="en-US" smtClean="0"/>
              <a:pPr/>
              <a:t>8/27/2018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739775"/>
            <a:ext cx="536098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BB183C-B623-4577-84E5-259D4799AE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97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5432" y="1703355"/>
            <a:ext cx="6748225" cy="11753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0863" y="3107161"/>
            <a:ext cx="5557362" cy="14012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29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5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38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1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64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77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90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03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875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741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55839" y="219585"/>
            <a:ext cx="1786295" cy="46785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955" y="219585"/>
            <a:ext cx="5226566" cy="46785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552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605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133" y="3523481"/>
            <a:ext cx="6748225" cy="1089029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133" y="2324025"/>
            <a:ext cx="6748225" cy="1199455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29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59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3896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195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6494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7793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9092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0391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56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6954" y="1279420"/>
            <a:ext cx="3506431" cy="361867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5703" y="1279420"/>
            <a:ext cx="3506431" cy="361867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53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955" y="1227380"/>
            <a:ext cx="3507809" cy="51151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989" indent="0">
              <a:buNone/>
              <a:defRPr sz="1800" b="1"/>
            </a:lvl2pPr>
            <a:lvl3pPr marL="825978" indent="0">
              <a:buNone/>
              <a:defRPr sz="1600" b="1"/>
            </a:lvl3pPr>
            <a:lvl4pPr marL="1238966" indent="0">
              <a:buNone/>
              <a:defRPr sz="1400" b="1"/>
            </a:lvl4pPr>
            <a:lvl5pPr marL="1651955" indent="0">
              <a:buNone/>
              <a:defRPr sz="1400" b="1"/>
            </a:lvl5pPr>
            <a:lvl6pPr marL="2064944" indent="0">
              <a:buNone/>
              <a:defRPr sz="1400" b="1"/>
            </a:lvl6pPr>
            <a:lvl7pPr marL="2477933" indent="0">
              <a:buNone/>
              <a:defRPr sz="1400" b="1"/>
            </a:lvl7pPr>
            <a:lvl8pPr marL="2890921" indent="0">
              <a:buNone/>
              <a:defRPr sz="1400" b="1"/>
            </a:lvl8pPr>
            <a:lvl9pPr marL="330391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955" y="1738893"/>
            <a:ext cx="3507809" cy="315920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32949" y="1227380"/>
            <a:ext cx="3509187" cy="51151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989" indent="0">
              <a:buNone/>
              <a:defRPr sz="1800" b="1"/>
            </a:lvl2pPr>
            <a:lvl3pPr marL="825978" indent="0">
              <a:buNone/>
              <a:defRPr sz="1600" b="1"/>
            </a:lvl3pPr>
            <a:lvl4pPr marL="1238966" indent="0">
              <a:buNone/>
              <a:defRPr sz="1400" b="1"/>
            </a:lvl4pPr>
            <a:lvl5pPr marL="1651955" indent="0">
              <a:buNone/>
              <a:defRPr sz="1400" b="1"/>
            </a:lvl5pPr>
            <a:lvl6pPr marL="2064944" indent="0">
              <a:buNone/>
              <a:defRPr sz="1400" b="1"/>
            </a:lvl6pPr>
            <a:lvl7pPr marL="2477933" indent="0">
              <a:buNone/>
              <a:defRPr sz="1400" b="1"/>
            </a:lvl7pPr>
            <a:lvl8pPr marL="2890921" indent="0">
              <a:buNone/>
              <a:defRPr sz="1400" b="1"/>
            </a:lvl8pPr>
            <a:lvl9pPr marL="330391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32949" y="1738893"/>
            <a:ext cx="3509187" cy="315920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394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6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24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957" y="218313"/>
            <a:ext cx="2611905" cy="92910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3963" y="218315"/>
            <a:ext cx="4438171" cy="467978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6957" y="1147418"/>
            <a:ext cx="2611905" cy="3750678"/>
          </a:xfrm>
        </p:spPr>
        <p:txBody>
          <a:bodyPr/>
          <a:lstStyle>
            <a:lvl1pPr marL="0" indent="0">
              <a:buNone/>
              <a:defRPr sz="1300"/>
            </a:lvl1pPr>
            <a:lvl2pPr marL="412989" indent="0">
              <a:buNone/>
              <a:defRPr sz="1100"/>
            </a:lvl2pPr>
            <a:lvl3pPr marL="825978" indent="0">
              <a:buNone/>
              <a:defRPr sz="900"/>
            </a:lvl3pPr>
            <a:lvl4pPr marL="1238966" indent="0">
              <a:buNone/>
              <a:defRPr sz="800"/>
            </a:lvl4pPr>
            <a:lvl5pPr marL="1651955" indent="0">
              <a:buNone/>
              <a:defRPr sz="800"/>
            </a:lvl5pPr>
            <a:lvl6pPr marL="2064944" indent="0">
              <a:buNone/>
              <a:defRPr sz="800"/>
            </a:lvl6pPr>
            <a:lvl7pPr marL="2477933" indent="0">
              <a:buNone/>
              <a:defRPr sz="800"/>
            </a:lvl7pPr>
            <a:lvl8pPr marL="2890921" indent="0">
              <a:buNone/>
              <a:defRPr sz="800"/>
            </a:lvl8pPr>
            <a:lvl9pPr marL="330391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18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6117" y="3838258"/>
            <a:ext cx="4763453" cy="45312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6117" y="489936"/>
            <a:ext cx="4763453" cy="3289935"/>
          </a:xfrm>
        </p:spPr>
        <p:txBody>
          <a:bodyPr/>
          <a:lstStyle>
            <a:lvl1pPr marL="0" indent="0">
              <a:buNone/>
              <a:defRPr sz="2900"/>
            </a:lvl1pPr>
            <a:lvl2pPr marL="412989" indent="0">
              <a:buNone/>
              <a:defRPr sz="2500"/>
            </a:lvl2pPr>
            <a:lvl3pPr marL="825978" indent="0">
              <a:buNone/>
              <a:defRPr sz="2200"/>
            </a:lvl3pPr>
            <a:lvl4pPr marL="1238966" indent="0">
              <a:buNone/>
              <a:defRPr sz="1800"/>
            </a:lvl4pPr>
            <a:lvl5pPr marL="1651955" indent="0">
              <a:buNone/>
              <a:defRPr sz="1800"/>
            </a:lvl5pPr>
            <a:lvl6pPr marL="2064944" indent="0">
              <a:buNone/>
              <a:defRPr sz="1800"/>
            </a:lvl6pPr>
            <a:lvl7pPr marL="2477933" indent="0">
              <a:buNone/>
              <a:defRPr sz="1800"/>
            </a:lvl7pPr>
            <a:lvl8pPr marL="2890921" indent="0">
              <a:buNone/>
              <a:defRPr sz="1800"/>
            </a:lvl8pPr>
            <a:lvl9pPr marL="3303910" indent="0">
              <a:buNone/>
              <a:defRPr sz="18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6117" y="4291386"/>
            <a:ext cx="4763453" cy="643518"/>
          </a:xfrm>
        </p:spPr>
        <p:txBody>
          <a:bodyPr/>
          <a:lstStyle>
            <a:lvl1pPr marL="0" indent="0">
              <a:buNone/>
              <a:defRPr sz="1300"/>
            </a:lvl1pPr>
            <a:lvl2pPr marL="412989" indent="0">
              <a:buNone/>
              <a:defRPr sz="1100"/>
            </a:lvl2pPr>
            <a:lvl3pPr marL="825978" indent="0">
              <a:buNone/>
              <a:defRPr sz="900"/>
            </a:lvl3pPr>
            <a:lvl4pPr marL="1238966" indent="0">
              <a:buNone/>
              <a:defRPr sz="800"/>
            </a:lvl4pPr>
            <a:lvl5pPr marL="1651955" indent="0">
              <a:buNone/>
              <a:defRPr sz="800"/>
            </a:lvl5pPr>
            <a:lvl6pPr marL="2064944" indent="0">
              <a:buNone/>
              <a:defRPr sz="800"/>
            </a:lvl6pPr>
            <a:lvl7pPr marL="2477933" indent="0">
              <a:buNone/>
              <a:defRPr sz="800"/>
            </a:lvl7pPr>
            <a:lvl8pPr marL="2890921" indent="0">
              <a:buNone/>
              <a:defRPr sz="800"/>
            </a:lvl8pPr>
            <a:lvl9pPr marL="330391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19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6955" y="219584"/>
            <a:ext cx="7145179" cy="913871"/>
          </a:xfrm>
          <a:prstGeom prst="rect">
            <a:avLst/>
          </a:prstGeom>
        </p:spPr>
        <p:txBody>
          <a:bodyPr vert="horz" lIns="82598" tIns="41299" rIns="82598" bIns="4129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955" y="1279420"/>
            <a:ext cx="7145179" cy="3618675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9144" y="5117876"/>
            <a:ext cx="980302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22.8.2018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77256" y="5117876"/>
            <a:ext cx="3960440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Vaasan yliopisto | Sähkötekniikka | SATE2018 Vektorimatematiikan kertausta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97736" y="5117876"/>
            <a:ext cx="1852454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6BDE3F6-2DE8-49E8-899E-07578C74E9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62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825978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9742" indent="-309742" algn="l" defTabSz="8259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71107" indent="-258118" algn="l" defTabSz="825978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032472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445461" indent="-206494" algn="l" defTabSz="825978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58449" indent="-206494" algn="l" defTabSz="825978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71438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84427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97416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10404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2989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5978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8966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1955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64944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77933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90921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03910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56.bin"/><Relationship Id="rId18" Type="http://schemas.openxmlformats.org/officeDocument/2006/relationships/image" Target="../media/image45.wmf"/><Relationship Id="rId3" Type="http://schemas.openxmlformats.org/officeDocument/2006/relationships/image" Target="../media/image6.png"/><Relationship Id="rId7" Type="http://schemas.openxmlformats.org/officeDocument/2006/relationships/oleObject" Target="../embeddings/oleObject53.bin"/><Relationship Id="rId12" Type="http://schemas.openxmlformats.org/officeDocument/2006/relationships/image" Target="../media/image42.wmf"/><Relationship Id="rId17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4.wmf"/><Relationship Id="rId20" Type="http://schemas.openxmlformats.org/officeDocument/2006/relationships/image" Target="../media/image46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55.bin"/><Relationship Id="rId5" Type="http://schemas.openxmlformats.org/officeDocument/2006/relationships/oleObject" Target="../embeddings/oleObject52.bin"/><Relationship Id="rId15" Type="http://schemas.openxmlformats.org/officeDocument/2006/relationships/oleObject" Target="../embeddings/oleObject57.bin"/><Relationship Id="rId10" Type="http://schemas.openxmlformats.org/officeDocument/2006/relationships/image" Target="../media/image27.wmf"/><Relationship Id="rId19" Type="http://schemas.openxmlformats.org/officeDocument/2006/relationships/oleObject" Target="../embeddings/oleObject59.bin"/><Relationship Id="rId4" Type="http://schemas.microsoft.com/office/2007/relationships/hdphoto" Target="../media/hdphoto1.wdp"/><Relationship Id="rId9" Type="http://schemas.openxmlformats.org/officeDocument/2006/relationships/oleObject" Target="../embeddings/oleObject54.bin"/><Relationship Id="rId14" Type="http://schemas.openxmlformats.org/officeDocument/2006/relationships/image" Target="../media/image4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64.bin"/><Relationship Id="rId18" Type="http://schemas.openxmlformats.org/officeDocument/2006/relationships/image" Target="../media/image50.wmf"/><Relationship Id="rId3" Type="http://schemas.openxmlformats.org/officeDocument/2006/relationships/image" Target="../media/image6.png"/><Relationship Id="rId7" Type="http://schemas.openxmlformats.org/officeDocument/2006/relationships/oleObject" Target="../embeddings/oleObject61.bin"/><Relationship Id="rId12" Type="http://schemas.openxmlformats.org/officeDocument/2006/relationships/image" Target="../media/image47.wmf"/><Relationship Id="rId17" Type="http://schemas.openxmlformats.org/officeDocument/2006/relationships/oleObject" Target="../embeddings/oleObject6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9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63.bin"/><Relationship Id="rId5" Type="http://schemas.openxmlformats.org/officeDocument/2006/relationships/oleObject" Target="../embeddings/oleObject60.bin"/><Relationship Id="rId15" Type="http://schemas.openxmlformats.org/officeDocument/2006/relationships/oleObject" Target="../embeddings/oleObject65.bin"/><Relationship Id="rId10" Type="http://schemas.openxmlformats.org/officeDocument/2006/relationships/image" Target="../media/image27.wmf"/><Relationship Id="rId4" Type="http://schemas.microsoft.com/office/2007/relationships/hdphoto" Target="../media/hdphoto1.wdp"/><Relationship Id="rId9" Type="http://schemas.openxmlformats.org/officeDocument/2006/relationships/oleObject" Target="../embeddings/oleObject62.bin"/><Relationship Id="rId14" Type="http://schemas.openxmlformats.org/officeDocument/2006/relationships/image" Target="../media/image48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image" Target="../media/image6.png"/><Relationship Id="rId7" Type="http://schemas.openxmlformats.org/officeDocument/2006/relationships/oleObject" Target="../embeddings/oleObject68.bin"/><Relationship Id="rId12" Type="http://schemas.openxmlformats.org/officeDocument/2006/relationships/image" Target="../media/image5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1.wmf"/><Relationship Id="rId11" Type="http://schemas.openxmlformats.org/officeDocument/2006/relationships/oleObject" Target="../embeddings/oleObject70.bin"/><Relationship Id="rId5" Type="http://schemas.openxmlformats.org/officeDocument/2006/relationships/oleObject" Target="../embeddings/oleObject67.bin"/><Relationship Id="rId10" Type="http://schemas.openxmlformats.org/officeDocument/2006/relationships/image" Target="../media/image30.wmf"/><Relationship Id="rId4" Type="http://schemas.microsoft.com/office/2007/relationships/hdphoto" Target="../media/hdphoto1.wdp"/><Relationship Id="rId9" Type="http://schemas.openxmlformats.org/officeDocument/2006/relationships/oleObject" Target="../embeddings/oleObject69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13" Type="http://schemas.openxmlformats.org/officeDocument/2006/relationships/oleObject" Target="../embeddings/oleObject75.bin"/><Relationship Id="rId3" Type="http://schemas.openxmlformats.org/officeDocument/2006/relationships/image" Target="../media/image6.png"/><Relationship Id="rId7" Type="http://schemas.openxmlformats.org/officeDocument/2006/relationships/oleObject" Target="../embeddings/oleObject72.bin"/><Relationship Id="rId12" Type="http://schemas.openxmlformats.org/officeDocument/2006/relationships/image" Target="../media/image57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9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4.wmf"/><Relationship Id="rId11" Type="http://schemas.openxmlformats.org/officeDocument/2006/relationships/oleObject" Target="../embeddings/oleObject74.bin"/><Relationship Id="rId5" Type="http://schemas.openxmlformats.org/officeDocument/2006/relationships/oleObject" Target="../embeddings/oleObject71.bin"/><Relationship Id="rId15" Type="http://schemas.openxmlformats.org/officeDocument/2006/relationships/oleObject" Target="../embeddings/oleObject76.bin"/><Relationship Id="rId10" Type="http://schemas.openxmlformats.org/officeDocument/2006/relationships/image" Target="../media/image56.wmf"/><Relationship Id="rId4" Type="http://schemas.microsoft.com/office/2007/relationships/hdphoto" Target="../media/hdphoto1.wdp"/><Relationship Id="rId9" Type="http://schemas.openxmlformats.org/officeDocument/2006/relationships/oleObject" Target="../embeddings/oleObject73.bin"/><Relationship Id="rId14" Type="http://schemas.openxmlformats.org/officeDocument/2006/relationships/image" Target="../media/image58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image" Target="../media/image6.png"/><Relationship Id="rId7" Type="http://schemas.openxmlformats.org/officeDocument/2006/relationships/oleObject" Target="../embeddings/oleObject2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0" Type="http://schemas.openxmlformats.org/officeDocument/2006/relationships/image" Target="../media/image4.wmf"/><Relationship Id="rId4" Type="http://schemas.microsoft.com/office/2007/relationships/hdphoto" Target="../media/hdphoto1.wdp"/><Relationship Id="rId9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6.png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9.wmf"/><Relationship Id="rId4" Type="http://schemas.microsoft.com/office/2007/relationships/hdphoto" Target="../media/hdphoto1.wdp"/><Relationship Id="rId9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6.png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3.wmf"/><Relationship Id="rId4" Type="http://schemas.microsoft.com/office/2007/relationships/hdphoto" Target="../media/hdphoto1.wdp"/><Relationship Id="rId9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7.wmf"/><Relationship Id="rId5" Type="http://schemas.microsoft.com/office/2007/relationships/hdphoto" Target="../media/hdphoto1.wdp"/><Relationship Id="rId10" Type="http://schemas.openxmlformats.org/officeDocument/2006/relationships/oleObject" Target="../embeddings/oleObject15.bin"/><Relationship Id="rId4" Type="http://schemas.openxmlformats.org/officeDocument/2006/relationships/image" Target="../media/image6.png"/><Relationship Id="rId9" Type="http://schemas.openxmlformats.org/officeDocument/2006/relationships/image" Target="../media/image1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20.wmf"/><Relationship Id="rId5" Type="http://schemas.microsoft.com/office/2007/relationships/hdphoto" Target="../media/hdphoto1.wdp"/><Relationship Id="rId10" Type="http://schemas.openxmlformats.org/officeDocument/2006/relationships/oleObject" Target="../embeddings/oleObject18.bin"/><Relationship Id="rId4" Type="http://schemas.openxmlformats.org/officeDocument/2006/relationships/image" Target="../media/image6.png"/><Relationship Id="rId9" Type="http://schemas.openxmlformats.org/officeDocument/2006/relationships/image" Target="../media/image1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23.bin"/><Relationship Id="rId18" Type="http://schemas.openxmlformats.org/officeDocument/2006/relationships/image" Target="../media/image27.wmf"/><Relationship Id="rId26" Type="http://schemas.openxmlformats.org/officeDocument/2006/relationships/image" Target="../media/image31.wmf"/><Relationship Id="rId3" Type="http://schemas.openxmlformats.org/officeDocument/2006/relationships/image" Target="../media/image6.png"/><Relationship Id="rId21" Type="http://schemas.openxmlformats.org/officeDocument/2006/relationships/oleObject" Target="../embeddings/oleObject27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4.wmf"/><Relationship Id="rId17" Type="http://schemas.openxmlformats.org/officeDocument/2006/relationships/oleObject" Target="../embeddings/oleObject25.bin"/><Relationship Id="rId25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6.wmf"/><Relationship Id="rId20" Type="http://schemas.openxmlformats.org/officeDocument/2006/relationships/image" Target="../media/image28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2.bin"/><Relationship Id="rId24" Type="http://schemas.openxmlformats.org/officeDocument/2006/relationships/image" Target="../media/image30.wmf"/><Relationship Id="rId5" Type="http://schemas.openxmlformats.org/officeDocument/2006/relationships/oleObject" Target="../embeddings/oleObject19.bin"/><Relationship Id="rId15" Type="http://schemas.openxmlformats.org/officeDocument/2006/relationships/oleObject" Target="../embeddings/oleObject24.bin"/><Relationship Id="rId23" Type="http://schemas.openxmlformats.org/officeDocument/2006/relationships/oleObject" Target="../embeddings/oleObject28.bin"/><Relationship Id="rId28" Type="http://schemas.openxmlformats.org/officeDocument/2006/relationships/image" Target="../media/image32.wmf"/><Relationship Id="rId10" Type="http://schemas.openxmlformats.org/officeDocument/2006/relationships/image" Target="../media/image23.wmf"/><Relationship Id="rId19" Type="http://schemas.openxmlformats.org/officeDocument/2006/relationships/oleObject" Target="../embeddings/oleObject26.bin"/><Relationship Id="rId4" Type="http://schemas.microsoft.com/office/2007/relationships/hdphoto" Target="../media/hdphoto1.wdp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25.wmf"/><Relationship Id="rId22" Type="http://schemas.openxmlformats.org/officeDocument/2006/relationships/image" Target="../media/image29.wmf"/><Relationship Id="rId27" Type="http://schemas.openxmlformats.org/officeDocument/2006/relationships/oleObject" Target="../embeddings/oleObject30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oleObject" Target="../embeddings/oleObject35.bin"/><Relationship Id="rId18" Type="http://schemas.openxmlformats.org/officeDocument/2006/relationships/image" Target="../media/image34.wmf"/><Relationship Id="rId26" Type="http://schemas.openxmlformats.org/officeDocument/2006/relationships/image" Target="../media/image38.wmf"/><Relationship Id="rId3" Type="http://schemas.openxmlformats.org/officeDocument/2006/relationships/image" Target="../media/image6.png"/><Relationship Id="rId21" Type="http://schemas.openxmlformats.org/officeDocument/2006/relationships/oleObject" Target="../embeddings/oleObject39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28.wmf"/><Relationship Id="rId17" Type="http://schemas.openxmlformats.org/officeDocument/2006/relationships/oleObject" Target="../embeddings/oleObject37.bin"/><Relationship Id="rId25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0.wmf"/><Relationship Id="rId20" Type="http://schemas.openxmlformats.org/officeDocument/2006/relationships/image" Target="../media/image35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34.bin"/><Relationship Id="rId24" Type="http://schemas.openxmlformats.org/officeDocument/2006/relationships/image" Target="../media/image37.wmf"/><Relationship Id="rId5" Type="http://schemas.openxmlformats.org/officeDocument/2006/relationships/oleObject" Target="../embeddings/oleObject31.bin"/><Relationship Id="rId15" Type="http://schemas.openxmlformats.org/officeDocument/2006/relationships/oleObject" Target="../embeddings/oleObject36.bin"/><Relationship Id="rId23" Type="http://schemas.openxmlformats.org/officeDocument/2006/relationships/oleObject" Target="../embeddings/oleObject40.bin"/><Relationship Id="rId10" Type="http://schemas.openxmlformats.org/officeDocument/2006/relationships/image" Target="../media/image24.wmf"/><Relationship Id="rId19" Type="http://schemas.openxmlformats.org/officeDocument/2006/relationships/oleObject" Target="../embeddings/oleObject38.bin"/><Relationship Id="rId4" Type="http://schemas.microsoft.com/office/2007/relationships/hdphoto" Target="../media/hdphoto1.wdp"/><Relationship Id="rId9" Type="http://schemas.openxmlformats.org/officeDocument/2006/relationships/oleObject" Target="../embeddings/oleObject33.bin"/><Relationship Id="rId14" Type="http://schemas.openxmlformats.org/officeDocument/2006/relationships/image" Target="../media/image29.wmf"/><Relationship Id="rId22" Type="http://schemas.openxmlformats.org/officeDocument/2006/relationships/image" Target="../media/image36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46.bin"/><Relationship Id="rId18" Type="http://schemas.openxmlformats.org/officeDocument/2006/relationships/oleObject" Target="../embeddings/oleObject50.bin"/><Relationship Id="rId3" Type="http://schemas.openxmlformats.org/officeDocument/2006/relationships/image" Target="../media/image6.png"/><Relationship Id="rId21" Type="http://schemas.openxmlformats.org/officeDocument/2006/relationships/image" Target="../media/image41.wmf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31.wmf"/><Relationship Id="rId17" Type="http://schemas.openxmlformats.org/officeDocument/2006/relationships/image" Target="../media/image3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9.bin"/><Relationship Id="rId20" Type="http://schemas.openxmlformats.org/officeDocument/2006/relationships/oleObject" Target="../embeddings/oleObject51.bin"/><Relationship Id="rId1" Type="http://schemas.openxmlformats.org/officeDocument/2006/relationships/vmlDrawing" Target="../drawings/vmlDrawing8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42.bin"/><Relationship Id="rId15" Type="http://schemas.openxmlformats.org/officeDocument/2006/relationships/oleObject" Target="../embeddings/oleObject48.bin"/><Relationship Id="rId10" Type="http://schemas.openxmlformats.org/officeDocument/2006/relationships/image" Target="../media/image27.wmf"/><Relationship Id="rId19" Type="http://schemas.openxmlformats.org/officeDocument/2006/relationships/image" Target="../media/image40.wmf"/><Relationship Id="rId4" Type="http://schemas.microsoft.com/office/2007/relationships/hdphoto" Target="../media/hdphoto1.wdp"/><Relationship Id="rId9" Type="http://schemas.openxmlformats.org/officeDocument/2006/relationships/oleObject" Target="../embeddings/oleObject44.bin"/><Relationship Id="rId14" Type="http://schemas.openxmlformats.org/officeDocument/2006/relationships/oleObject" Target="../embeddings/oleObject4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7820" y="5349768"/>
            <a:ext cx="7953139" cy="144016"/>
          </a:xfrm>
          <a:prstGeom prst="rect">
            <a:avLst/>
          </a:prstGeom>
          <a:solidFill>
            <a:srgbClr val="F9C1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8198" y="509364"/>
            <a:ext cx="7953138" cy="768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 descr="C:\Users\JTAPAN\Desktop\MUUT PROJEKTIT\UVA PREZI &amp; PP\LOGO_Ensisijainen FIN-ENG\Solid_White\Ensisijainen logo_fi-eng_solid_whi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37" y="509364"/>
            <a:ext cx="3016003" cy="768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9"/>
          <p:cNvSpPr>
            <a:spLocks noGrp="1" noChangeArrowheads="1"/>
          </p:cNvSpPr>
          <p:nvPr>
            <p:ph type="ctrTitle"/>
          </p:nvPr>
        </p:nvSpPr>
        <p:spPr>
          <a:xfrm>
            <a:off x="441145" y="1661492"/>
            <a:ext cx="7056785" cy="3429000"/>
          </a:xfrm>
        </p:spPr>
        <p:txBody>
          <a:bodyPr/>
          <a:lstStyle/>
          <a:p>
            <a:r>
              <a:rPr lang="fi-FI" sz="2400" dirty="0" smtClean="0"/>
              <a:t>SATE2180</a:t>
            </a:r>
            <a:r>
              <a:rPr lang="fi-FI" dirty="0"/>
              <a:t/>
            </a:r>
            <a:br>
              <a:rPr lang="fi-FI" dirty="0"/>
            </a:br>
            <a:r>
              <a:rPr lang="fi-FI" sz="3200" dirty="0" smtClean="0"/>
              <a:t>Kenttäteorian perusteet</a:t>
            </a:r>
            <a:r>
              <a:rPr lang="fi-FI" dirty="0"/>
              <a:t/>
            </a:r>
            <a:br>
              <a:rPr lang="fi-FI" dirty="0"/>
            </a:br>
            <a:r>
              <a:rPr lang="fi-FI" sz="2400" dirty="0" smtClean="0"/>
              <a:t>Koordinaatistot</a:t>
            </a:r>
            <a:r>
              <a:rPr lang="fi-FI" sz="2400" dirty="0"/>
              <a:t/>
            </a:r>
            <a:br>
              <a:rPr lang="fi-FI" sz="2400" dirty="0"/>
            </a:br>
            <a:r>
              <a:rPr lang="fi-FI" sz="2400" dirty="0" smtClean="0"/>
              <a:t>Sähkötekniikka/MV</a:t>
            </a:r>
            <a:r>
              <a:rPr lang="fi-FI" sz="2400" dirty="0"/>
              <a:t/>
            </a:r>
            <a:br>
              <a:rPr lang="fi-FI" sz="2400" dirty="0"/>
            </a:b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315872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7244997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Karteesisesta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pallokoordinaatistoon </a:t>
            </a:r>
            <a:b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i-FI" altLang="fi-FI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i-FI" altLang="fi-FI" i="1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i="1" kern="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 -&gt; </a:t>
            </a:r>
            <a:r>
              <a:rPr lang="fi-FI" altLang="fi-FI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i-FI" altLang="fi-FI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i-FI" altLang="fi-FI" i="1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fi-FI" altLang="fi-FI" kern="0" dirty="0" smtClean="0">
                <a:latin typeface="Symbol" panose="05050102010706020507" pitchFamily="18" charset="2"/>
                <a:cs typeface="Arial" panose="020B0604020202020204" pitchFamily="34" charset="0"/>
              </a:rPr>
              <a:t>, </a:t>
            </a:r>
            <a:r>
              <a:rPr lang="fi-FI" altLang="fi-FI" i="1" kern="0" dirty="0" smtClean="0">
                <a:latin typeface="Symbol" panose="05050102010706020507" pitchFamily="18" charset="2"/>
                <a:cs typeface="Arial" panose="020B0604020202020204" pitchFamily="34" charset="0"/>
              </a:rPr>
              <a:t>q</a:t>
            </a:r>
            <a:r>
              <a:rPr lang="fi-FI" altLang="fi-FI" kern="0" dirty="0" smtClean="0">
                <a:latin typeface="Symbol" panose="05050102010706020507" pitchFamily="18" charset="2"/>
                <a:cs typeface="Arial" panose="020B0604020202020204" pitchFamily="34" charset="0"/>
              </a:rPr>
              <a:t>,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i="1" kern="0" dirty="0" smtClean="0">
                <a:latin typeface="Symbol" panose="05050102010706020507" pitchFamily="18" charset="2"/>
                <a:cs typeface="Arial" panose="020B0604020202020204" pitchFamily="34" charset="0"/>
              </a:rPr>
              <a:t>j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4" name="Group 49"/>
          <p:cNvGrpSpPr>
            <a:grpSpLocks/>
          </p:cNvGrpSpPr>
          <p:nvPr/>
        </p:nvGrpSpPr>
        <p:grpSpPr bwMode="auto">
          <a:xfrm>
            <a:off x="1805261" y="1877144"/>
            <a:ext cx="1524000" cy="485775"/>
            <a:chOff x="2211" y="1818"/>
            <a:chExt cx="960" cy="306"/>
          </a:xfrm>
        </p:grpSpPr>
        <p:sp>
          <p:nvSpPr>
            <p:cNvPr id="65" name="Oval 13"/>
            <p:cNvSpPr>
              <a:spLocks noChangeArrowheads="1"/>
            </p:cNvSpPr>
            <p:nvPr/>
          </p:nvSpPr>
          <p:spPr bwMode="auto">
            <a:xfrm>
              <a:off x="2454" y="2076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66" name="Text Box 37"/>
            <p:cNvSpPr txBox="1">
              <a:spLocks noChangeArrowheads="1"/>
            </p:cNvSpPr>
            <p:nvPr/>
          </p:nvSpPr>
          <p:spPr bwMode="auto">
            <a:xfrm>
              <a:off x="2211" y="1818"/>
              <a:ext cx="9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fi-FI" altLang="fi-FI" sz="24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fi-FI" altLang="fi-FI" sz="2400" i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r>
                <a:rPr lang="fi-FI" altLang="fi-FI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i-FI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r>
                <a:rPr lang="fi-FI" altLang="fi-FI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i-FI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r>
                <a:rPr lang="fi-FI" altLang="fi-FI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lang="en-GB" altLang="fi-FI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7" name="Group 57"/>
          <p:cNvGrpSpPr>
            <a:grpSpLocks/>
          </p:cNvGrpSpPr>
          <p:nvPr/>
        </p:nvGrpSpPr>
        <p:grpSpPr bwMode="auto">
          <a:xfrm>
            <a:off x="297136" y="1234207"/>
            <a:ext cx="3000375" cy="2709863"/>
            <a:chOff x="1261" y="1413"/>
            <a:chExt cx="1890" cy="1707"/>
          </a:xfrm>
        </p:grpSpPr>
        <p:grpSp>
          <p:nvGrpSpPr>
            <p:cNvPr id="68" name="Group 46"/>
            <p:cNvGrpSpPr>
              <a:grpSpLocks/>
            </p:cNvGrpSpPr>
            <p:nvPr/>
          </p:nvGrpSpPr>
          <p:grpSpPr bwMode="auto">
            <a:xfrm>
              <a:off x="1261" y="1413"/>
              <a:ext cx="1890" cy="1566"/>
              <a:chOff x="1261" y="1413"/>
              <a:chExt cx="1890" cy="1566"/>
            </a:xfrm>
          </p:grpSpPr>
          <p:sp>
            <p:nvSpPr>
              <p:cNvPr id="81" name="Line 4"/>
              <p:cNvSpPr>
                <a:spLocks noChangeShapeType="1"/>
              </p:cNvSpPr>
              <p:nvPr/>
            </p:nvSpPr>
            <p:spPr bwMode="auto">
              <a:xfrm flipH="1">
                <a:off x="1440" y="2598"/>
                <a:ext cx="480" cy="37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Line 5"/>
              <p:cNvSpPr>
                <a:spLocks noChangeShapeType="1"/>
              </p:cNvSpPr>
              <p:nvPr/>
            </p:nvSpPr>
            <p:spPr bwMode="auto">
              <a:xfrm flipV="1">
                <a:off x="1920" y="2592"/>
                <a:ext cx="111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Line 6"/>
              <p:cNvSpPr>
                <a:spLocks noChangeShapeType="1"/>
              </p:cNvSpPr>
              <p:nvPr/>
            </p:nvSpPr>
            <p:spPr bwMode="auto">
              <a:xfrm flipV="1">
                <a:off x="1926" y="1614"/>
                <a:ext cx="0" cy="972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aphicFrame>
            <p:nvGraphicFramePr>
              <p:cNvPr id="84" name="Object 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28443734"/>
                  </p:ext>
                </p:extLst>
              </p:nvPr>
            </p:nvGraphicFramePr>
            <p:xfrm>
              <a:off x="1261" y="2787"/>
              <a:ext cx="185" cy="19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666" name="Equation" r:id="rId5" imgW="139680" imgH="139680" progId="Equation.DSMT4">
                      <p:embed/>
                    </p:oleObj>
                  </mc:Choice>
                  <mc:Fallback>
                    <p:oleObj name="Equation" r:id="rId5" imgW="139680" imgH="1396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261" y="2787"/>
                            <a:ext cx="185" cy="19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5" name="Object 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59304664"/>
                  </p:ext>
                </p:extLst>
              </p:nvPr>
            </p:nvGraphicFramePr>
            <p:xfrm>
              <a:off x="2983" y="2589"/>
              <a:ext cx="168" cy="20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667" name="Equation" r:id="rId7" imgW="139680" imgH="177480" progId="Equation.DSMT4">
                      <p:embed/>
                    </p:oleObj>
                  </mc:Choice>
                  <mc:Fallback>
                    <p:oleObj name="Equation" r:id="rId7" imgW="139680" imgH="1774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83" y="2589"/>
                            <a:ext cx="168" cy="20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6" name="Object 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72402599"/>
                  </p:ext>
                </p:extLst>
              </p:nvPr>
            </p:nvGraphicFramePr>
            <p:xfrm>
              <a:off x="1854" y="1413"/>
              <a:ext cx="168" cy="21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668" name="Equation" r:id="rId9" imgW="126720" imgH="139680" progId="Equation.DSMT4">
                      <p:embed/>
                    </p:oleObj>
                  </mc:Choice>
                  <mc:Fallback>
                    <p:oleObj name="Equation" r:id="rId9" imgW="126720" imgH="1396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54" y="1413"/>
                            <a:ext cx="168" cy="21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69" name="Group 53"/>
            <p:cNvGrpSpPr>
              <a:grpSpLocks/>
            </p:cNvGrpSpPr>
            <p:nvPr/>
          </p:nvGrpSpPr>
          <p:grpSpPr bwMode="auto">
            <a:xfrm>
              <a:off x="1926" y="2100"/>
              <a:ext cx="540" cy="480"/>
              <a:chOff x="1926" y="2100"/>
              <a:chExt cx="540" cy="480"/>
            </a:xfrm>
          </p:grpSpPr>
          <p:sp>
            <p:nvSpPr>
              <p:cNvPr id="79" name="Line 18"/>
              <p:cNvSpPr>
                <a:spLocks noChangeShapeType="1"/>
              </p:cNvSpPr>
              <p:nvPr/>
            </p:nvSpPr>
            <p:spPr bwMode="auto">
              <a:xfrm flipV="1">
                <a:off x="1926" y="2100"/>
                <a:ext cx="540" cy="48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Text Box 38"/>
              <p:cNvSpPr txBox="1">
                <a:spLocks noChangeArrowheads="1"/>
              </p:cNvSpPr>
              <p:nvPr/>
            </p:nvSpPr>
            <p:spPr bwMode="auto">
              <a:xfrm>
                <a:off x="2064" y="2112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fi-FI" altLang="fi-FI" sz="2400" b="1" i="1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endParaRPr lang="en-GB" altLang="fi-FI" sz="2400" b="1" i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0" name="Group 51"/>
            <p:cNvGrpSpPr>
              <a:grpSpLocks/>
            </p:cNvGrpSpPr>
            <p:nvPr/>
          </p:nvGrpSpPr>
          <p:grpSpPr bwMode="auto">
            <a:xfrm>
              <a:off x="2472" y="2604"/>
              <a:ext cx="408" cy="324"/>
              <a:chOff x="2472" y="2604"/>
              <a:chExt cx="408" cy="324"/>
            </a:xfrm>
          </p:grpSpPr>
          <p:sp>
            <p:nvSpPr>
              <p:cNvPr id="77" name="Line 11"/>
              <p:cNvSpPr>
                <a:spLocks noChangeShapeType="1"/>
              </p:cNvSpPr>
              <p:nvPr/>
            </p:nvSpPr>
            <p:spPr bwMode="auto">
              <a:xfrm flipH="1">
                <a:off x="2472" y="2604"/>
                <a:ext cx="366" cy="30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Text Box 39"/>
              <p:cNvSpPr txBox="1">
                <a:spLocks noChangeArrowheads="1"/>
              </p:cNvSpPr>
              <p:nvPr/>
            </p:nvSpPr>
            <p:spPr bwMode="auto">
              <a:xfrm>
                <a:off x="2592" y="2640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fi-FI" altLang="fi-FI" sz="2400" i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endParaRPr lang="en-GB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1" name="Group 50"/>
            <p:cNvGrpSpPr>
              <a:grpSpLocks/>
            </p:cNvGrpSpPr>
            <p:nvPr/>
          </p:nvGrpSpPr>
          <p:grpSpPr bwMode="auto">
            <a:xfrm>
              <a:off x="1548" y="2832"/>
              <a:ext cx="924" cy="288"/>
              <a:chOff x="1548" y="2832"/>
              <a:chExt cx="924" cy="288"/>
            </a:xfrm>
          </p:grpSpPr>
          <p:sp>
            <p:nvSpPr>
              <p:cNvPr id="75" name="Line 10"/>
              <p:cNvSpPr>
                <a:spLocks noChangeShapeType="1"/>
              </p:cNvSpPr>
              <p:nvPr/>
            </p:nvSpPr>
            <p:spPr bwMode="auto">
              <a:xfrm>
                <a:off x="1548" y="2904"/>
                <a:ext cx="924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Text Box 40"/>
              <p:cNvSpPr txBox="1">
                <a:spLocks noChangeArrowheads="1"/>
              </p:cNvSpPr>
              <p:nvPr/>
            </p:nvSpPr>
            <p:spPr bwMode="auto">
              <a:xfrm>
                <a:off x="1824" y="2832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fi-FI" altLang="fi-FI" sz="2400" i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  <a:endParaRPr lang="en-GB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2" name="Group 52"/>
            <p:cNvGrpSpPr>
              <a:grpSpLocks/>
            </p:cNvGrpSpPr>
            <p:nvPr/>
          </p:nvGrpSpPr>
          <p:grpSpPr bwMode="auto">
            <a:xfrm>
              <a:off x="2484" y="2100"/>
              <a:ext cx="300" cy="798"/>
              <a:chOff x="2484" y="2100"/>
              <a:chExt cx="300" cy="798"/>
            </a:xfrm>
          </p:grpSpPr>
          <p:sp>
            <p:nvSpPr>
              <p:cNvPr id="73" name="Line 12"/>
              <p:cNvSpPr>
                <a:spLocks noChangeShapeType="1"/>
              </p:cNvSpPr>
              <p:nvPr/>
            </p:nvSpPr>
            <p:spPr bwMode="auto">
              <a:xfrm flipV="1">
                <a:off x="2484" y="2100"/>
                <a:ext cx="0" cy="798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Text Box 41"/>
              <p:cNvSpPr txBox="1">
                <a:spLocks noChangeArrowheads="1"/>
              </p:cNvSpPr>
              <p:nvPr/>
            </p:nvSpPr>
            <p:spPr bwMode="auto">
              <a:xfrm>
                <a:off x="2496" y="2304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fi-FI" altLang="fi-FI" sz="2400" i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z</a:t>
                </a:r>
                <a:endParaRPr lang="en-GB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819605"/>
              </p:ext>
            </p:extLst>
          </p:nvPr>
        </p:nvGraphicFramePr>
        <p:xfrm>
          <a:off x="1371600" y="3889375"/>
          <a:ext cx="1638300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69" name="Equation" r:id="rId11" imgW="888840" imgH="279360" progId="Equation.DSMT4">
                  <p:embed/>
                </p:oleObj>
              </mc:Choice>
              <mc:Fallback>
                <p:oleObj name="Equation" r:id="rId11" imgW="88884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889375"/>
                        <a:ext cx="1638300" cy="51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6516723"/>
              </p:ext>
            </p:extLst>
          </p:nvPr>
        </p:nvGraphicFramePr>
        <p:xfrm>
          <a:off x="1377256" y="4356100"/>
          <a:ext cx="1592263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70" name="Equation" r:id="rId13" imgW="863280" imgH="393480" progId="Equation.DSMT4">
                  <p:embed/>
                </p:oleObj>
              </mc:Choice>
              <mc:Fallback>
                <p:oleObj name="Equation" r:id="rId13" imgW="8632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7256" y="4356100"/>
                        <a:ext cx="1592263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0" name="Group 4"/>
          <p:cNvGrpSpPr>
            <a:grpSpLocks/>
          </p:cNvGrpSpPr>
          <p:nvPr/>
        </p:nvGrpSpPr>
        <p:grpSpPr bwMode="auto">
          <a:xfrm>
            <a:off x="4945162" y="2752377"/>
            <a:ext cx="2508250" cy="2149475"/>
            <a:chOff x="3676" y="2246"/>
            <a:chExt cx="1580" cy="1354"/>
          </a:xfrm>
        </p:grpSpPr>
        <p:sp>
          <p:nvSpPr>
            <p:cNvPr id="61" name="Line 5"/>
            <p:cNvSpPr>
              <a:spLocks noChangeShapeType="1"/>
            </p:cNvSpPr>
            <p:nvPr/>
          </p:nvSpPr>
          <p:spPr bwMode="auto">
            <a:xfrm>
              <a:off x="3900" y="2340"/>
              <a:ext cx="0" cy="120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Line 6"/>
            <p:cNvSpPr>
              <a:spLocks noChangeShapeType="1"/>
            </p:cNvSpPr>
            <p:nvPr/>
          </p:nvSpPr>
          <p:spPr bwMode="auto">
            <a:xfrm flipV="1">
              <a:off x="3894" y="2334"/>
              <a:ext cx="1176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63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23755328"/>
                </p:ext>
              </p:extLst>
            </p:nvPr>
          </p:nvGraphicFramePr>
          <p:xfrm>
            <a:off x="5088" y="2285"/>
            <a:ext cx="168" cy="2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671" name="Equation" r:id="rId15" imgW="139680" imgH="177480" progId="Equation.DSMT4">
                    <p:embed/>
                  </p:oleObj>
                </mc:Choice>
                <mc:Fallback>
                  <p:oleObj name="Equation" r:id="rId15" imgW="13968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88" y="2285"/>
                          <a:ext cx="168" cy="2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7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55033743"/>
                </p:ext>
              </p:extLst>
            </p:nvPr>
          </p:nvGraphicFramePr>
          <p:xfrm>
            <a:off x="3676" y="3408"/>
            <a:ext cx="185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672" name="Equation" r:id="rId17" imgW="139680" imgH="139680" progId="Equation.DSMT4">
                    <p:embed/>
                  </p:oleObj>
                </mc:Choice>
                <mc:Fallback>
                  <p:oleObj name="Equation" r:id="rId17" imgW="13968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76" y="3408"/>
                          <a:ext cx="185" cy="1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8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84020126"/>
                </p:ext>
              </p:extLst>
            </p:nvPr>
          </p:nvGraphicFramePr>
          <p:xfrm>
            <a:off x="3696" y="2246"/>
            <a:ext cx="168" cy="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673" name="Equation" r:id="rId19" imgW="126720" imgH="139680" progId="Equation.DSMT4">
                    <p:embed/>
                  </p:oleObj>
                </mc:Choice>
                <mc:Fallback>
                  <p:oleObj name="Equation" r:id="rId19" imgW="12672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6" y="2246"/>
                          <a:ext cx="168" cy="2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89" name="Group 10"/>
            <p:cNvGrpSpPr>
              <a:grpSpLocks/>
            </p:cNvGrpSpPr>
            <p:nvPr/>
          </p:nvGrpSpPr>
          <p:grpSpPr bwMode="auto">
            <a:xfrm>
              <a:off x="3870" y="2304"/>
              <a:ext cx="66" cy="66"/>
              <a:chOff x="964" y="300"/>
              <a:chExt cx="11" cy="11"/>
            </a:xfrm>
          </p:grpSpPr>
          <p:sp>
            <p:nvSpPr>
              <p:cNvPr id="90" name="Oval 11"/>
              <p:cNvSpPr>
                <a:spLocks noChangeArrowheads="1"/>
              </p:cNvSpPr>
              <p:nvPr/>
            </p:nvSpPr>
            <p:spPr bwMode="auto">
              <a:xfrm>
                <a:off x="964" y="300"/>
                <a:ext cx="11" cy="11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91" name="Oval 12"/>
              <p:cNvSpPr>
                <a:spLocks noChangeArrowheads="1"/>
              </p:cNvSpPr>
              <p:nvPr/>
            </p:nvSpPr>
            <p:spPr bwMode="auto">
              <a:xfrm>
                <a:off x="968" y="304"/>
                <a:ext cx="4" cy="4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</p:grpSp>
      </p:grpSp>
      <p:sp>
        <p:nvSpPr>
          <p:cNvPr id="92" name="Oval 13"/>
          <p:cNvSpPr>
            <a:spLocks noChangeArrowheads="1"/>
          </p:cNvSpPr>
          <p:nvPr/>
        </p:nvSpPr>
        <p:spPr bwMode="auto">
          <a:xfrm>
            <a:off x="3681512" y="1291877"/>
            <a:ext cx="3238500" cy="3238500"/>
          </a:xfrm>
          <a:prstGeom prst="ellips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grpSp>
        <p:nvGrpSpPr>
          <p:cNvPr id="93" name="Group 40"/>
          <p:cNvGrpSpPr>
            <a:grpSpLocks/>
          </p:cNvGrpSpPr>
          <p:nvPr/>
        </p:nvGrpSpPr>
        <p:grpSpPr bwMode="auto">
          <a:xfrm>
            <a:off x="5329337" y="3558827"/>
            <a:ext cx="1466850" cy="457200"/>
            <a:chOff x="3660" y="1440"/>
            <a:chExt cx="924" cy="288"/>
          </a:xfrm>
        </p:grpSpPr>
        <p:sp>
          <p:nvSpPr>
            <p:cNvPr id="94" name="Line 41"/>
            <p:cNvSpPr>
              <a:spLocks noChangeShapeType="1"/>
            </p:cNvSpPr>
            <p:nvPr/>
          </p:nvSpPr>
          <p:spPr bwMode="auto">
            <a:xfrm>
              <a:off x="3660" y="1500"/>
              <a:ext cx="924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Text Box 42"/>
            <p:cNvSpPr txBox="1">
              <a:spLocks noChangeArrowheads="1"/>
            </p:cNvSpPr>
            <p:nvPr/>
          </p:nvSpPr>
          <p:spPr bwMode="auto">
            <a:xfrm>
              <a:off x="3972" y="1440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endParaRPr lang="en-GB" altLang="fi-FI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6" name="Group 43"/>
          <p:cNvGrpSpPr>
            <a:grpSpLocks/>
          </p:cNvGrpSpPr>
          <p:nvPr/>
        </p:nvGrpSpPr>
        <p:grpSpPr bwMode="auto">
          <a:xfrm>
            <a:off x="6500912" y="2920652"/>
            <a:ext cx="504825" cy="638175"/>
            <a:chOff x="4656" y="2352"/>
            <a:chExt cx="318" cy="402"/>
          </a:xfrm>
        </p:grpSpPr>
        <p:sp>
          <p:nvSpPr>
            <p:cNvPr id="97" name="Line 44"/>
            <p:cNvSpPr>
              <a:spLocks noChangeShapeType="1"/>
            </p:cNvSpPr>
            <p:nvPr/>
          </p:nvSpPr>
          <p:spPr bwMode="auto">
            <a:xfrm rot="18533069" flipH="1">
              <a:off x="4641" y="2421"/>
              <a:ext cx="366" cy="30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Text Box 45"/>
            <p:cNvSpPr txBox="1">
              <a:spLocks noChangeArrowheads="1"/>
            </p:cNvSpPr>
            <p:nvPr/>
          </p:nvSpPr>
          <p:spPr bwMode="auto">
            <a:xfrm>
              <a:off x="4656" y="2352"/>
              <a:ext cx="28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endParaRPr lang="en-GB" altLang="fi-FI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9" name="Group 46"/>
          <p:cNvGrpSpPr>
            <a:grpSpLocks/>
          </p:cNvGrpSpPr>
          <p:nvPr/>
        </p:nvGrpSpPr>
        <p:grpSpPr bwMode="auto">
          <a:xfrm>
            <a:off x="4433987" y="2949227"/>
            <a:ext cx="1714500" cy="657225"/>
            <a:chOff x="3354" y="2370"/>
            <a:chExt cx="1080" cy="414"/>
          </a:xfrm>
        </p:grpSpPr>
        <p:sp>
          <p:nvSpPr>
            <p:cNvPr id="100" name="AutoShape 47"/>
            <p:cNvSpPr>
              <a:spLocks noChangeArrowheads="1"/>
            </p:cNvSpPr>
            <p:nvPr/>
          </p:nvSpPr>
          <p:spPr bwMode="auto">
            <a:xfrm flipV="1">
              <a:off x="3354" y="2370"/>
              <a:ext cx="1080" cy="414"/>
            </a:xfrm>
            <a:custGeom>
              <a:avLst/>
              <a:gdLst>
                <a:gd name="T0" fmla="*/ 42 w 21600"/>
                <a:gd name="T1" fmla="*/ 1 h 21600"/>
                <a:gd name="T2" fmla="*/ 27 w 21600"/>
                <a:gd name="T3" fmla="*/ 0 h 21600"/>
                <a:gd name="T4" fmla="*/ 40 w 21600"/>
                <a:gd name="T5" fmla="*/ 1 h 21600"/>
                <a:gd name="T6" fmla="*/ 58 w 21600"/>
                <a:gd name="T7" fmla="*/ 2 h 21600"/>
                <a:gd name="T8" fmla="*/ 54 w 21600"/>
                <a:gd name="T9" fmla="*/ 4 h 21600"/>
                <a:gd name="T10" fmla="*/ 43 w 21600"/>
                <a:gd name="T11" fmla="*/ 3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0 w 21600"/>
                <a:gd name="T19" fmla="*/ 3183 h 21600"/>
                <a:gd name="T20" fmla="*/ 18440 w 21600"/>
                <a:gd name="T21" fmla="*/ 18417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9624" y="6886"/>
                  </a:moveTo>
                  <a:cubicBezTo>
                    <a:pt x="18077" y="3395"/>
                    <a:pt x="14617" y="1146"/>
                    <a:pt x="10800" y="1146"/>
                  </a:cubicBezTo>
                  <a:cubicBezTo>
                    <a:pt x="10752" y="1145"/>
                    <a:pt x="10704" y="1146"/>
                    <a:pt x="10656" y="1147"/>
                  </a:cubicBezTo>
                  <a:lnTo>
                    <a:pt x="10639" y="1"/>
                  </a:lnTo>
                  <a:cubicBezTo>
                    <a:pt x="10692" y="0"/>
                    <a:pt x="10746" y="-1"/>
                    <a:pt x="10800" y="0"/>
                  </a:cubicBezTo>
                  <a:cubicBezTo>
                    <a:pt x="15071" y="0"/>
                    <a:pt x="18940" y="2517"/>
                    <a:pt x="20672" y="6421"/>
                  </a:cubicBezTo>
                  <a:lnTo>
                    <a:pt x="23140" y="5326"/>
                  </a:lnTo>
                  <a:lnTo>
                    <a:pt x="21475" y="9645"/>
                  </a:lnTo>
                  <a:lnTo>
                    <a:pt x="17156" y="7980"/>
                  </a:lnTo>
                  <a:lnTo>
                    <a:pt x="19624" y="6886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Text Box 48"/>
            <p:cNvSpPr txBox="1">
              <a:spLocks noChangeArrowheads="1"/>
            </p:cNvSpPr>
            <p:nvPr/>
          </p:nvSpPr>
          <p:spPr bwMode="auto">
            <a:xfrm>
              <a:off x="3900" y="2496"/>
              <a:ext cx="2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>
                  <a:solidFill>
                    <a:srgbClr val="FF0000"/>
                  </a:solidFill>
                  <a:latin typeface="Symbol" pitchFamily="18" charset="2"/>
                </a:rPr>
                <a:t>j</a:t>
              </a:r>
              <a:endParaRPr lang="en-GB" altLang="fi-FI" sz="2400" i="1">
                <a:solidFill>
                  <a:srgbClr val="FF0000"/>
                </a:solidFill>
              </a:endParaRPr>
            </a:p>
          </p:txBody>
        </p:sp>
      </p:grpSp>
      <p:grpSp>
        <p:nvGrpSpPr>
          <p:cNvPr id="102" name="Group 49"/>
          <p:cNvGrpSpPr>
            <a:grpSpLocks/>
          </p:cNvGrpSpPr>
          <p:nvPr/>
        </p:nvGrpSpPr>
        <p:grpSpPr bwMode="auto">
          <a:xfrm>
            <a:off x="5300762" y="2844452"/>
            <a:ext cx="1457325" cy="781050"/>
            <a:chOff x="3900" y="2304"/>
            <a:chExt cx="918" cy="492"/>
          </a:xfrm>
        </p:grpSpPr>
        <p:sp>
          <p:nvSpPr>
            <p:cNvPr id="103" name="Line 50"/>
            <p:cNvSpPr>
              <a:spLocks noChangeShapeType="1"/>
            </p:cNvSpPr>
            <p:nvPr/>
          </p:nvSpPr>
          <p:spPr bwMode="auto">
            <a:xfrm>
              <a:off x="3900" y="2328"/>
              <a:ext cx="918" cy="46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Text Box 51"/>
            <p:cNvSpPr txBox="1">
              <a:spLocks noChangeArrowheads="1"/>
            </p:cNvSpPr>
            <p:nvPr/>
          </p:nvSpPr>
          <p:spPr bwMode="auto">
            <a:xfrm>
              <a:off x="4272" y="2304"/>
              <a:ext cx="2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>
                  <a:solidFill>
                    <a:srgbClr val="FF0000"/>
                  </a:solidFill>
                  <a:latin typeface="Symbol" pitchFamily="18" charset="2"/>
                </a:rPr>
                <a:t>r</a:t>
              </a:r>
              <a:endParaRPr lang="en-GB" altLang="fi-FI" sz="2400" i="1">
                <a:solidFill>
                  <a:srgbClr val="FF0000"/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261968" y="3601120"/>
            <a:ext cx="1524000" cy="533796"/>
            <a:chOff x="6261968" y="3601120"/>
            <a:chExt cx="1524000" cy="533796"/>
          </a:xfrm>
        </p:grpSpPr>
        <p:sp>
          <p:nvSpPr>
            <p:cNvPr id="106" name="Oval 13"/>
            <p:cNvSpPr>
              <a:spLocks noChangeArrowheads="1"/>
            </p:cNvSpPr>
            <p:nvPr/>
          </p:nvSpPr>
          <p:spPr bwMode="auto">
            <a:xfrm>
              <a:off x="6729512" y="3601120"/>
              <a:ext cx="76200" cy="762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07" name="Text Box 37"/>
            <p:cNvSpPr txBox="1">
              <a:spLocks noChangeArrowheads="1"/>
            </p:cNvSpPr>
            <p:nvPr/>
          </p:nvSpPr>
          <p:spPr bwMode="auto">
            <a:xfrm>
              <a:off x="6261968" y="3677716"/>
              <a:ext cx="152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fi-FI" altLang="fi-FI" sz="24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fi-FI" altLang="fi-FI" sz="2400" i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r>
                <a:rPr lang="fi-FI" altLang="fi-FI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i-FI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r>
                <a:rPr lang="fi-FI" altLang="fi-FI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i-FI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r>
                <a:rPr lang="fi-FI" altLang="fi-FI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lang="en-GB" altLang="fi-FI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46257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7244997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Karteesisesta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pallokoordinaatistoon </a:t>
            </a:r>
            <a:b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i-FI" altLang="fi-FI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i-FI" altLang="fi-FI" i="1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i="1" kern="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 -&gt; </a:t>
            </a:r>
            <a:r>
              <a:rPr lang="fi-FI" altLang="fi-FI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i-FI" altLang="fi-FI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i-FI" altLang="fi-FI" i="1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fi-FI" altLang="fi-FI" kern="0" dirty="0" smtClean="0">
                <a:latin typeface="Symbol" panose="05050102010706020507" pitchFamily="18" charset="2"/>
                <a:cs typeface="Arial" panose="020B0604020202020204" pitchFamily="34" charset="0"/>
              </a:rPr>
              <a:t>, </a:t>
            </a:r>
            <a:r>
              <a:rPr lang="fi-FI" altLang="fi-FI" i="1" kern="0" dirty="0" smtClean="0">
                <a:latin typeface="Symbol" panose="05050102010706020507" pitchFamily="18" charset="2"/>
                <a:cs typeface="Arial" panose="020B0604020202020204" pitchFamily="34" charset="0"/>
              </a:rPr>
              <a:t>q</a:t>
            </a:r>
            <a:r>
              <a:rPr lang="fi-FI" altLang="fi-FI" kern="0" dirty="0" smtClean="0">
                <a:latin typeface="Symbol" panose="05050102010706020507" pitchFamily="18" charset="2"/>
                <a:cs typeface="Arial" panose="020B0604020202020204" pitchFamily="34" charset="0"/>
              </a:rPr>
              <a:t>,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i="1" kern="0" dirty="0" smtClean="0">
                <a:latin typeface="Symbol" panose="05050102010706020507" pitchFamily="18" charset="2"/>
                <a:cs typeface="Arial" panose="020B0604020202020204" pitchFamily="34" charset="0"/>
              </a:rPr>
              <a:t>j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4" name="Group 49"/>
          <p:cNvGrpSpPr>
            <a:grpSpLocks/>
          </p:cNvGrpSpPr>
          <p:nvPr/>
        </p:nvGrpSpPr>
        <p:grpSpPr bwMode="auto">
          <a:xfrm>
            <a:off x="1805261" y="1877144"/>
            <a:ext cx="1524000" cy="485775"/>
            <a:chOff x="2211" y="1818"/>
            <a:chExt cx="960" cy="306"/>
          </a:xfrm>
        </p:grpSpPr>
        <p:sp>
          <p:nvSpPr>
            <p:cNvPr id="65" name="Oval 13"/>
            <p:cNvSpPr>
              <a:spLocks noChangeArrowheads="1"/>
            </p:cNvSpPr>
            <p:nvPr/>
          </p:nvSpPr>
          <p:spPr bwMode="auto">
            <a:xfrm>
              <a:off x="2454" y="2076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66" name="Text Box 37"/>
            <p:cNvSpPr txBox="1">
              <a:spLocks noChangeArrowheads="1"/>
            </p:cNvSpPr>
            <p:nvPr/>
          </p:nvSpPr>
          <p:spPr bwMode="auto">
            <a:xfrm>
              <a:off x="2211" y="1818"/>
              <a:ext cx="9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fi-FI" altLang="fi-FI" sz="24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fi-FI" altLang="fi-FI" sz="2400" i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r>
                <a:rPr lang="fi-FI" altLang="fi-FI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i-FI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r>
                <a:rPr lang="fi-FI" altLang="fi-FI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i-FI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r>
                <a:rPr lang="fi-FI" altLang="fi-FI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lang="en-GB" altLang="fi-FI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7" name="Group 57"/>
          <p:cNvGrpSpPr>
            <a:grpSpLocks/>
          </p:cNvGrpSpPr>
          <p:nvPr/>
        </p:nvGrpSpPr>
        <p:grpSpPr bwMode="auto">
          <a:xfrm>
            <a:off x="297136" y="1234207"/>
            <a:ext cx="3000375" cy="2709863"/>
            <a:chOff x="1261" y="1413"/>
            <a:chExt cx="1890" cy="1707"/>
          </a:xfrm>
        </p:grpSpPr>
        <p:grpSp>
          <p:nvGrpSpPr>
            <p:cNvPr id="68" name="Group 46"/>
            <p:cNvGrpSpPr>
              <a:grpSpLocks/>
            </p:cNvGrpSpPr>
            <p:nvPr/>
          </p:nvGrpSpPr>
          <p:grpSpPr bwMode="auto">
            <a:xfrm>
              <a:off x="1261" y="1413"/>
              <a:ext cx="1890" cy="1566"/>
              <a:chOff x="1261" y="1413"/>
              <a:chExt cx="1890" cy="1566"/>
            </a:xfrm>
          </p:grpSpPr>
          <p:sp>
            <p:nvSpPr>
              <p:cNvPr id="81" name="Line 4"/>
              <p:cNvSpPr>
                <a:spLocks noChangeShapeType="1"/>
              </p:cNvSpPr>
              <p:nvPr/>
            </p:nvSpPr>
            <p:spPr bwMode="auto">
              <a:xfrm flipH="1">
                <a:off x="1440" y="2598"/>
                <a:ext cx="480" cy="37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Line 5"/>
              <p:cNvSpPr>
                <a:spLocks noChangeShapeType="1"/>
              </p:cNvSpPr>
              <p:nvPr/>
            </p:nvSpPr>
            <p:spPr bwMode="auto">
              <a:xfrm flipV="1">
                <a:off x="1920" y="2592"/>
                <a:ext cx="111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Line 6"/>
              <p:cNvSpPr>
                <a:spLocks noChangeShapeType="1"/>
              </p:cNvSpPr>
              <p:nvPr/>
            </p:nvSpPr>
            <p:spPr bwMode="auto">
              <a:xfrm flipV="1">
                <a:off x="1926" y="1614"/>
                <a:ext cx="0" cy="972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aphicFrame>
            <p:nvGraphicFramePr>
              <p:cNvPr id="84" name="Object 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62671233"/>
                  </p:ext>
                </p:extLst>
              </p:nvPr>
            </p:nvGraphicFramePr>
            <p:xfrm>
              <a:off x="1261" y="2787"/>
              <a:ext cx="185" cy="19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664" name="Equation" r:id="rId5" imgW="139680" imgH="139680" progId="Equation.DSMT4">
                      <p:embed/>
                    </p:oleObj>
                  </mc:Choice>
                  <mc:Fallback>
                    <p:oleObj name="Equation" r:id="rId5" imgW="139680" imgH="1396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261" y="2787"/>
                            <a:ext cx="185" cy="19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5" name="Object 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140381075"/>
                  </p:ext>
                </p:extLst>
              </p:nvPr>
            </p:nvGraphicFramePr>
            <p:xfrm>
              <a:off x="2983" y="2589"/>
              <a:ext cx="168" cy="20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665" name="Equation" r:id="rId7" imgW="139680" imgH="177480" progId="Equation.DSMT4">
                      <p:embed/>
                    </p:oleObj>
                  </mc:Choice>
                  <mc:Fallback>
                    <p:oleObj name="Equation" r:id="rId7" imgW="139680" imgH="1774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83" y="2589"/>
                            <a:ext cx="168" cy="20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6" name="Object 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72976458"/>
                  </p:ext>
                </p:extLst>
              </p:nvPr>
            </p:nvGraphicFramePr>
            <p:xfrm>
              <a:off x="1854" y="1413"/>
              <a:ext cx="168" cy="21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666" name="Equation" r:id="rId9" imgW="126720" imgH="139680" progId="Equation.DSMT4">
                      <p:embed/>
                    </p:oleObj>
                  </mc:Choice>
                  <mc:Fallback>
                    <p:oleObj name="Equation" r:id="rId9" imgW="126720" imgH="1396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54" y="1413"/>
                            <a:ext cx="168" cy="21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69" name="Group 53"/>
            <p:cNvGrpSpPr>
              <a:grpSpLocks/>
            </p:cNvGrpSpPr>
            <p:nvPr/>
          </p:nvGrpSpPr>
          <p:grpSpPr bwMode="auto">
            <a:xfrm>
              <a:off x="1926" y="2100"/>
              <a:ext cx="540" cy="480"/>
              <a:chOff x="1926" y="2100"/>
              <a:chExt cx="540" cy="480"/>
            </a:xfrm>
          </p:grpSpPr>
          <p:sp>
            <p:nvSpPr>
              <p:cNvPr id="79" name="Line 18"/>
              <p:cNvSpPr>
                <a:spLocks noChangeShapeType="1"/>
              </p:cNvSpPr>
              <p:nvPr/>
            </p:nvSpPr>
            <p:spPr bwMode="auto">
              <a:xfrm flipV="1">
                <a:off x="1926" y="2100"/>
                <a:ext cx="540" cy="48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Text Box 38"/>
              <p:cNvSpPr txBox="1">
                <a:spLocks noChangeArrowheads="1"/>
              </p:cNvSpPr>
              <p:nvPr/>
            </p:nvSpPr>
            <p:spPr bwMode="auto">
              <a:xfrm>
                <a:off x="2064" y="2112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fi-FI" altLang="fi-FI" sz="2400" b="1" i="1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endParaRPr lang="en-GB" altLang="fi-FI" sz="2400" b="1" i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0" name="Group 51"/>
            <p:cNvGrpSpPr>
              <a:grpSpLocks/>
            </p:cNvGrpSpPr>
            <p:nvPr/>
          </p:nvGrpSpPr>
          <p:grpSpPr bwMode="auto">
            <a:xfrm>
              <a:off x="2472" y="2604"/>
              <a:ext cx="408" cy="324"/>
              <a:chOff x="2472" y="2604"/>
              <a:chExt cx="408" cy="324"/>
            </a:xfrm>
          </p:grpSpPr>
          <p:sp>
            <p:nvSpPr>
              <p:cNvPr id="77" name="Line 11"/>
              <p:cNvSpPr>
                <a:spLocks noChangeShapeType="1"/>
              </p:cNvSpPr>
              <p:nvPr/>
            </p:nvSpPr>
            <p:spPr bwMode="auto">
              <a:xfrm flipH="1">
                <a:off x="2472" y="2604"/>
                <a:ext cx="366" cy="30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Text Box 39"/>
              <p:cNvSpPr txBox="1">
                <a:spLocks noChangeArrowheads="1"/>
              </p:cNvSpPr>
              <p:nvPr/>
            </p:nvSpPr>
            <p:spPr bwMode="auto">
              <a:xfrm>
                <a:off x="2592" y="2640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fi-FI" altLang="fi-FI" sz="2400" i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endParaRPr lang="en-GB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1" name="Group 50"/>
            <p:cNvGrpSpPr>
              <a:grpSpLocks/>
            </p:cNvGrpSpPr>
            <p:nvPr/>
          </p:nvGrpSpPr>
          <p:grpSpPr bwMode="auto">
            <a:xfrm>
              <a:off x="1548" y="2832"/>
              <a:ext cx="924" cy="288"/>
              <a:chOff x="1548" y="2832"/>
              <a:chExt cx="924" cy="288"/>
            </a:xfrm>
          </p:grpSpPr>
          <p:sp>
            <p:nvSpPr>
              <p:cNvPr id="75" name="Line 10"/>
              <p:cNvSpPr>
                <a:spLocks noChangeShapeType="1"/>
              </p:cNvSpPr>
              <p:nvPr/>
            </p:nvSpPr>
            <p:spPr bwMode="auto">
              <a:xfrm>
                <a:off x="1548" y="2904"/>
                <a:ext cx="924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Text Box 40"/>
              <p:cNvSpPr txBox="1">
                <a:spLocks noChangeArrowheads="1"/>
              </p:cNvSpPr>
              <p:nvPr/>
            </p:nvSpPr>
            <p:spPr bwMode="auto">
              <a:xfrm>
                <a:off x="1824" y="2832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fi-FI" altLang="fi-FI" sz="2400" i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  <a:endParaRPr lang="en-GB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2" name="Group 52"/>
            <p:cNvGrpSpPr>
              <a:grpSpLocks/>
            </p:cNvGrpSpPr>
            <p:nvPr/>
          </p:nvGrpSpPr>
          <p:grpSpPr bwMode="auto">
            <a:xfrm>
              <a:off x="2484" y="2100"/>
              <a:ext cx="300" cy="798"/>
              <a:chOff x="2484" y="2100"/>
              <a:chExt cx="300" cy="798"/>
            </a:xfrm>
          </p:grpSpPr>
          <p:sp>
            <p:nvSpPr>
              <p:cNvPr id="73" name="Line 12"/>
              <p:cNvSpPr>
                <a:spLocks noChangeShapeType="1"/>
              </p:cNvSpPr>
              <p:nvPr/>
            </p:nvSpPr>
            <p:spPr bwMode="auto">
              <a:xfrm flipV="1">
                <a:off x="2484" y="2100"/>
                <a:ext cx="0" cy="798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Text Box 41"/>
              <p:cNvSpPr txBox="1">
                <a:spLocks noChangeArrowheads="1"/>
              </p:cNvSpPr>
              <p:nvPr/>
            </p:nvSpPr>
            <p:spPr bwMode="auto">
              <a:xfrm>
                <a:off x="2496" y="2304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fi-FI" altLang="fi-FI" sz="2400" i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z</a:t>
                </a:r>
                <a:endParaRPr lang="en-GB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9764289"/>
              </p:ext>
            </p:extLst>
          </p:nvPr>
        </p:nvGraphicFramePr>
        <p:xfrm>
          <a:off x="441152" y="3889375"/>
          <a:ext cx="1638300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67" name="Equation" r:id="rId11" imgW="888840" imgH="279360" progId="Equation.DSMT4">
                  <p:embed/>
                </p:oleObj>
              </mc:Choice>
              <mc:Fallback>
                <p:oleObj name="Equation" r:id="rId11" imgW="88884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152" y="3889375"/>
                        <a:ext cx="1638300" cy="51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6717415"/>
              </p:ext>
            </p:extLst>
          </p:nvPr>
        </p:nvGraphicFramePr>
        <p:xfrm>
          <a:off x="266700" y="4298950"/>
          <a:ext cx="381635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68" name="Equation" r:id="rId13" imgW="2070000" imgH="457200" progId="Equation.DSMT4">
                  <p:embed/>
                </p:oleObj>
              </mc:Choice>
              <mc:Fallback>
                <p:oleObj name="Equation" r:id="rId13" imgW="20700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" y="4298950"/>
                        <a:ext cx="381635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7" name="Group 73"/>
          <p:cNvGrpSpPr>
            <a:grpSpLocks/>
          </p:cNvGrpSpPr>
          <p:nvPr/>
        </p:nvGrpSpPr>
        <p:grpSpPr bwMode="auto">
          <a:xfrm>
            <a:off x="4962376" y="2887885"/>
            <a:ext cx="1295400" cy="457200"/>
            <a:chOff x="3804" y="2064"/>
            <a:chExt cx="816" cy="288"/>
          </a:xfrm>
        </p:grpSpPr>
        <p:sp>
          <p:nvSpPr>
            <p:cNvPr id="58" name="Line 50"/>
            <p:cNvSpPr>
              <a:spLocks noChangeShapeType="1"/>
            </p:cNvSpPr>
            <p:nvPr/>
          </p:nvSpPr>
          <p:spPr bwMode="auto">
            <a:xfrm>
              <a:off x="3804" y="2352"/>
              <a:ext cx="81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Text Box 51"/>
            <p:cNvSpPr txBox="1">
              <a:spLocks noChangeArrowheads="1"/>
            </p:cNvSpPr>
            <p:nvPr/>
          </p:nvSpPr>
          <p:spPr bwMode="auto">
            <a:xfrm>
              <a:off x="4236" y="2064"/>
              <a:ext cx="2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>
                  <a:solidFill>
                    <a:srgbClr val="FF0000"/>
                  </a:solidFill>
                  <a:latin typeface="Symbol" pitchFamily="18" charset="2"/>
                </a:rPr>
                <a:t>r</a:t>
              </a:r>
              <a:endParaRPr lang="en-GB" altLang="fi-FI" sz="2400" i="1">
                <a:solidFill>
                  <a:srgbClr val="FF0000"/>
                </a:solidFill>
              </a:endParaRPr>
            </a:p>
          </p:txBody>
        </p:sp>
      </p:grpSp>
      <p:sp>
        <p:nvSpPr>
          <p:cNvPr id="105" name="Oval 60"/>
          <p:cNvSpPr>
            <a:spLocks noChangeArrowheads="1"/>
          </p:cNvSpPr>
          <p:nvPr/>
        </p:nvSpPr>
        <p:spPr bwMode="auto">
          <a:xfrm>
            <a:off x="3343126" y="1735360"/>
            <a:ext cx="3238500" cy="3238500"/>
          </a:xfrm>
          <a:prstGeom prst="ellips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sp>
        <p:nvSpPr>
          <p:cNvPr id="108" name="Line 61"/>
          <p:cNvSpPr>
            <a:spLocks noChangeShapeType="1"/>
          </p:cNvSpPr>
          <p:nvPr/>
        </p:nvSpPr>
        <p:spPr bwMode="auto">
          <a:xfrm flipV="1">
            <a:off x="4952851" y="2011585"/>
            <a:ext cx="1847850" cy="1362075"/>
          </a:xfrm>
          <a:prstGeom prst="line">
            <a:avLst/>
          </a:prstGeom>
          <a:noFill/>
          <a:ln w="19050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9" name="Group 68"/>
          <p:cNvGrpSpPr>
            <a:grpSpLocks/>
          </p:cNvGrpSpPr>
          <p:nvPr/>
        </p:nvGrpSpPr>
        <p:grpSpPr bwMode="auto">
          <a:xfrm>
            <a:off x="6238726" y="2297335"/>
            <a:ext cx="1619250" cy="457200"/>
            <a:chOff x="4692" y="1692"/>
            <a:chExt cx="1020" cy="288"/>
          </a:xfrm>
        </p:grpSpPr>
        <p:sp>
          <p:nvSpPr>
            <p:cNvPr id="110" name="Oval 66"/>
            <p:cNvSpPr>
              <a:spLocks noChangeArrowheads="1"/>
            </p:cNvSpPr>
            <p:nvPr/>
          </p:nvSpPr>
          <p:spPr bwMode="auto">
            <a:xfrm>
              <a:off x="4692" y="1740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11" name="Text Box 67"/>
            <p:cNvSpPr txBox="1">
              <a:spLocks noChangeArrowheads="1"/>
            </p:cNvSpPr>
            <p:nvPr/>
          </p:nvSpPr>
          <p:spPr bwMode="auto">
            <a:xfrm>
              <a:off x="4794" y="1692"/>
              <a:ext cx="91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fi-FI" altLang="fi-FI" sz="24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fi-FI" altLang="fi-FI" sz="2400" i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r>
                <a:rPr lang="fi-FI" altLang="fi-FI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i-FI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r>
                <a:rPr lang="fi-FI" altLang="fi-FI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i-FI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r>
                <a:rPr lang="fi-FI" altLang="fi-FI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lang="en-GB" altLang="fi-FI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2" name="Group 75"/>
          <p:cNvGrpSpPr>
            <a:grpSpLocks/>
          </p:cNvGrpSpPr>
          <p:nvPr/>
        </p:nvGrpSpPr>
        <p:grpSpPr bwMode="auto">
          <a:xfrm>
            <a:off x="6257776" y="2430685"/>
            <a:ext cx="457200" cy="914400"/>
            <a:chOff x="4620" y="1776"/>
            <a:chExt cx="288" cy="576"/>
          </a:xfrm>
        </p:grpSpPr>
        <p:sp>
          <p:nvSpPr>
            <p:cNvPr id="113" name="Text Box 45"/>
            <p:cNvSpPr txBox="1">
              <a:spLocks noChangeArrowheads="1"/>
            </p:cNvSpPr>
            <p:nvPr/>
          </p:nvSpPr>
          <p:spPr bwMode="auto">
            <a:xfrm>
              <a:off x="4620" y="1968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endParaRPr lang="en-GB" altLang="fi-FI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4" name="Line 69"/>
            <p:cNvSpPr>
              <a:spLocks noChangeShapeType="1"/>
            </p:cNvSpPr>
            <p:nvPr/>
          </p:nvSpPr>
          <p:spPr bwMode="auto">
            <a:xfrm>
              <a:off x="4620" y="1776"/>
              <a:ext cx="0" cy="57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15" name="Group 74"/>
          <p:cNvGrpSpPr>
            <a:grpSpLocks/>
          </p:cNvGrpSpPr>
          <p:nvPr/>
        </p:nvGrpSpPr>
        <p:grpSpPr bwMode="auto">
          <a:xfrm>
            <a:off x="3952726" y="1744885"/>
            <a:ext cx="2019300" cy="1371600"/>
            <a:chOff x="3168" y="1344"/>
            <a:chExt cx="1272" cy="864"/>
          </a:xfrm>
        </p:grpSpPr>
        <p:sp>
          <p:nvSpPr>
            <p:cNvPr id="116" name="AutoShape 63"/>
            <p:cNvSpPr>
              <a:spLocks noChangeArrowheads="1"/>
            </p:cNvSpPr>
            <p:nvPr/>
          </p:nvSpPr>
          <p:spPr bwMode="auto">
            <a:xfrm>
              <a:off x="3168" y="1608"/>
              <a:ext cx="1272" cy="600"/>
            </a:xfrm>
            <a:custGeom>
              <a:avLst/>
              <a:gdLst>
                <a:gd name="T0" fmla="*/ 58 w 21600"/>
                <a:gd name="T1" fmla="*/ 1 h 21600"/>
                <a:gd name="T2" fmla="*/ 37 w 21600"/>
                <a:gd name="T3" fmla="*/ 1 h 21600"/>
                <a:gd name="T4" fmla="*/ 54 w 21600"/>
                <a:gd name="T5" fmla="*/ 3 h 21600"/>
                <a:gd name="T6" fmla="*/ 80 w 21600"/>
                <a:gd name="T7" fmla="*/ 4 h 21600"/>
                <a:gd name="T8" fmla="*/ 74 w 21600"/>
                <a:gd name="T9" fmla="*/ 8 h 21600"/>
                <a:gd name="T10" fmla="*/ 57 w 21600"/>
                <a:gd name="T11" fmla="*/ 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58 w 21600"/>
                <a:gd name="T19" fmla="*/ 3168 h 21600"/>
                <a:gd name="T20" fmla="*/ 18442 w 21600"/>
                <a:gd name="T21" fmla="*/ 18432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8797" y="7128"/>
                  </a:moveTo>
                  <a:cubicBezTo>
                    <a:pt x="17362" y="4003"/>
                    <a:pt x="14238" y="2000"/>
                    <a:pt x="10800" y="2000"/>
                  </a:cubicBezTo>
                  <a:cubicBezTo>
                    <a:pt x="10783" y="1999"/>
                    <a:pt x="10766" y="2000"/>
                    <a:pt x="10749" y="2000"/>
                  </a:cubicBezTo>
                  <a:lnTo>
                    <a:pt x="10738" y="0"/>
                  </a:lnTo>
                  <a:cubicBezTo>
                    <a:pt x="10759" y="0"/>
                    <a:pt x="10779" y="-1"/>
                    <a:pt x="10800" y="0"/>
                  </a:cubicBezTo>
                  <a:cubicBezTo>
                    <a:pt x="15020" y="0"/>
                    <a:pt x="18854" y="2458"/>
                    <a:pt x="20614" y="6293"/>
                  </a:cubicBezTo>
                  <a:lnTo>
                    <a:pt x="23068" y="5167"/>
                  </a:lnTo>
                  <a:lnTo>
                    <a:pt x="21249" y="10074"/>
                  </a:lnTo>
                  <a:lnTo>
                    <a:pt x="16343" y="8254"/>
                  </a:lnTo>
                  <a:lnTo>
                    <a:pt x="18797" y="7128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Text Box 70"/>
            <p:cNvSpPr txBox="1">
              <a:spLocks noChangeArrowheads="1"/>
            </p:cNvSpPr>
            <p:nvPr/>
          </p:nvSpPr>
          <p:spPr bwMode="auto">
            <a:xfrm>
              <a:off x="3852" y="1344"/>
              <a:ext cx="2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>
                  <a:solidFill>
                    <a:srgbClr val="FF0000"/>
                  </a:solidFill>
                  <a:latin typeface="Symbol" pitchFamily="18" charset="2"/>
                </a:rPr>
                <a:t>q</a:t>
              </a:r>
              <a:endParaRPr lang="en-GB" altLang="fi-FI" sz="2400" i="1">
                <a:solidFill>
                  <a:srgbClr val="FF0000"/>
                </a:solidFill>
              </a:endParaRPr>
            </a:p>
          </p:txBody>
        </p:sp>
      </p:grpSp>
      <p:grpSp>
        <p:nvGrpSpPr>
          <p:cNvPr id="118" name="Group 72"/>
          <p:cNvGrpSpPr>
            <a:grpSpLocks/>
          </p:cNvGrpSpPr>
          <p:nvPr/>
        </p:nvGrpSpPr>
        <p:grpSpPr bwMode="auto">
          <a:xfrm>
            <a:off x="4648052" y="1111473"/>
            <a:ext cx="3225801" cy="2444751"/>
            <a:chOff x="3606" y="945"/>
            <a:chExt cx="2032" cy="1540"/>
          </a:xfrm>
        </p:grpSpPr>
        <p:sp>
          <p:nvSpPr>
            <p:cNvPr id="119" name="Line 54"/>
            <p:cNvSpPr>
              <a:spLocks noChangeShapeType="1"/>
            </p:cNvSpPr>
            <p:nvPr/>
          </p:nvSpPr>
          <p:spPr bwMode="auto">
            <a:xfrm>
              <a:off x="3792" y="2364"/>
              <a:ext cx="1122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Line 55"/>
            <p:cNvSpPr>
              <a:spLocks noChangeShapeType="1"/>
            </p:cNvSpPr>
            <p:nvPr/>
          </p:nvSpPr>
          <p:spPr bwMode="auto">
            <a:xfrm flipH="1" flipV="1">
              <a:off x="3798" y="1032"/>
              <a:ext cx="0" cy="132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21" name="Object 5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5606376"/>
                </p:ext>
              </p:extLst>
            </p:nvPr>
          </p:nvGraphicFramePr>
          <p:xfrm>
            <a:off x="3606" y="945"/>
            <a:ext cx="168" cy="2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69" name="Equation" r:id="rId15" imgW="126720" imgH="139680" progId="Equation.DSMT4">
                    <p:embed/>
                  </p:oleObj>
                </mc:Choice>
                <mc:Fallback>
                  <p:oleObj name="Equation" r:id="rId15" imgW="12672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06" y="945"/>
                          <a:ext cx="168" cy="21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2" name="Object 7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56384493"/>
                </p:ext>
              </p:extLst>
            </p:nvPr>
          </p:nvGraphicFramePr>
          <p:xfrm>
            <a:off x="4858" y="2249"/>
            <a:ext cx="780" cy="2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70" name="Equation" r:id="rId17" imgW="647640" imgH="203040" progId="Equation.DSMT4">
                    <p:embed/>
                  </p:oleObj>
                </mc:Choice>
                <mc:Fallback>
                  <p:oleObj name="Equation" r:id="rId17" imgW="64764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58" y="2249"/>
                          <a:ext cx="780" cy="2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790710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/>
      <p:bldP spid="10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7244997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Pallokoordinaatistosta </a:t>
            </a:r>
            <a:r>
              <a:rPr lang="fi-FI" alt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karteesiseen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i="1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i-FI" altLang="fi-FI" kern="0" dirty="0" err="1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i-FI" altLang="fi-FI" i="1" kern="0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fi-FI" altLang="fi-FI" kern="0" dirty="0">
                <a:latin typeface="Symbol" panose="05050102010706020507" pitchFamily="18" charset="2"/>
                <a:cs typeface="Arial" panose="020B0604020202020204" pitchFamily="34" charset="0"/>
              </a:rPr>
              <a:t>, </a:t>
            </a:r>
            <a:r>
              <a:rPr lang="fi-FI" altLang="fi-FI" i="1" kern="0" dirty="0">
                <a:latin typeface="Symbol" panose="05050102010706020507" pitchFamily="18" charset="2"/>
                <a:cs typeface="Arial" panose="020B0604020202020204" pitchFamily="34" charset="0"/>
              </a:rPr>
              <a:t>q</a:t>
            </a:r>
            <a:r>
              <a:rPr lang="fi-FI" altLang="fi-FI" kern="0" dirty="0">
                <a:latin typeface="Symbol" panose="05050102010706020507" pitchFamily="18" charset="2"/>
                <a:cs typeface="Arial" panose="020B0604020202020204" pitchFamily="34" charset="0"/>
              </a:rPr>
              <a:t>,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i="1" kern="0" dirty="0">
                <a:latin typeface="Symbol" panose="05050102010706020507" pitchFamily="18" charset="2"/>
                <a:cs typeface="Arial" panose="020B0604020202020204" pitchFamily="34" charset="0"/>
              </a:rPr>
              <a:t>j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 -&gt; </a:t>
            </a:r>
            <a:r>
              <a:rPr lang="fi-FI" altLang="fi-FI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i-FI" altLang="fi-FI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i-FI" altLang="fi-FI" i="1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i="1" kern="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i="1" kern="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4463452"/>
              </p:ext>
            </p:extLst>
          </p:nvPr>
        </p:nvGraphicFramePr>
        <p:xfrm>
          <a:off x="1515982" y="4535388"/>
          <a:ext cx="1287463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1" name="Equation" r:id="rId5" imgW="698400" imgH="203040" progId="Equation.DSMT4">
                  <p:embed/>
                </p:oleObj>
              </mc:Choice>
              <mc:Fallback>
                <p:oleObj name="Equation" r:id="rId5" imgW="6984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5982" y="4535388"/>
                        <a:ext cx="1287463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5899509"/>
              </p:ext>
            </p:extLst>
          </p:nvPr>
        </p:nvGraphicFramePr>
        <p:xfrm>
          <a:off x="1508150" y="4200780"/>
          <a:ext cx="1333500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2" name="Equation" r:id="rId7" imgW="723600" imgH="177480" progId="Equation.DSMT4">
                  <p:embed/>
                </p:oleObj>
              </mc:Choice>
              <mc:Fallback>
                <p:oleObj name="Equation" r:id="rId7" imgW="7236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8150" y="4200780"/>
                        <a:ext cx="1333500" cy="325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Oval 32"/>
          <p:cNvSpPr>
            <a:spLocks noChangeArrowheads="1"/>
          </p:cNvSpPr>
          <p:nvPr/>
        </p:nvSpPr>
        <p:spPr bwMode="auto">
          <a:xfrm>
            <a:off x="3991198" y="1639788"/>
            <a:ext cx="3238500" cy="3238500"/>
          </a:xfrm>
          <a:prstGeom prst="ellips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grpSp>
        <p:nvGrpSpPr>
          <p:cNvPr id="53" name="Group 34"/>
          <p:cNvGrpSpPr>
            <a:grpSpLocks/>
          </p:cNvGrpSpPr>
          <p:nvPr/>
        </p:nvGrpSpPr>
        <p:grpSpPr bwMode="auto">
          <a:xfrm>
            <a:off x="6688362" y="1708052"/>
            <a:ext cx="1457325" cy="646113"/>
            <a:chOff x="4567" y="1381"/>
            <a:chExt cx="918" cy="407"/>
          </a:xfrm>
        </p:grpSpPr>
        <p:sp>
          <p:nvSpPr>
            <p:cNvPr id="54" name="Oval 35"/>
            <p:cNvSpPr>
              <a:spLocks noChangeArrowheads="1"/>
            </p:cNvSpPr>
            <p:nvPr/>
          </p:nvSpPr>
          <p:spPr bwMode="auto">
            <a:xfrm>
              <a:off x="4692" y="1740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55" name="Text Box 36"/>
            <p:cNvSpPr txBox="1">
              <a:spLocks noChangeArrowheads="1"/>
            </p:cNvSpPr>
            <p:nvPr/>
          </p:nvSpPr>
          <p:spPr bwMode="auto">
            <a:xfrm>
              <a:off x="4567" y="1381"/>
              <a:ext cx="91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fi-FI" altLang="fi-FI" sz="24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fi-FI" altLang="fi-FI" sz="2400" i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fi-FI" altLang="fi-FI" sz="24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</a:t>
              </a:r>
              <a:r>
                <a:rPr lang="fi-FI" altLang="fi-FI" sz="2400" i="1" dirty="0" err="1">
                  <a:solidFill>
                    <a:srgbClr val="FF0000"/>
                  </a:solidFill>
                  <a:latin typeface="Symbol" pitchFamily="18" charset="2"/>
                </a:rPr>
                <a:t>q</a:t>
              </a:r>
              <a:r>
                <a:rPr lang="fi-FI" altLang="fi-FI" sz="2400" dirty="0" err="1">
                  <a:solidFill>
                    <a:srgbClr val="FF0000"/>
                  </a:solidFill>
                  <a:latin typeface="Symbol" pitchFamily="18" charset="2"/>
                </a:rPr>
                <a:t>,</a:t>
              </a:r>
              <a:r>
                <a:rPr lang="fi-FI" altLang="fi-FI" sz="2400" i="1" dirty="0" err="1">
                  <a:solidFill>
                    <a:srgbClr val="FF0000"/>
                  </a:solidFill>
                  <a:latin typeface="Symbol" pitchFamily="18" charset="2"/>
                </a:rPr>
                <a:t>j</a:t>
              </a:r>
              <a:r>
                <a:rPr lang="fi-FI" altLang="fi-FI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lang="en-GB" altLang="fi-FI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6" name="Group 55"/>
          <p:cNvGrpSpPr>
            <a:grpSpLocks/>
          </p:cNvGrpSpPr>
          <p:nvPr/>
        </p:nvGrpSpPr>
        <p:grpSpPr bwMode="auto">
          <a:xfrm>
            <a:off x="6905848" y="2335113"/>
            <a:ext cx="457200" cy="914400"/>
            <a:chOff x="4752" y="1974"/>
            <a:chExt cx="288" cy="576"/>
          </a:xfrm>
        </p:grpSpPr>
        <p:sp>
          <p:nvSpPr>
            <p:cNvPr id="60" name="Text Box 38"/>
            <p:cNvSpPr txBox="1">
              <a:spLocks noChangeArrowheads="1"/>
            </p:cNvSpPr>
            <p:nvPr/>
          </p:nvSpPr>
          <p:spPr bwMode="auto">
            <a:xfrm>
              <a:off x="4752" y="216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endParaRPr lang="en-GB" altLang="fi-FI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Line 39"/>
            <p:cNvSpPr>
              <a:spLocks noChangeShapeType="1"/>
            </p:cNvSpPr>
            <p:nvPr/>
          </p:nvSpPr>
          <p:spPr bwMode="auto">
            <a:xfrm>
              <a:off x="4752" y="1974"/>
              <a:ext cx="0" cy="57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62" name="Group 40"/>
          <p:cNvGrpSpPr>
            <a:grpSpLocks/>
          </p:cNvGrpSpPr>
          <p:nvPr/>
        </p:nvGrpSpPr>
        <p:grpSpPr bwMode="auto">
          <a:xfrm>
            <a:off x="4600798" y="1649313"/>
            <a:ext cx="2019300" cy="1371600"/>
            <a:chOff x="3168" y="1344"/>
            <a:chExt cx="1272" cy="864"/>
          </a:xfrm>
        </p:grpSpPr>
        <p:sp>
          <p:nvSpPr>
            <p:cNvPr id="63" name="AutoShape 41"/>
            <p:cNvSpPr>
              <a:spLocks noChangeArrowheads="1"/>
            </p:cNvSpPr>
            <p:nvPr/>
          </p:nvSpPr>
          <p:spPr bwMode="auto">
            <a:xfrm>
              <a:off x="3168" y="1608"/>
              <a:ext cx="1272" cy="600"/>
            </a:xfrm>
            <a:custGeom>
              <a:avLst/>
              <a:gdLst>
                <a:gd name="T0" fmla="*/ 58 w 21600"/>
                <a:gd name="T1" fmla="*/ 1 h 21600"/>
                <a:gd name="T2" fmla="*/ 37 w 21600"/>
                <a:gd name="T3" fmla="*/ 1 h 21600"/>
                <a:gd name="T4" fmla="*/ 54 w 21600"/>
                <a:gd name="T5" fmla="*/ 3 h 21600"/>
                <a:gd name="T6" fmla="*/ 80 w 21600"/>
                <a:gd name="T7" fmla="*/ 4 h 21600"/>
                <a:gd name="T8" fmla="*/ 74 w 21600"/>
                <a:gd name="T9" fmla="*/ 8 h 21600"/>
                <a:gd name="T10" fmla="*/ 57 w 21600"/>
                <a:gd name="T11" fmla="*/ 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58 w 21600"/>
                <a:gd name="T19" fmla="*/ 3168 h 21600"/>
                <a:gd name="T20" fmla="*/ 18442 w 21600"/>
                <a:gd name="T21" fmla="*/ 18432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8797" y="7128"/>
                  </a:moveTo>
                  <a:cubicBezTo>
                    <a:pt x="17362" y="4003"/>
                    <a:pt x="14238" y="2000"/>
                    <a:pt x="10800" y="2000"/>
                  </a:cubicBezTo>
                  <a:cubicBezTo>
                    <a:pt x="10783" y="1999"/>
                    <a:pt x="10766" y="2000"/>
                    <a:pt x="10749" y="2000"/>
                  </a:cubicBezTo>
                  <a:lnTo>
                    <a:pt x="10738" y="0"/>
                  </a:lnTo>
                  <a:cubicBezTo>
                    <a:pt x="10759" y="0"/>
                    <a:pt x="10779" y="-1"/>
                    <a:pt x="10800" y="0"/>
                  </a:cubicBezTo>
                  <a:cubicBezTo>
                    <a:pt x="15020" y="0"/>
                    <a:pt x="18854" y="2458"/>
                    <a:pt x="20614" y="6293"/>
                  </a:cubicBezTo>
                  <a:lnTo>
                    <a:pt x="23068" y="5167"/>
                  </a:lnTo>
                  <a:lnTo>
                    <a:pt x="21249" y="10074"/>
                  </a:lnTo>
                  <a:lnTo>
                    <a:pt x="16343" y="8254"/>
                  </a:lnTo>
                  <a:lnTo>
                    <a:pt x="18797" y="7128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Text Box 42"/>
            <p:cNvSpPr txBox="1">
              <a:spLocks noChangeArrowheads="1"/>
            </p:cNvSpPr>
            <p:nvPr/>
          </p:nvSpPr>
          <p:spPr bwMode="auto">
            <a:xfrm>
              <a:off x="3852" y="1344"/>
              <a:ext cx="2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>
                  <a:solidFill>
                    <a:srgbClr val="FF0000"/>
                  </a:solidFill>
                  <a:latin typeface="Symbol" pitchFamily="18" charset="2"/>
                </a:rPr>
                <a:t>q</a:t>
              </a:r>
              <a:endParaRPr lang="en-GB" altLang="fi-FI" sz="2400" i="1">
                <a:solidFill>
                  <a:srgbClr val="FF0000"/>
                </a:solidFill>
              </a:endParaRPr>
            </a:p>
          </p:txBody>
        </p:sp>
      </p:grpSp>
      <p:grpSp>
        <p:nvGrpSpPr>
          <p:cNvPr id="88" name="Group 43"/>
          <p:cNvGrpSpPr>
            <a:grpSpLocks/>
          </p:cNvGrpSpPr>
          <p:nvPr/>
        </p:nvGrpSpPr>
        <p:grpSpPr bwMode="auto">
          <a:xfrm>
            <a:off x="5296123" y="1030188"/>
            <a:ext cx="2522538" cy="2863852"/>
            <a:chOff x="3606" y="954"/>
            <a:chExt cx="1589" cy="1804"/>
          </a:xfrm>
        </p:grpSpPr>
        <p:sp>
          <p:nvSpPr>
            <p:cNvPr id="89" name="Line 44"/>
            <p:cNvSpPr>
              <a:spLocks noChangeShapeType="1"/>
            </p:cNvSpPr>
            <p:nvPr/>
          </p:nvSpPr>
          <p:spPr bwMode="auto">
            <a:xfrm>
              <a:off x="3792" y="2364"/>
              <a:ext cx="1122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Line 45"/>
            <p:cNvSpPr>
              <a:spLocks noChangeShapeType="1"/>
            </p:cNvSpPr>
            <p:nvPr/>
          </p:nvSpPr>
          <p:spPr bwMode="auto">
            <a:xfrm flipH="1" flipV="1">
              <a:off x="3798" y="1032"/>
              <a:ext cx="0" cy="132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91" name="Object 46"/>
            <p:cNvGraphicFramePr>
              <a:graphicFrameLocks noChangeAspect="1"/>
            </p:cNvGraphicFramePr>
            <p:nvPr/>
          </p:nvGraphicFramePr>
          <p:xfrm>
            <a:off x="3606" y="954"/>
            <a:ext cx="168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33" name="Equation" r:id="rId9" imgW="126725" imgH="126725" progId="Equation.DSMT4">
                    <p:embed/>
                  </p:oleObj>
                </mc:Choice>
                <mc:Fallback>
                  <p:oleObj name="Equation" r:id="rId9" imgW="126725" imgH="126725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06" y="954"/>
                          <a:ext cx="168" cy="1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" name="Object 4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71619804"/>
                </p:ext>
              </p:extLst>
            </p:nvPr>
          </p:nvGraphicFramePr>
          <p:xfrm>
            <a:off x="4675" y="2405"/>
            <a:ext cx="520" cy="3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34" name="Equation" r:id="rId11" imgW="431640" imgH="304560" progId="Equation.DSMT4">
                    <p:embed/>
                  </p:oleObj>
                </mc:Choice>
                <mc:Fallback>
                  <p:oleObj name="Equation" r:id="rId11" imgW="431640" imgH="3045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75" y="2405"/>
                          <a:ext cx="520" cy="3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3" name="Group 53"/>
          <p:cNvGrpSpPr>
            <a:grpSpLocks/>
          </p:cNvGrpSpPr>
          <p:nvPr/>
        </p:nvGrpSpPr>
        <p:grpSpPr bwMode="auto">
          <a:xfrm>
            <a:off x="81112" y="797396"/>
            <a:ext cx="4127434" cy="3566103"/>
            <a:chOff x="288" y="960"/>
            <a:chExt cx="2832" cy="2700"/>
          </a:xfrm>
        </p:grpSpPr>
        <p:grpSp>
          <p:nvGrpSpPr>
            <p:cNvPr id="94" name="Group 52"/>
            <p:cNvGrpSpPr>
              <a:grpSpLocks/>
            </p:cNvGrpSpPr>
            <p:nvPr/>
          </p:nvGrpSpPr>
          <p:grpSpPr bwMode="auto">
            <a:xfrm>
              <a:off x="434" y="1178"/>
              <a:ext cx="2686" cy="2234"/>
              <a:chOff x="434" y="1178"/>
              <a:chExt cx="2686" cy="2234"/>
            </a:xfrm>
          </p:grpSpPr>
          <p:sp>
            <p:nvSpPr>
              <p:cNvPr id="98" name="Line 4"/>
              <p:cNvSpPr>
                <a:spLocks noChangeShapeType="1"/>
              </p:cNvSpPr>
              <p:nvPr/>
            </p:nvSpPr>
            <p:spPr bwMode="auto">
              <a:xfrm flipV="1">
                <a:off x="1444" y="1599"/>
                <a:ext cx="972" cy="91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Line 5"/>
              <p:cNvSpPr>
                <a:spLocks noChangeShapeType="1"/>
              </p:cNvSpPr>
              <p:nvPr/>
            </p:nvSpPr>
            <p:spPr bwMode="auto">
              <a:xfrm flipV="1">
                <a:off x="1431" y="2107"/>
                <a:ext cx="451" cy="427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Line 7"/>
              <p:cNvSpPr>
                <a:spLocks noChangeShapeType="1"/>
              </p:cNvSpPr>
              <p:nvPr/>
            </p:nvSpPr>
            <p:spPr bwMode="auto">
              <a:xfrm flipH="1">
                <a:off x="434" y="2533"/>
                <a:ext cx="994" cy="793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Line 8"/>
              <p:cNvSpPr>
                <a:spLocks noChangeShapeType="1"/>
              </p:cNvSpPr>
              <p:nvPr/>
            </p:nvSpPr>
            <p:spPr bwMode="auto">
              <a:xfrm>
                <a:off x="1428" y="2525"/>
                <a:ext cx="125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Line 9"/>
              <p:cNvSpPr>
                <a:spLocks noChangeShapeType="1"/>
              </p:cNvSpPr>
              <p:nvPr/>
            </p:nvSpPr>
            <p:spPr bwMode="auto">
              <a:xfrm flipV="1">
                <a:off x="1437" y="1257"/>
                <a:ext cx="0" cy="126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Line 13"/>
              <p:cNvSpPr>
                <a:spLocks noChangeShapeType="1"/>
              </p:cNvSpPr>
              <p:nvPr/>
            </p:nvSpPr>
            <p:spPr bwMode="auto">
              <a:xfrm>
                <a:off x="1444" y="2004"/>
                <a:ext cx="1206" cy="17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Oval 14"/>
              <p:cNvSpPr>
                <a:spLocks noChangeArrowheads="1"/>
              </p:cNvSpPr>
              <p:nvPr/>
            </p:nvSpPr>
            <p:spPr bwMode="auto">
              <a:xfrm>
                <a:off x="1887" y="2035"/>
                <a:ext cx="62" cy="62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106" name="Line 15"/>
              <p:cNvSpPr>
                <a:spLocks noChangeShapeType="1"/>
              </p:cNvSpPr>
              <p:nvPr/>
            </p:nvSpPr>
            <p:spPr bwMode="auto">
              <a:xfrm flipV="1">
                <a:off x="1452" y="2082"/>
                <a:ext cx="452" cy="428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" name="Oval 16"/>
              <p:cNvSpPr>
                <a:spLocks noChangeArrowheads="1"/>
              </p:cNvSpPr>
              <p:nvPr/>
            </p:nvSpPr>
            <p:spPr bwMode="auto">
              <a:xfrm>
                <a:off x="550" y="1646"/>
                <a:ext cx="1765" cy="1766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123" name="Oval 17"/>
              <p:cNvSpPr>
                <a:spLocks noChangeArrowheads="1"/>
              </p:cNvSpPr>
              <p:nvPr/>
            </p:nvSpPr>
            <p:spPr bwMode="auto">
              <a:xfrm>
                <a:off x="550" y="2307"/>
                <a:ext cx="1765" cy="466"/>
              </a:xfrm>
              <a:prstGeom prst="ellipse">
                <a:avLst/>
              </a:prstGeom>
              <a:noFill/>
              <a:ln w="1270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124" name="Oval 18"/>
              <p:cNvSpPr>
                <a:spLocks noChangeArrowheads="1"/>
              </p:cNvSpPr>
              <p:nvPr/>
            </p:nvSpPr>
            <p:spPr bwMode="auto">
              <a:xfrm>
                <a:off x="736" y="1887"/>
                <a:ext cx="1400" cy="210"/>
              </a:xfrm>
              <a:prstGeom prst="ellipse">
                <a:avLst/>
              </a:prstGeom>
              <a:noFill/>
              <a:ln w="1270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125" name="AutoShape 19"/>
              <p:cNvSpPr>
                <a:spLocks noChangeArrowheads="1"/>
              </p:cNvSpPr>
              <p:nvPr/>
            </p:nvSpPr>
            <p:spPr bwMode="auto">
              <a:xfrm>
                <a:off x="884" y="1483"/>
                <a:ext cx="1455" cy="630"/>
              </a:xfrm>
              <a:custGeom>
                <a:avLst/>
                <a:gdLst>
                  <a:gd name="T0" fmla="*/ 66 w 21600"/>
                  <a:gd name="T1" fmla="*/ 1 h 21600"/>
                  <a:gd name="T2" fmla="*/ 38 w 21600"/>
                  <a:gd name="T3" fmla="*/ 1 h 21600"/>
                  <a:gd name="T4" fmla="*/ 64 w 21600"/>
                  <a:gd name="T5" fmla="*/ 2 h 21600"/>
                  <a:gd name="T6" fmla="*/ 99 w 21600"/>
                  <a:gd name="T7" fmla="*/ 3 h 21600"/>
                  <a:gd name="T8" fmla="*/ 96 w 21600"/>
                  <a:gd name="T9" fmla="*/ 7 h 21600"/>
                  <a:gd name="T10" fmla="*/ 74 w 21600"/>
                  <a:gd name="T11" fmla="*/ 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62 w 21600"/>
                  <a:gd name="T19" fmla="*/ 3154 h 21600"/>
                  <a:gd name="T20" fmla="*/ 18438 w 21600"/>
                  <a:gd name="T21" fmla="*/ 18446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8596" y="5400"/>
                    </a:moveTo>
                    <a:cubicBezTo>
                      <a:pt x="16825" y="2842"/>
                      <a:pt x="13911" y="1316"/>
                      <a:pt x="10800" y="1316"/>
                    </a:cubicBezTo>
                    <a:cubicBezTo>
                      <a:pt x="10047" y="1315"/>
                      <a:pt x="9297" y="1405"/>
                      <a:pt x="8565" y="1582"/>
                    </a:cubicBezTo>
                    <a:lnTo>
                      <a:pt x="8255" y="303"/>
                    </a:lnTo>
                    <a:cubicBezTo>
                      <a:pt x="9088" y="102"/>
                      <a:pt x="9942" y="-1"/>
                      <a:pt x="10800" y="0"/>
                    </a:cubicBezTo>
                    <a:cubicBezTo>
                      <a:pt x="14343" y="0"/>
                      <a:pt x="17661" y="1738"/>
                      <a:pt x="19678" y="4650"/>
                    </a:cubicBezTo>
                    <a:lnTo>
                      <a:pt x="21898" y="3113"/>
                    </a:lnTo>
                    <a:lnTo>
                      <a:pt x="21049" y="7785"/>
                    </a:lnTo>
                    <a:lnTo>
                      <a:pt x="16377" y="6937"/>
                    </a:lnTo>
                    <a:lnTo>
                      <a:pt x="18596" y="54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FF0000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6" name="Line 20"/>
              <p:cNvSpPr>
                <a:spLocks noChangeShapeType="1"/>
              </p:cNvSpPr>
              <p:nvPr/>
            </p:nvSpPr>
            <p:spPr bwMode="auto">
              <a:xfrm>
                <a:off x="1437" y="2533"/>
                <a:ext cx="1204" cy="179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7" name="AutoShape 21"/>
              <p:cNvSpPr>
                <a:spLocks noChangeArrowheads="1"/>
              </p:cNvSpPr>
              <p:nvPr/>
            </p:nvSpPr>
            <p:spPr bwMode="auto">
              <a:xfrm flipV="1">
                <a:off x="752" y="2300"/>
                <a:ext cx="1532" cy="536"/>
              </a:xfrm>
              <a:custGeom>
                <a:avLst/>
                <a:gdLst>
                  <a:gd name="T0" fmla="*/ 61 w 21600"/>
                  <a:gd name="T1" fmla="*/ 0 h 21600"/>
                  <a:gd name="T2" fmla="*/ 27 w 21600"/>
                  <a:gd name="T3" fmla="*/ 2 h 21600"/>
                  <a:gd name="T4" fmla="*/ 59 w 21600"/>
                  <a:gd name="T5" fmla="*/ 2 h 21600"/>
                  <a:gd name="T6" fmla="*/ 105 w 21600"/>
                  <a:gd name="T7" fmla="*/ 1 h 21600"/>
                  <a:gd name="T8" fmla="*/ 103 w 21600"/>
                  <a:gd name="T9" fmla="*/ 5 h 21600"/>
                  <a:gd name="T10" fmla="*/ 75 w 21600"/>
                  <a:gd name="T11" fmla="*/ 4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58 w 21600"/>
                  <a:gd name="T19" fmla="*/ 3143 h 21600"/>
                  <a:gd name="T20" fmla="*/ 18442 w 21600"/>
                  <a:gd name="T21" fmla="*/ 18457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6993" y="5321"/>
                    </a:moveTo>
                    <a:cubicBezTo>
                      <a:pt x="15424" y="3546"/>
                      <a:pt x="13168" y="2531"/>
                      <a:pt x="10800" y="2531"/>
                    </a:cubicBezTo>
                    <a:cubicBezTo>
                      <a:pt x="9120" y="2530"/>
                      <a:pt x="7480" y="3042"/>
                      <a:pt x="6099" y="3997"/>
                    </a:cubicBezTo>
                    <a:lnTo>
                      <a:pt x="4660" y="1914"/>
                    </a:lnTo>
                    <a:cubicBezTo>
                      <a:pt x="6465" y="667"/>
                      <a:pt x="8606" y="-1"/>
                      <a:pt x="10800" y="0"/>
                    </a:cubicBezTo>
                    <a:cubicBezTo>
                      <a:pt x="13894" y="0"/>
                      <a:pt x="16839" y="1326"/>
                      <a:pt x="18889" y="3644"/>
                    </a:cubicBezTo>
                    <a:lnTo>
                      <a:pt x="20911" y="1855"/>
                    </a:lnTo>
                    <a:lnTo>
                      <a:pt x="20569" y="7452"/>
                    </a:lnTo>
                    <a:lnTo>
                      <a:pt x="14971" y="7110"/>
                    </a:lnTo>
                    <a:lnTo>
                      <a:pt x="16993" y="5321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FF0000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" name="Text Box 22"/>
              <p:cNvSpPr txBox="1">
                <a:spLocks noChangeArrowheads="1"/>
              </p:cNvSpPr>
              <p:nvPr/>
            </p:nvSpPr>
            <p:spPr bwMode="auto">
              <a:xfrm>
                <a:off x="2163" y="1799"/>
                <a:ext cx="957" cy="3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fi-FI" altLang="fi-FI" sz="2400" i="1" dirty="0" err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fi-FI" altLang="fi-FI" sz="2400" dirty="0" err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fi-FI" altLang="fi-FI" sz="2400" i="1" dirty="0" err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lang="fi-FI" altLang="fi-FI" sz="2400" dirty="0" err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fi-FI" altLang="fi-FI" sz="2400" i="1" dirty="0" err="1">
                    <a:solidFill>
                      <a:srgbClr val="FF0000"/>
                    </a:solidFill>
                    <a:latin typeface="Symbol" pitchFamily="18" charset="2"/>
                  </a:rPr>
                  <a:t>q</a:t>
                </a:r>
                <a:r>
                  <a:rPr lang="fi-FI" altLang="fi-FI" sz="2400" dirty="0" err="1">
                    <a:solidFill>
                      <a:srgbClr val="FF0000"/>
                    </a:solidFill>
                    <a:latin typeface="Symbol" pitchFamily="18" charset="2"/>
                  </a:rPr>
                  <a:t>,</a:t>
                </a:r>
                <a:r>
                  <a:rPr lang="fi-FI" altLang="fi-FI" sz="2400" i="1" dirty="0" err="1">
                    <a:solidFill>
                      <a:srgbClr val="FF0000"/>
                    </a:solidFill>
                    <a:latin typeface="Symbol" pitchFamily="18" charset="2"/>
                  </a:rPr>
                  <a:t>j</a:t>
                </a:r>
                <a:r>
                  <a:rPr lang="fi-FI" altLang="fi-FI" sz="24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en-GB" altLang="fi-FI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9" name="Text Box 23"/>
              <p:cNvSpPr txBox="1">
                <a:spLocks noChangeArrowheads="1"/>
              </p:cNvSpPr>
              <p:nvPr/>
            </p:nvSpPr>
            <p:spPr bwMode="auto">
              <a:xfrm>
                <a:off x="1632" y="2208"/>
                <a:ext cx="338" cy="3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fi-FI" altLang="fi-FI" sz="2400" i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endParaRPr lang="en-GB" altLang="fi-FI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0" name="Text Box 24"/>
              <p:cNvSpPr txBox="1">
                <a:spLocks noChangeArrowheads="1"/>
              </p:cNvSpPr>
              <p:nvPr/>
            </p:nvSpPr>
            <p:spPr bwMode="auto">
              <a:xfrm>
                <a:off x="1712" y="1178"/>
                <a:ext cx="33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fi-FI" altLang="fi-FI" sz="2400" i="1">
                    <a:solidFill>
                      <a:srgbClr val="FF0000"/>
                    </a:solidFill>
                    <a:latin typeface="Symbol" pitchFamily="18" charset="2"/>
                  </a:rPr>
                  <a:t>q</a:t>
                </a:r>
                <a:endParaRPr lang="en-GB" altLang="fi-FI" sz="2400">
                  <a:solidFill>
                    <a:srgbClr val="FF0000"/>
                  </a:solidFill>
                </a:endParaRPr>
              </a:p>
            </p:txBody>
          </p:sp>
          <p:sp>
            <p:nvSpPr>
              <p:cNvPr id="131" name="Text Box 25"/>
              <p:cNvSpPr txBox="1">
                <a:spLocks noChangeArrowheads="1"/>
              </p:cNvSpPr>
              <p:nvPr/>
            </p:nvSpPr>
            <p:spPr bwMode="auto">
              <a:xfrm>
                <a:off x="1440" y="2784"/>
                <a:ext cx="281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fi-FI" altLang="fi-FI" sz="2400" i="1">
                    <a:solidFill>
                      <a:srgbClr val="FF0000"/>
                    </a:solidFill>
                    <a:latin typeface="Symbol" pitchFamily="18" charset="2"/>
                  </a:rPr>
                  <a:t>j</a:t>
                </a:r>
                <a:endParaRPr lang="en-GB" altLang="fi-FI" sz="2400">
                  <a:solidFill>
                    <a:srgbClr val="FF0000"/>
                  </a:solidFill>
                </a:endParaRPr>
              </a:p>
            </p:txBody>
          </p:sp>
          <p:sp>
            <p:nvSpPr>
              <p:cNvPr id="132" name="Text Box 26"/>
              <p:cNvSpPr txBox="1">
                <a:spLocks noChangeArrowheads="1"/>
              </p:cNvSpPr>
              <p:nvPr/>
            </p:nvSpPr>
            <p:spPr bwMode="auto">
              <a:xfrm>
                <a:off x="1543" y="2026"/>
                <a:ext cx="338" cy="3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fi-FI" altLang="fi-FI" sz="2400" b="1" i="1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endParaRPr lang="en-GB" altLang="fi-FI" sz="2400" b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95" name="Text Box 49"/>
            <p:cNvSpPr txBox="1">
              <a:spLocks noChangeArrowheads="1"/>
            </p:cNvSpPr>
            <p:nvPr/>
          </p:nvSpPr>
          <p:spPr bwMode="auto">
            <a:xfrm>
              <a:off x="1342" y="960"/>
              <a:ext cx="338" cy="3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8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endParaRPr lang="en-GB" altLang="fi-FI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6" name="Text Box 50"/>
            <p:cNvSpPr txBox="1">
              <a:spLocks noChangeArrowheads="1"/>
            </p:cNvSpPr>
            <p:nvPr/>
          </p:nvSpPr>
          <p:spPr bwMode="auto">
            <a:xfrm>
              <a:off x="2638" y="2304"/>
              <a:ext cx="338" cy="3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8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endParaRPr lang="en-GB" altLang="fi-FI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7" name="Text Box 51"/>
            <p:cNvSpPr txBox="1">
              <a:spLocks noChangeArrowheads="1"/>
            </p:cNvSpPr>
            <p:nvPr/>
          </p:nvSpPr>
          <p:spPr bwMode="auto">
            <a:xfrm>
              <a:off x="288" y="3264"/>
              <a:ext cx="338" cy="3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8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endParaRPr lang="en-GB" altLang="fi-FI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3" name="Group 61"/>
          <p:cNvGrpSpPr>
            <a:grpSpLocks/>
          </p:cNvGrpSpPr>
          <p:nvPr/>
        </p:nvGrpSpPr>
        <p:grpSpPr bwMode="auto">
          <a:xfrm>
            <a:off x="5600923" y="2325588"/>
            <a:ext cx="1304925" cy="952500"/>
            <a:chOff x="3930" y="1968"/>
            <a:chExt cx="822" cy="600"/>
          </a:xfrm>
        </p:grpSpPr>
        <p:sp>
          <p:nvSpPr>
            <p:cNvPr id="134" name="Line 33"/>
            <p:cNvSpPr>
              <a:spLocks noChangeShapeType="1"/>
            </p:cNvSpPr>
            <p:nvPr/>
          </p:nvSpPr>
          <p:spPr bwMode="auto">
            <a:xfrm flipV="1">
              <a:off x="3930" y="1968"/>
              <a:ext cx="822" cy="6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Text Box 54"/>
            <p:cNvSpPr txBox="1">
              <a:spLocks noChangeArrowheads="1"/>
            </p:cNvSpPr>
            <p:nvPr/>
          </p:nvSpPr>
          <p:spPr bwMode="auto">
            <a:xfrm>
              <a:off x="4080" y="2112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endParaRPr lang="en-GB" altLang="fi-FI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6" name="Group 56"/>
          <p:cNvGrpSpPr>
            <a:grpSpLocks/>
          </p:cNvGrpSpPr>
          <p:nvPr/>
        </p:nvGrpSpPr>
        <p:grpSpPr bwMode="auto">
          <a:xfrm>
            <a:off x="5610448" y="2782788"/>
            <a:ext cx="1295400" cy="457200"/>
            <a:chOff x="3804" y="2064"/>
            <a:chExt cx="816" cy="288"/>
          </a:xfrm>
        </p:grpSpPr>
        <p:sp>
          <p:nvSpPr>
            <p:cNvPr id="137" name="Line 57"/>
            <p:cNvSpPr>
              <a:spLocks noChangeShapeType="1"/>
            </p:cNvSpPr>
            <p:nvPr/>
          </p:nvSpPr>
          <p:spPr bwMode="auto">
            <a:xfrm>
              <a:off x="3804" y="2352"/>
              <a:ext cx="81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Text Box 58"/>
            <p:cNvSpPr txBox="1">
              <a:spLocks noChangeArrowheads="1"/>
            </p:cNvSpPr>
            <p:nvPr/>
          </p:nvSpPr>
          <p:spPr bwMode="auto">
            <a:xfrm>
              <a:off x="4236" y="2064"/>
              <a:ext cx="2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>
                  <a:solidFill>
                    <a:srgbClr val="FF0000"/>
                  </a:solidFill>
                  <a:latin typeface="Symbol" pitchFamily="18" charset="2"/>
                </a:rPr>
                <a:t>r</a:t>
              </a:r>
              <a:endParaRPr lang="en-GB" altLang="fi-FI" sz="2400" i="1">
                <a:solidFill>
                  <a:srgbClr val="FF0000"/>
                </a:solidFill>
              </a:endParaRPr>
            </a:p>
          </p:txBody>
        </p:sp>
      </p:grpSp>
      <p:sp>
        <p:nvSpPr>
          <p:cNvPr id="140" name="Oval 60"/>
          <p:cNvSpPr>
            <a:spLocks noChangeArrowheads="1"/>
          </p:cNvSpPr>
          <p:nvPr/>
        </p:nvSpPr>
        <p:spPr bwMode="auto">
          <a:xfrm>
            <a:off x="4315048" y="1944588"/>
            <a:ext cx="2590800" cy="2590800"/>
          </a:xfrm>
          <a:prstGeom prst="ellips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</p:spTree>
    <p:extLst>
      <p:ext uri="{BB962C8B-B14F-4D97-AF65-F5344CB8AC3E}">
        <p14:creationId xmlns:p14="http://schemas.microsoft.com/office/powerpoint/2010/main" val="4135466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14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7244997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Pallokoordinaatistosta </a:t>
            </a:r>
            <a:r>
              <a:rPr lang="fi-FI" alt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karteesiseen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i="1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i-FI" altLang="fi-FI" kern="0" dirty="0" err="1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i-FI" altLang="fi-FI" i="1" kern="0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fi-FI" altLang="fi-FI" kern="0" dirty="0">
                <a:latin typeface="Symbol" panose="05050102010706020507" pitchFamily="18" charset="2"/>
                <a:cs typeface="Arial" panose="020B0604020202020204" pitchFamily="34" charset="0"/>
              </a:rPr>
              <a:t>, </a:t>
            </a:r>
            <a:r>
              <a:rPr lang="fi-FI" altLang="fi-FI" i="1" kern="0" dirty="0">
                <a:latin typeface="Symbol" panose="05050102010706020507" pitchFamily="18" charset="2"/>
                <a:cs typeface="Arial" panose="020B0604020202020204" pitchFamily="34" charset="0"/>
              </a:rPr>
              <a:t>q</a:t>
            </a:r>
            <a:r>
              <a:rPr lang="fi-FI" altLang="fi-FI" kern="0" dirty="0">
                <a:latin typeface="Symbol" panose="05050102010706020507" pitchFamily="18" charset="2"/>
                <a:cs typeface="Arial" panose="020B0604020202020204" pitchFamily="34" charset="0"/>
              </a:rPr>
              <a:t>,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i="1" kern="0" dirty="0">
                <a:latin typeface="Symbol" panose="05050102010706020507" pitchFamily="18" charset="2"/>
                <a:cs typeface="Arial" panose="020B0604020202020204" pitchFamily="34" charset="0"/>
              </a:rPr>
              <a:t>j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 -&gt; </a:t>
            </a:r>
            <a:r>
              <a:rPr lang="fi-FI" altLang="fi-FI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i-FI" altLang="fi-FI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i-FI" altLang="fi-FI" i="1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i="1" kern="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i="1" kern="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9914491"/>
              </p:ext>
            </p:extLst>
          </p:nvPr>
        </p:nvGraphicFramePr>
        <p:xfrm>
          <a:off x="737840" y="4314353"/>
          <a:ext cx="3087688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2" name="Equation" r:id="rId5" imgW="1676160" imgH="203040" progId="Equation.DSMT4">
                  <p:embed/>
                </p:oleObj>
              </mc:Choice>
              <mc:Fallback>
                <p:oleObj name="Equation" r:id="rId5" imgW="16761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840" y="4314353"/>
                        <a:ext cx="3087688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3" name="Group 53"/>
          <p:cNvGrpSpPr>
            <a:grpSpLocks/>
          </p:cNvGrpSpPr>
          <p:nvPr/>
        </p:nvGrpSpPr>
        <p:grpSpPr bwMode="auto">
          <a:xfrm>
            <a:off x="81112" y="797396"/>
            <a:ext cx="4127434" cy="3566103"/>
            <a:chOff x="288" y="960"/>
            <a:chExt cx="2832" cy="2700"/>
          </a:xfrm>
        </p:grpSpPr>
        <p:grpSp>
          <p:nvGrpSpPr>
            <p:cNvPr id="94" name="Group 52"/>
            <p:cNvGrpSpPr>
              <a:grpSpLocks/>
            </p:cNvGrpSpPr>
            <p:nvPr/>
          </p:nvGrpSpPr>
          <p:grpSpPr bwMode="auto">
            <a:xfrm>
              <a:off x="434" y="1178"/>
              <a:ext cx="2686" cy="2234"/>
              <a:chOff x="434" y="1178"/>
              <a:chExt cx="2686" cy="2234"/>
            </a:xfrm>
          </p:grpSpPr>
          <p:sp>
            <p:nvSpPr>
              <p:cNvPr id="98" name="Line 4"/>
              <p:cNvSpPr>
                <a:spLocks noChangeShapeType="1"/>
              </p:cNvSpPr>
              <p:nvPr/>
            </p:nvSpPr>
            <p:spPr bwMode="auto">
              <a:xfrm flipV="1">
                <a:off x="1444" y="1599"/>
                <a:ext cx="972" cy="91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Line 5"/>
              <p:cNvSpPr>
                <a:spLocks noChangeShapeType="1"/>
              </p:cNvSpPr>
              <p:nvPr/>
            </p:nvSpPr>
            <p:spPr bwMode="auto">
              <a:xfrm flipV="1">
                <a:off x="1431" y="2107"/>
                <a:ext cx="451" cy="427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Line 7"/>
              <p:cNvSpPr>
                <a:spLocks noChangeShapeType="1"/>
              </p:cNvSpPr>
              <p:nvPr/>
            </p:nvSpPr>
            <p:spPr bwMode="auto">
              <a:xfrm flipH="1">
                <a:off x="434" y="2533"/>
                <a:ext cx="994" cy="793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Line 8"/>
              <p:cNvSpPr>
                <a:spLocks noChangeShapeType="1"/>
              </p:cNvSpPr>
              <p:nvPr/>
            </p:nvSpPr>
            <p:spPr bwMode="auto">
              <a:xfrm>
                <a:off x="1428" y="2525"/>
                <a:ext cx="125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Line 9"/>
              <p:cNvSpPr>
                <a:spLocks noChangeShapeType="1"/>
              </p:cNvSpPr>
              <p:nvPr/>
            </p:nvSpPr>
            <p:spPr bwMode="auto">
              <a:xfrm flipV="1">
                <a:off x="1437" y="1257"/>
                <a:ext cx="0" cy="126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Line 13"/>
              <p:cNvSpPr>
                <a:spLocks noChangeShapeType="1"/>
              </p:cNvSpPr>
              <p:nvPr/>
            </p:nvSpPr>
            <p:spPr bwMode="auto">
              <a:xfrm>
                <a:off x="1444" y="2004"/>
                <a:ext cx="1206" cy="17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Oval 14"/>
              <p:cNvSpPr>
                <a:spLocks noChangeArrowheads="1"/>
              </p:cNvSpPr>
              <p:nvPr/>
            </p:nvSpPr>
            <p:spPr bwMode="auto">
              <a:xfrm>
                <a:off x="1887" y="2035"/>
                <a:ext cx="62" cy="62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106" name="Line 15"/>
              <p:cNvSpPr>
                <a:spLocks noChangeShapeType="1"/>
              </p:cNvSpPr>
              <p:nvPr/>
            </p:nvSpPr>
            <p:spPr bwMode="auto">
              <a:xfrm flipV="1">
                <a:off x="1452" y="2082"/>
                <a:ext cx="452" cy="428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" name="Oval 16"/>
              <p:cNvSpPr>
                <a:spLocks noChangeArrowheads="1"/>
              </p:cNvSpPr>
              <p:nvPr/>
            </p:nvSpPr>
            <p:spPr bwMode="auto">
              <a:xfrm>
                <a:off x="550" y="1646"/>
                <a:ext cx="1765" cy="1766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123" name="Oval 17"/>
              <p:cNvSpPr>
                <a:spLocks noChangeArrowheads="1"/>
              </p:cNvSpPr>
              <p:nvPr/>
            </p:nvSpPr>
            <p:spPr bwMode="auto">
              <a:xfrm>
                <a:off x="550" y="2307"/>
                <a:ext cx="1765" cy="466"/>
              </a:xfrm>
              <a:prstGeom prst="ellipse">
                <a:avLst/>
              </a:prstGeom>
              <a:noFill/>
              <a:ln w="1270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124" name="Oval 18"/>
              <p:cNvSpPr>
                <a:spLocks noChangeArrowheads="1"/>
              </p:cNvSpPr>
              <p:nvPr/>
            </p:nvSpPr>
            <p:spPr bwMode="auto">
              <a:xfrm>
                <a:off x="736" y="1887"/>
                <a:ext cx="1400" cy="210"/>
              </a:xfrm>
              <a:prstGeom prst="ellipse">
                <a:avLst/>
              </a:prstGeom>
              <a:noFill/>
              <a:ln w="1270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125" name="AutoShape 19"/>
              <p:cNvSpPr>
                <a:spLocks noChangeArrowheads="1"/>
              </p:cNvSpPr>
              <p:nvPr/>
            </p:nvSpPr>
            <p:spPr bwMode="auto">
              <a:xfrm>
                <a:off x="884" y="1483"/>
                <a:ext cx="1455" cy="630"/>
              </a:xfrm>
              <a:custGeom>
                <a:avLst/>
                <a:gdLst>
                  <a:gd name="T0" fmla="*/ 66 w 21600"/>
                  <a:gd name="T1" fmla="*/ 1 h 21600"/>
                  <a:gd name="T2" fmla="*/ 38 w 21600"/>
                  <a:gd name="T3" fmla="*/ 1 h 21600"/>
                  <a:gd name="T4" fmla="*/ 64 w 21600"/>
                  <a:gd name="T5" fmla="*/ 2 h 21600"/>
                  <a:gd name="T6" fmla="*/ 99 w 21600"/>
                  <a:gd name="T7" fmla="*/ 3 h 21600"/>
                  <a:gd name="T8" fmla="*/ 96 w 21600"/>
                  <a:gd name="T9" fmla="*/ 7 h 21600"/>
                  <a:gd name="T10" fmla="*/ 74 w 21600"/>
                  <a:gd name="T11" fmla="*/ 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62 w 21600"/>
                  <a:gd name="T19" fmla="*/ 3154 h 21600"/>
                  <a:gd name="T20" fmla="*/ 18438 w 21600"/>
                  <a:gd name="T21" fmla="*/ 18446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8596" y="5400"/>
                    </a:moveTo>
                    <a:cubicBezTo>
                      <a:pt x="16825" y="2842"/>
                      <a:pt x="13911" y="1316"/>
                      <a:pt x="10800" y="1316"/>
                    </a:cubicBezTo>
                    <a:cubicBezTo>
                      <a:pt x="10047" y="1315"/>
                      <a:pt x="9297" y="1405"/>
                      <a:pt x="8565" y="1582"/>
                    </a:cubicBezTo>
                    <a:lnTo>
                      <a:pt x="8255" y="303"/>
                    </a:lnTo>
                    <a:cubicBezTo>
                      <a:pt x="9088" y="102"/>
                      <a:pt x="9942" y="-1"/>
                      <a:pt x="10800" y="0"/>
                    </a:cubicBezTo>
                    <a:cubicBezTo>
                      <a:pt x="14343" y="0"/>
                      <a:pt x="17661" y="1738"/>
                      <a:pt x="19678" y="4650"/>
                    </a:cubicBezTo>
                    <a:lnTo>
                      <a:pt x="21898" y="3113"/>
                    </a:lnTo>
                    <a:lnTo>
                      <a:pt x="21049" y="7785"/>
                    </a:lnTo>
                    <a:lnTo>
                      <a:pt x="16377" y="6937"/>
                    </a:lnTo>
                    <a:lnTo>
                      <a:pt x="18596" y="54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FF0000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6" name="Line 20"/>
              <p:cNvSpPr>
                <a:spLocks noChangeShapeType="1"/>
              </p:cNvSpPr>
              <p:nvPr/>
            </p:nvSpPr>
            <p:spPr bwMode="auto">
              <a:xfrm>
                <a:off x="1437" y="2533"/>
                <a:ext cx="1204" cy="179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7" name="AutoShape 21"/>
              <p:cNvSpPr>
                <a:spLocks noChangeArrowheads="1"/>
              </p:cNvSpPr>
              <p:nvPr/>
            </p:nvSpPr>
            <p:spPr bwMode="auto">
              <a:xfrm flipV="1">
                <a:off x="752" y="2300"/>
                <a:ext cx="1532" cy="536"/>
              </a:xfrm>
              <a:custGeom>
                <a:avLst/>
                <a:gdLst>
                  <a:gd name="T0" fmla="*/ 61 w 21600"/>
                  <a:gd name="T1" fmla="*/ 0 h 21600"/>
                  <a:gd name="T2" fmla="*/ 27 w 21600"/>
                  <a:gd name="T3" fmla="*/ 2 h 21600"/>
                  <a:gd name="T4" fmla="*/ 59 w 21600"/>
                  <a:gd name="T5" fmla="*/ 2 h 21600"/>
                  <a:gd name="T6" fmla="*/ 105 w 21600"/>
                  <a:gd name="T7" fmla="*/ 1 h 21600"/>
                  <a:gd name="T8" fmla="*/ 103 w 21600"/>
                  <a:gd name="T9" fmla="*/ 5 h 21600"/>
                  <a:gd name="T10" fmla="*/ 75 w 21600"/>
                  <a:gd name="T11" fmla="*/ 4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58 w 21600"/>
                  <a:gd name="T19" fmla="*/ 3143 h 21600"/>
                  <a:gd name="T20" fmla="*/ 18442 w 21600"/>
                  <a:gd name="T21" fmla="*/ 18457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6993" y="5321"/>
                    </a:moveTo>
                    <a:cubicBezTo>
                      <a:pt x="15424" y="3546"/>
                      <a:pt x="13168" y="2531"/>
                      <a:pt x="10800" y="2531"/>
                    </a:cubicBezTo>
                    <a:cubicBezTo>
                      <a:pt x="9120" y="2530"/>
                      <a:pt x="7480" y="3042"/>
                      <a:pt x="6099" y="3997"/>
                    </a:cubicBezTo>
                    <a:lnTo>
                      <a:pt x="4660" y="1914"/>
                    </a:lnTo>
                    <a:cubicBezTo>
                      <a:pt x="6465" y="667"/>
                      <a:pt x="8606" y="-1"/>
                      <a:pt x="10800" y="0"/>
                    </a:cubicBezTo>
                    <a:cubicBezTo>
                      <a:pt x="13894" y="0"/>
                      <a:pt x="16839" y="1326"/>
                      <a:pt x="18889" y="3644"/>
                    </a:cubicBezTo>
                    <a:lnTo>
                      <a:pt x="20911" y="1855"/>
                    </a:lnTo>
                    <a:lnTo>
                      <a:pt x="20569" y="7452"/>
                    </a:lnTo>
                    <a:lnTo>
                      <a:pt x="14971" y="7110"/>
                    </a:lnTo>
                    <a:lnTo>
                      <a:pt x="16993" y="5321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FF0000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" name="Text Box 22"/>
              <p:cNvSpPr txBox="1">
                <a:spLocks noChangeArrowheads="1"/>
              </p:cNvSpPr>
              <p:nvPr/>
            </p:nvSpPr>
            <p:spPr bwMode="auto">
              <a:xfrm>
                <a:off x="2163" y="1799"/>
                <a:ext cx="957" cy="3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fi-FI" altLang="fi-FI" sz="2400" i="1" dirty="0" err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fi-FI" altLang="fi-FI" sz="2400" dirty="0" err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fi-FI" altLang="fi-FI" sz="2400" i="1" dirty="0" err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lang="fi-FI" altLang="fi-FI" sz="2400" dirty="0" err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fi-FI" altLang="fi-FI" sz="2400" i="1" dirty="0" err="1">
                    <a:solidFill>
                      <a:srgbClr val="FF0000"/>
                    </a:solidFill>
                    <a:latin typeface="Symbol" pitchFamily="18" charset="2"/>
                  </a:rPr>
                  <a:t>q</a:t>
                </a:r>
                <a:r>
                  <a:rPr lang="fi-FI" altLang="fi-FI" sz="2400" dirty="0" err="1">
                    <a:solidFill>
                      <a:srgbClr val="FF0000"/>
                    </a:solidFill>
                    <a:latin typeface="Symbol" pitchFamily="18" charset="2"/>
                  </a:rPr>
                  <a:t>,</a:t>
                </a:r>
                <a:r>
                  <a:rPr lang="fi-FI" altLang="fi-FI" sz="2400" i="1" dirty="0" err="1">
                    <a:solidFill>
                      <a:srgbClr val="FF0000"/>
                    </a:solidFill>
                    <a:latin typeface="Symbol" pitchFamily="18" charset="2"/>
                  </a:rPr>
                  <a:t>j</a:t>
                </a:r>
                <a:r>
                  <a:rPr lang="fi-FI" altLang="fi-FI" sz="24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en-GB" altLang="fi-FI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9" name="Text Box 23"/>
              <p:cNvSpPr txBox="1">
                <a:spLocks noChangeArrowheads="1"/>
              </p:cNvSpPr>
              <p:nvPr/>
            </p:nvSpPr>
            <p:spPr bwMode="auto">
              <a:xfrm>
                <a:off x="1632" y="2208"/>
                <a:ext cx="338" cy="3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fi-FI" altLang="fi-FI" sz="2400" i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endParaRPr lang="en-GB" altLang="fi-FI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0" name="Text Box 24"/>
              <p:cNvSpPr txBox="1">
                <a:spLocks noChangeArrowheads="1"/>
              </p:cNvSpPr>
              <p:nvPr/>
            </p:nvSpPr>
            <p:spPr bwMode="auto">
              <a:xfrm>
                <a:off x="1712" y="1178"/>
                <a:ext cx="33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fi-FI" altLang="fi-FI" sz="2400" i="1">
                    <a:solidFill>
                      <a:srgbClr val="FF0000"/>
                    </a:solidFill>
                    <a:latin typeface="Symbol" pitchFamily="18" charset="2"/>
                  </a:rPr>
                  <a:t>q</a:t>
                </a:r>
                <a:endParaRPr lang="en-GB" altLang="fi-FI" sz="2400">
                  <a:solidFill>
                    <a:srgbClr val="FF0000"/>
                  </a:solidFill>
                </a:endParaRPr>
              </a:p>
            </p:txBody>
          </p:sp>
          <p:sp>
            <p:nvSpPr>
              <p:cNvPr id="131" name="Text Box 25"/>
              <p:cNvSpPr txBox="1">
                <a:spLocks noChangeArrowheads="1"/>
              </p:cNvSpPr>
              <p:nvPr/>
            </p:nvSpPr>
            <p:spPr bwMode="auto">
              <a:xfrm>
                <a:off x="1440" y="2784"/>
                <a:ext cx="281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fi-FI" altLang="fi-FI" sz="2400" i="1">
                    <a:solidFill>
                      <a:srgbClr val="FF0000"/>
                    </a:solidFill>
                    <a:latin typeface="Symbol" pitchFamily="18" charset="2"/>
                  </a:rPr>
                  <a:t>j</a:t>
                </a:r>
                <a:endParaRPr lang="en-GB" altLang="fi-FI" sz="2400">
                  <a:solidFill>
                    <a:srgbClr val="FF0000"/>
                  </a:solidFill>
                </a:endParaRPr>
              </a:p>
            </p:txBody>
          </p:sp>
          <p:sp>
            <p:nvSpPr>
              <p:cNvPr id="132" name="Text Box 26"/>
              <p:cNvSpPr txBox="1">
                <a:spLocks noChangeArrowheads="1"/>
              </p:cNvSpPr>
              <p:nvPr/>
            </p:nvSpPr>
            <p:spPr bwMode="auto">
              <a:xfrm>
                <a:off x="1543" y="2026"/>
                <a:ext cx="338" cy="3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fi-FI" altLang="fi-FI" sz="2400" b="1" i="1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endParaRPr lang="en-GB" altLang="fi-FI" sz="2400" b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95" name="Text Box 49"/>
            <p:cNvSpPr txBox="1">
              <a:spLocks noChangeArrowheads="1"/>
            </p:cNvSpPr>
            <p:nvPr/>
          </p:nvSpPr>
          <p:spPr bwMode="auto">
            <a:xfrm>
              <a:off x="1342" y="960"/>
              <a:ext cx="338" cy="3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8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endParaRPr lang="en-GB" altLang="fi-FI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6" name="Text Box 50"/>
            <p:cNvSpPr txBox="1">
              <a:spLocks noChangeArrowheads="1"/>
            </p:cNvSpPr>
            <p:nvPr/>
          </p:nvSpPr>
          <p:spPr bwMode="auto">
            <a:xfrm>
              <a:off x="2638" y="2304"/>
              <a:ext cx="338" cy="3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8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endParaRPr lang="en-GB" altLang="fi-FI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7" name="Text Box 51"/>
            <p:cNvSpPr txBox="1">
              <a:spLocks noChangeArrowheads="1"/>
            </p:cNvSpPr>
            <p:nvPr/>
          </p:nvSpPr>
          <p:spPr bwMode="auto">
            <a:xfrm>
              <a:off x="288" y="3264"/>
              <a:ext cx="338" cy="3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8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endParaRPr lang="en-GB" altLang="fi-FI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57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6764184"/>
              </p:ext>
            </p:extLst>
          </p:nvPr>
        </p:nvGraphicFramePr>
        <p:xfrm>
          <a:off x="4761632" y="2161034"/>
          <a:ext cx="1503362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3" name="Equation" r:id="rId7" imgW="698400" imgH="203040" progId="Equation.DSMT4">
                  <p:embed/>
                </p:oleObj>
              </mc:Choice>
              <mc:Fallback>
                <p:oleObj name="Equation" r:id="rId7" imgW="6984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1632" y="2161034"/>
                        <a:ext cx="1503362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8" name="Group 52"/>
          <p:cNvGrpSpPr>
            <a:grpSpLocks/>
          </p:cNvGrpSpPr>
          <p:nvPr/>
        </p:nvGrpSpPr>
        <p:grpSpPr bwMode="auto">
          <a:xfrm>
            <a:off x="5049492" y="2738090"/>
            <a:ext cx="2547938" cy="2163763"/>
            <a:chOff x="3651" y="2237"/>
            <a:chExt cx="1605" cy="1363"/>
          </a:xfrm>
        </p:grpSpPr>
        <p:sp>
          <p:nvSpPr>
            <p:cNvPr id="59" name="Line 53"/>
            <p:cNvSpPr>
              <a:spLocks noChangeShapeType="1"/>
            </p:cNvSpPr>
            <p:nvPr/>
          </p:nvSpPr>
          <p:spPr bwMode="auto">
            <a:xfrm>
              <a:off x="3900" y="2340"/>
              <a:ext cx="0" cy="120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Line 54"/>
            <p:cNvSpPr>
              <a:spLocks noChangeShapeType="1"/>
            </p:cNvSpPr>
            <p:nvPr/>
          </p:nvSpPr>
          <p:spPr bwMode="auto">
            <a:xfrm flipV="1">
              <a:off x="3894" y="2334"/>
              <a:ext cx="1176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65" name="Object 5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63514363"/>
                </p:ext>
              </p:extLst>
            </p:nvPr>
          </p:nvGraphicFramePr>
          <p:xfrm>
            <a:off x="5088" y="2237"/>
            <a:ext cx="168" cy="2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64" name="Equation" r:id="rId9" imgW="139680" imgH="177480" progId="Equation.DSMT4">
                    <p:embed/>
                  </p:oleObj>
                </mc:Choice>
                <mc:Fallback>
                  <p:oleObj name="Equation" r:id="rId9" imgW="13968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88" y="2237"/>
                          <a:ext cx="168" cy="2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6" name="Object 5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41135609"/>
                </p:ext>
              </p:extLst>
            </p:nvPr>
          </p:nvGraphicFramePr>
          <p:xfrm>
            <a:off x="3676" y="3408"/>
            <a:ext cx="185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65" name="Equation" r:id="rId11" imgW="139680" imgH="139680" progId="Equation.DSMT4">
                    <p:embed/>
                  </p:oleObj>
                </mc:Choice>
                <mc:Fallback>
                  <p:oleObj name="Equation" r:id="rId11" imgW="13968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76" y="3408"/>
                          <a:ext cx="185" cy="1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7" name="Object 5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23972828"/>
                </p:ext>
              </p:extLst>
            </p:nvPr>
          </p:nvGraphicFramePr>
          <p:xfrm>
            <a:off x="3651" y="2246"/>
            <a:ext cx="168" cy="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66" name="Equation" r:id="rId13" imgW="126720" imgH="139680" progId="Equation.DSMT4">
                    <p:embed/>
                  </p:oleObj>
                </mc:Choice>
                <mc:Fallback>
                  <p:oleObj name="Equation" r:id="rId13" imgW="12672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51" y="2246"/>
                          <a:ext cx="168" cy="2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68" name="Group 58"/>
            <p:cNvGrpSpPr>
              <a:grpSpLocks/>
            </p:cNvGrpSpPr>
            <p:nvPr/>
          </p:nvGrpSpPr>
          <p:grpSpPr bwMode="auto">
            <a:xfrm>
              <a:off x="3870" y="2304"/>
              <a:ext cx="66" cy="66"/>
              <a:chOff x="964" y="300"/>
              <a:chExt cx="11" cy="11"/>
            </a:xfrm>
          </p:grpSpPr>
          <p:sp>
            <p:nvSpPr>
              <p:cNvPr id="69" name="Oval 59"/>
              <p:cNvSpPr>
                <a:spLocks noChangeArrowheads="1"/>
              </p:cNvSpPr>
              <p:nvPr/>
            </p:nvSpPr>
            <p:spPr bwMode="auto">
              <a:xfrm>
                <a:off x="964" y="300"/>
                <a:ext cx="11" cy="11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70" name="Oval 60"/>
              <p:cNvSpPr>
                <a:spLocks noChangeArrowheads="1"/>
              </p:cNvSpPr>
              <p:nvPr/>
            </p:nvSpPr>
            <p:spPr bwMode="auto">
              <a:xfrm>
                <a:off x="968" y="304"/>
                <a:ext cx="4" cy="4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</p:grpSp>
      </p:grpSp>
      <p:sp>
        <p:nvSpPr>
          <p:cNvPr id="71" name="Oval 61"/>
          <p:cNvSpPr>
            <a:spLocks noChangeArrowheads="1"/>
          </p:cNvSpPr>
          <p:nvPr/>
        </p:nvSpPr>
        <p:spPr bwMode="auto">
          <a:xfrm>
            <a:off x="3825528" y="1291877"/>
            <a:ext cx="3238500" cy="3238500"/>
          </a:xfrm>
          <a:prstGeom prst="ellips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grpSp>
        <p:nvGrpSpPr>
          <p:cNvPr id="72" name="Group 62"/>
          <p:cNvGrpSpPr>
            <a:grpSpLocks/>
          </p:cNvGrpSpPr>
          <p:nvPr/>
        </p:nvGrpSpPr>
        <p:grpSpPr bwMode="auto">
          <a:xfrm>
            <a:off x="5473353" y="3558827"/>
            <a:ext cx="1466850" cy="457200"/>
            <a:chOff x="3660" y="1440"/>
            <a:chExt cx="924" cy="288"/>
          </a:xfrm>
        </p:grpSpPr>
        <p:sp>
          <p:nvSpPr>
            <p:cNvPr id="73" name="Line 63"/>
            <p:cNvSpPr>
              <a:spLocks noChangeShapeType="1"/>
            </p:cNvSpPr>
            <p:nvPr/>
          </p:nvSpPr>
          <p:spPr bwMode="auto">
            <a:xfrm>
              <a:off x="3660" y="1500"/>
              <a:ext cx="924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Text Box 64"/>
            <p:cNvSpPr txBox="1">
              <a:spLocks noChangeArrowheads="1"/>
            </p:cNvSpPr>
            <p:nvPr/>
          </p:nvSpPr>
          <p:spPr bwMode="auto">
            <a:xfrm>
              <a:off x="3972" y="1440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endParaRPr lang="en-GB" altLang="fi-FI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5" name="Group 65"/>
          <p:cNvGrpSpPr>
            <a:grpSpLocks/>
          </p:cNvGrpSpPr>
          <p:nvPr/>
        </p:nvGrpSpPr>
        <p:grpSpPr bwMode="auto">
          <a:xfrm>
            <a:off x="6644928" y="2920652"/>
            <a:ext cx="504825" cy="638175"/>
            <a:chOff x="4656" y="2352"/>
            <a:chExt cx="318" cy="402"/>
          </a:xfrm>
        </p:grpSpPr>
        <p:sp>
          <p:nvSpPr>
            <p:cNvPr id="76" name="Line 66"/>
            <p:cNvSpPr>
              <a:spLocks noChangeShapeType="1"/>
            </p:cNvSpPr>
            <p:nvPr/>
          </p:nvSpPr>
          <p:spPr bwMode="auto">
            <a:xfrm rot="18533069" flipH="1">
              <a:off x="4641" y="2421"/>
              <a:ext cx="366" cy="30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Text Box 67"/>
            <p:cNvSpPr txBox="1">
              <a:spLocks noChangeArrowheads="1"/>
            </p:cNvSpPr>
            <p:nvPr/>
          </p:nvSpPr>
          <p:spPr bwMode="auto">
            <a:xfrm>
              <a:off x="4656" y="2352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endParaRPr lang="en-GB" altLang="fi-FI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8" name="Group 68"/>
          <p:cNvGrpSpPr>
            <a:grpSpLocks/>
          </p:cNvGrpSpPr>
          <p:nvPr/>
        </p:nvGrpSpPr>
        <p:grpSpPr bwMode="auto">
          <a:xfrm>
            <a:off x="4578003" y="2949227"/>
            <a:ext cx="1714500" cy="657225"/>
            <a:chOff x="3354" y="2370"/>
            <a:chExt cx="1080" cy="414"/>
          </a:xfrm>
        </p:grpSpPr>
        <p:sp>
          <p:nvSpPr>
            <p:cNvPr id="79" name="AutoShape 69"/>
            <p:cNvSpPr>
              <a:spLocks noChangeArrowheads="1"/>
            </p:cNvSpPr>
            <p:nvPr/>
          </p:nvSpPr>
          <p:spPr bwMode="auto">
            <a:xfrm flipV="1">
              <a:off x="3354" y="2370"/>
              <a:ext cx="1080" cy="414"/>
            </a:xfrm>
            <a:custGeom>
              <a:avLst/>
              <a:gdLst>
                <a:gd name="T0" fmla="*/ 42 w 21600"/>
                <a:gd name="T1" fmla="*/ 1 h 21600"/>
                <a:gd name="T2" fmla="*/ 27 w 21600"/>
                <a:gd name="T3" fmla="*/ 0 h 21600"/>
                <a:gd name="T4" fmla="*/ 40 w 21600"/>
                <a:gd name="T5" fmla="*/ 1 h 21600"/>
                <a:gd name="T6" fmla="*/ 58 w 21600"/>
                <a:gd name="T7" fmla="*/ 2 h 21600"/>
                <a:gd name="T8" fmla="*/ 54 w 21600"/>
                <a:gd name="T9" fmla="*/ 4 h 21600"/>
                <a:gd name="T10" fmla="*/ 43 w 21600"/>
                <a:gd name="T11" fmla="*/ 3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0 w 21600"/>
                <a:gd name="T19" fmla="*/ 3183 h 21600"/>
                <a:gd name="T20" fmla="*/ 18440 w 21600"/>
                <a:gd name="T21" fmla="*/ 18417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9624" y="6886"/>
                  </a:moveTo>
                  <a:cubicBezTo>
                    <a:pt x="18077" y="3395"/>
                    <a:pt x="14617" y="1146"/>
                    <a:pt x="10800" y="1146"/>
                  </a:cubicBezTo>
                  <a:cubicBezTo>
                    <a:pt x="10752" y="1145"/>
                    <a:pt x="10704" y="1146"/>
                    <a:pt x="10656" y="1147"/>
                  </a:cubicBezTo>
                  <a:lnTo>
                    <a:pt x="10639" y="1"/>
                  </a:lnTo>
                  <a:cubicBezTo>
                    <a:pt x="10692" y="0"/>
                    <a:pt x="10746" y="-1"/>
                    <a:pt x="10800" y="0"/>
                  </a:cubicBezTo>
                  <a:cubicBezTo>
                    <a:pt x="15071" y="0"/>
                    <a:pt x="18940" y="2517"/>
                    <a:pt x="20672" y="6421"/>
                  </a:cubicBezTo>
                  <a:lnTo>
                    <a:pt x="23140" y="5326"/>
                  </a:lnTo>
                  <a:lnTo>
                    <a:pt x="21475" y="9645"/>
                  </a:lnTo>
                  <a:lnTo>
                    <a:pt x="17156" y="7980"/>
                  </a:lnTo>
                  <a:lnTo>
                    <a:pt x="19624" y="6886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Text Box 70"/>
            <p:cNvSpPr txBox="1">
              <a:spLocks noChangeArrowheads="1"/>
            </p:cNvSpPr>
            <p:nvPr/>
          </p:nvSpPr>
          <p:spPr bwMode="auto">
            <a:xfrm>
              <a:off x="3900" y="2496"/>
              <a:ext cx="2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>
                  <a:solidFill>
                    <a:srgbClr val="FF0000"/>
                  </a:solidFill>
                  <a:latin typeface="Symbol" pitchFamily="18" charset="2"/>
                </a:rPr>
                <a:t>j</a:t>
              </a:r>
              <a:endParaRPr lang="en-GB" altLang="fi-FI" sz="2400" i="1">
                <a:solidFill>
                  <a:srgbClr val="FF0000"/>
                </a:solidFill>
              </a:endParaRPr>
            </a:p>
          </p:txBody>
        </p:sp>
      </p:grpSp>
      <p:grpSp>
        <p:nvGrpSpPr>
          <p:cNvPr id="81" name="Group 71"/>
          <p:cNvGrpSpPr>
            <a:grpSpLocks/>
          </p:cNvGrpSpPr>
          <p:nvPr/>
        </p:nvGrpSpPr>
        <p:grpSpPr bwMode="auto">
          <a:xfrm>
            <a:off x="5444778" y="2844452"/>
            <a:ext cx="1457325" cy="781050"/>
            <a:chOff x="3900" y="2304"/>
            <a:chExt cx="918" cy="492"/>
          </a:xfrm>
        </p:grpSpPr>
        <p:sp>
          <p:nvSpPr>
            <p:cNvPr id="82" name="Line 72"/>
            <p:cNvSpPr>
              <a:spLocks noChangeShapeType="1"/>
            </p:cNvSpPr>
            <p:nvPr/>
          </p:nvSpPr>
          <p:spPr bwMode="auto">
            <a:xfrm>
              <a:off x="3900" y="2328"/>
              <a:ext cx="918" cy="46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Text Box 73"/>
            <p:cNvSpPr txBox="1">
              <a:spLocks noChangeArrowheads="1"/>
            </p:cNvSpPr>
            <p:nvPr/>
          </p:nvSpPr>
          <p:spPr bwMode="auto">
            <a:xfrm>
              <a:off x="4272" y="2304"/>
              <a:ext cx="2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>
                  <a:solidFill>
                    <a:srgbClr val="FF0000"/>
                  </a:solidFill>
                  <a:latin typeface="Symbol" pitchFamily="18" charset="2"/>
                </a:rPr>
                <a:t>r</a:t>
              </a:r>
              <a:endParaRPr lang="en-GB" altLang="fi-FI" sz="2400" i="1">
                <a:solidFill>
                  <a:srgbClr val="FF0000"/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651749" y="3615977"/>
            <a:ext cx="1457325" cy="565795"/>
            <a:chOff x="6651749" y="3615977"/>
            <a:chExt cx="1457325" cy="565795"/>
          </a:xfrm>
        </p:grpSpPr>
        <p:sp>
          <p:nvSpPr>
            <p:cNvPr id="85" name="Oval 75"/>
            <p:cNvSpPr>
              <a:spLocks noChangeArrowheads="1"/>
            </p:cNvSpPr>
            <p:nvPr/>
          </p:nvSpPr>
          <p:spPr bwMode="auto">
            <a:xfrm>
              <a:off x="6876827" y="3615977"/>
              <a:ext cx="76200" cy="762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86" name="Text Box 76"/>
            <p:cNvSpPr txBox="1">
              <a:spLocks noChangeArrowheads="1"/>
            </p:cNvSpPr>
            <p:nvPr/>
          </p:nvSpPr>
          <p:spPr bwMode="auto">
            <a:xfrm>
              <a:off x="6651749" y="3724572"/>
              <a:ext cx="1457325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fi-FI" altLang="fi-FI" sz="24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fi-FI" altLang="fi-FI" sz="2400" i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fi-FI" altLang="fi-FI" sz="24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</a:t>
              </a:r>
              <a:r>
                <a:rPr lang="fi-FI" altLang="fi-FI" sz="2400" i="1" dirty="0" err="1">
                  <a:solidFill>
                    <a:srgbClr val="FF0000"/>
                  </a:solidFill>
                  <a:latin typeface="Symbol" pitchFamily="18" charset="2"/>
                </a:rPr>
                <a:t>q</a:t>
              </a:r>
              <a:r>
                <a:rPr lang="fi-FI" altLang="fi-FI" sz="2400" dirty="0" err="1">
                  <a:solidFill>
                    <a:srgbClr val="FF0000"/>
                  </a:solidFill>
                  <a:latin typeface="Symbol" pitchFamily="18" charset="2"/>
                </a:rPr>
                <a:t>,</a:t>
              </a:r>
              <a:r>
                <a:rPr lang="fi-FI" altLang="fi-FI" sz="2400" i="1" dirty="0" err="1">
                  <a:solidFill>
                    <a:srgbClr val="FF0000"/>
                  </a:solidFill>
                  <a:latin typeface="Symbol" pitchFamily="18" charset="2"/>
                </a:rPr>
                <a:t>j</a:t>
              </a:r>
              <a:r>
                <a:rPr lang="fi-FI" altLang="fi-FI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lang="en-GB" altLang="fi-FI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0530432"/>
              </p:ext>
            </p:extLst>
          </p:nvPr>
        </p:nvGraphicFramePr>
        <p:xfrm>
          <a:off x="727075" y="4686300"/>
          <a:ext cx="2947988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7" name="Equation" r:id="rId15" imgW="1600200" imgH="203040" progId="Equation.DSMT4">
                  <p:embed/>
                </p:oleObj>
              </mc:Choice>
              <mc:Fallback>
                <p:oleObj name="Equation" r:id="rId15" imgW="1600200" imgH="2030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075" y="4686300"/>
                        <a:ext cx="2947988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5494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JTAPAN\Desktop\MUUT PROJEKTIT\UVA PREZI &amp; PP\Ensisijainen logo_fi-eng_RGB_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704" y="2124444"/>
            <a:ext cx="4844091" cy="1234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320480" cy="291931"/>
          </a:xfrm>
        </p:spPr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1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7244997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Piste </a:t>
            </a:r>
            <a:r>
              <a:rPr lang="fi-FI" altLang="fi-FI" dirty="0" err="1">
                <a:latin typeface="Arial" panose="020B0604020202020204" pitchFamily="34" charset="0"/>
                <a:cs typeface="Arial" panose="020B0604020202020204" pitchFamily="34" charset="0"/>
              </a:rPr>
              <a:t>karteesisessa</a:t>
            </a: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koordinaatistossa</a:t>
            </a:r>
            <a:b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i-FI" altLang="fi-FI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i-FI" altLang="fi-FI" i="1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i="1" kern="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i="1" kern="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ontent Placeholder 4"/>
          <p:cNvSpPr txBox="1">
            <a:spLocks/>
          </p:cNvSpPr>
          <p:nvPr/>
        </p:nvSpPr>
        <p:spPr>
          <a:xfrm>
            <a:off x="1261840" y="4613820"/>
            <a:ext cx="2447528" cy="382071"/>
          </a:xfrm>
          <a:prstGeom prst="rect">
            <a:avLst/>
          </a:prstGeom>
        </p:spPr>
        <p:txBody>
          <a:bodyPr vert="horz" lIns="82598" tIns="41299" rIns="82598" bIns="41299" rtlCol="0">
            <a:no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Paikkavektori :</a:t>
            </a:r>
            <a:endParaRPr lang="fi-FI" altLang="fi-FI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5760673"/>
              </p:ext>
            </p:extLst>
          </p:nvPr>
        </p:nvGraphicFramePr>
        <p:xfrm>
          <a:off x="3582814" y="4691285"/>
          <a:ext cx="1840644" cy="3545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8" name="Equation" r:id="rId5" imgW="1257120" imgH="241200" progId="Equation.DSMT4">
                  <p:embed/>
                </p:oleObj>
              </mc:Choice>
              <mc:Fallback>
                <p:oleObj name="Equation" r:id="rId5" imgW="1257120" imgH="241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2814" y="4691285"/>
                        <a:ext cx="1840644" cy="3545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25"/>
          <p:cNvGrpSpPr>
            <a:grpSpLocks/>
          </p:cNvGrpSpPr>
          <p:nvPr/>
        </p:nvGrpSpPr>
        <p:grpSpPr bwMode="auto">
          <a:xfrm>
            <a:off x="585169" y="1255414"/>
            <a:ext cx="3849688" cy="3370263"/>
            <a:chOff x="1872" y="1762"/>
            <a:chExt cx="2425" cy="2123"/>
          </a:xfrm>
        </p:grpSpPr>
        <p:sp>
          <p:nvSpPr>
            <p:cNvPr id="15" name="Line 8"/>
            <p:cNvSpPr>
              <a:spLocks noChangeShapeType="1"/>
            </p:cNvSpPr>
            <p:nvPr/>
          </p:nvSpPr>
          <p:spPr bwMode="auto">
            <a:xfrm flipH="1">
              <a:off x="2077" y="3068"/>
              <a:ext cx="845" cy="67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8" name="Line 9"/>
            <p:cNvSpPr>
              <a:spLocks noChangeShapeType="1"/>
            </p:cNvSpPr>
            <p:nvPr/>
          </p:nvSpPr>
          <p:spPr bwMode="auto">
            <a:xfrm flipV="1">
              <a:off x="2922" y="3055"/>
              <a:ext cx="1235" cy="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9" name="Line 10"/>
            <p:cNvSpPr>
              <a:spLocks noChangeShapeType="1"/>
            </p:cNvSpPr>
            <p:nvPr/>
          </p:nvSpPr>
          <p:spPr bwMode="auto">
            <a:xfrm flipV="1">
              <a:off x="2929" y="1982"/>
              <a:ext cx="0" cy="107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graphicFrame>
          <p:nvGraphicFramePr>
            <p:cNvPr id="20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13396858"/>
                </p:ext>
              </p:extLst>
            </p:nvPr>
          </p:nvGraphicFramePr>
          <p:xfrm>
            <a:off x="1872" y="3713"/>
            <a:ext cx="136" cy="1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99" name="Equation" r:id="rId7" imgW="126720" imgH="139680" progId="Equation.DSMT4">
                    <p:embed/>
                  </p:oleObj>
                </mc:Choice>
                <mc:Fallback>
                  <p:oleObj name="Equation" r:id="rId7" imgW="12672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72" y="3713"/>
                          <a:ext cx="136" cy="1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68290632"/>
                </p:ext>
              </p:extLst>
            </p:nvPr>
          </p:nvGraphicFramePr>
          <p:xfrm>
            <a:off x="4140" y="2970"/>
            <a:ext cx="157" cy="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00" name="Equation" r:id="rId9" imgW="139680" imgH="139680" progId="Equation.DSMT4">
                    <p:embed/>
                  </p:oleObj>
                </mc:Choice>
                <mc:Fallback>
                  <p:oleObj name="Equation" r:id="rId9" imgW="13968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40" y="2970"/>
                          <a:ext cx="157" cy="1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06882603"/>
                </p:ext>
              </p:extLst>
            </p:nvPr>
          </p:nvGraphicFramePr>
          <p:xfrm>
            <a:off x="2849" y="1762"/>
            <a:ext cx="185" cy="2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01" name="Equation" r:id="rId11" imgW="139680" imgH="177480" progId="Equation.DSMT4">
                    <p:embed/>
                  </p:oleObj>
                </mc:Choice>
                <mc:Fallback>
                  <p:oleObj name="Equation" r:id="rId11" imgW="13968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49" y="1762"/>
                          <a:ext cx="185" cy="22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3" name="Oval 17"/>
          <p:cNvSpPr>
            <a:spLocks noChangeArrowheads="1"/>
          </p:cNvSpPr>
          <p:nvPr/>
        </p:nvSpPr>
        <p:spPr bwMode="auto">
          <a:xfrm>
            <a:off x="3185493" y="2447627"/>
            <a:ext cx="82550" cy="841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fi-FI" altLang="fi-FI"/>
          </a:p>
        </p:txBody>
      </p:sp>
      <p:sp>
        <p:nvSpPr>
          <p:cNvPr id="24" name="Line 15"/>
          <p:cNvSpPr>
            <a:spLocks noChangeShapeType="1"/>
          </p:cNvSpPr>
          <p:nvPr/>
        </p:nvSpPr>
        <p:spPr bwMode="auto">
          <a:xfrm flipH="1">
            <a:off x="3215656" y="3373140"/>
            <a:ext cx="639762" cy="525462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5" name="Line 14"/>
          <p:cNvSpPr>
            <a:spLocks noChangeShapeType="1"/>
          </p:cNvSpPr>
          <p:nvPr/>
        </p:nvSpPr>
        <p:spPr bwMode="auto">
          <a:xfrm>
            <a:off x="1602756" y="3898602"/>
            <a:ext cx="1612900" cy="0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6" name="Line 16"/>
          <p:cNvSpPr>
            <a:spLocks noChangeShapeType="1"/>
          </p:cNvSpPr>
          <p:nvPr/>
        </p:nvSpPr>
        <p:spPr bwMode="auto">
          <a:xfrm flipV="1">
            <a:off x="3237881" y="2488902"/>
            <a:ext cx="0" cy="1398588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7" name="Text Box 31"/>
          <p:cNvSpPr txBox="1">
            <a:spLocks noChangeArrowheads="1"/>
          </p:cNvSpPr>
          <p:nvPr/>
        </p:nvSpPr>
        <p:spPr bwMode="auto">
          <a:xfrm>
            <a:off x="3328368" y="2225377"/>
            <a:ext cx="17212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i-FI" altLang="fi-FI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i-FI" altLang="fi-FI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i-FI" altLang="fi-FI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fi-FI" altLang="fi-FI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fi-FI" altLang="fi-FI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fi-FI" altLang="fi-FI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altLang="fi-FI" sz="28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8" name="Group 37"/>
          <p:cNvGrpSpPr>
            <a:grpSpLocks/>
          </p:cNvGrpSpPr>
          <p:nvPr/>
        </p:nvGrpSpPr>
        <p:grpSpPr bwMode="auto">
          <a:xfrm>
            <a:off x="2263156" y="2468265"/>
            <a:ext cx="942975" cy="862012"/>
            <a:chOff x="2929" y="2505"/>
            <a:chExt cx="594" cy="543"/>
          </a:xfrm>
        </p:grpSpPr>
        <p:sp>
          <p:nvSpPr>
            <p:cNvPr id="29" name="Line 22"/>
            <p:cNvSpPr>
              <a:spLocks noChangeShapeType="1"/>
            </p:cNvSpPr>
            <p:nvPr/>
          </p:nvSpPr>
          <p:spPr bwMode="auto">
            <a:xfrm flipV="1">
              <a:off x="2929" y="2518"/>
              <a:ext cx="594" cy="53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30" name="Text Box 32"/>
            <p:cNvSpPr txBox="1">
              <a:spLocks noChangeArrowheads="1"/>
            </p:cNvSpPr>
            <p:nvPr/>
          </p:nvSpPr>
          <p:spPr bwMode="auto">
            <a:xfrm>
              <a:off x="3120" y="2505"/>
              <a:ext cx="2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i-FI" altLang="fi-FI" sz="2800" b="1" i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endParaRPr lang="en-GB" altLang="fi-FI" sz="28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2185368" y="3749377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i-FI" altLang="fi-FI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GB" altLang="fi-FI" sz="28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 Box 34"/>
          <p:cNvSpPr txBox="1">
            <a:spLocks noChangeArrowheads="1"/>
          </p:cNvSpPr>
          <p:nvPr/>
        </p:nvSpPr>
        <p:spPr bwMode="auto">
          <a:xfrm>
            <a:off x="2889424" y="3292177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i-FI" altLang="fi-FI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en-GB" altLang="fi-FI" sz="28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 Box 35"/>
          <p:cNvSpPr txBox="1">
            <a:spLocks noChangeArrowheads="1"/>
          </p:cNvSpPr>
          <p:nvPr/>
        </p:nvSpPr>
        <p:spPr bwMode="auto">
          <a:xfrm>
            <a:off x="3480768" y="3444577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i-FI" altLang="fi-FI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endParaRPr lang="en-GB" altLang="fi-FI" sz="28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027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3" grpId="0" animBg="1"/>
      <p:bldP spid="24" grpId="0" animBg="1"/>
      <p:bldP spid="25" grpId="0" animBg="1"/>
      <p:bldP spid="26" grpId="0" animBg="1"/>
      <p:bldP spid="27" grpId="0" autoUpdateAnimBg="0"/>
      <p:bldP spid="31" grpId="0" autoUpdateAnimBg="0"/>
      <p:bldP spid="32" grpId="0" autoUpdateAnimBg="0"/>
      <p:bldP spid="3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7244997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Piste sylinterikoordinaatistossa</a:t>
            </a:r>
            <a:b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i-FI" altLang="fi-FI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i-FI" altLang="fi-FI" i="1" kern="0" dirty="0" err="1" smtClean="0">
                <a:latin typeface="Symbol" panose="05050102010706020507" pitchFamily="18" charset="2"/>
                <a:cs typeface="Arial" panose="020B0604020202020204" pitchFamily="34" charset="0"/>
              </a:rPr>
              <a:t>r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i="1" kern="0" dirty="0" smtClean="0">
                <a:latin typeface="Symbol" panose="05050102010706020507" pitchFamily="18" charset="2"/>
                <a:cs typeface="Arial" panose="020B0604020202020204" pitchFamily="34" charset="0"/>
              </a:rPr>
              <a:t>j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i="1" kern="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ontent Placeholder 4"/>
          <p:cNvSpPr txBox="1">
            <a:spLocks/>
          </p:cNvSpPr>
          <p:nvPr/>
        </p:nvSpPr>
        <p:spPr>
          <a:xfrm>
            <a:off x="1261840" y="4613820"/>
            <a:ext cx="2447528" cy="382071"/>
          </a:xfrm>
          <a:prstGeom prst="rect">
            <a:avLst/>
          </a:prstGeom>
        </p:spPr>
        <p:txBody>
          <a:bodyPr vert="horz" lIns="82598" tIns="41299" rIns="82598" bIns="41299" rtlCol="0">
            <a:no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Paikkavektori :</a:t>
            </a:r>
            <a:endParaRPr lang="fi-FI" altLang="fi-FI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0477398"/>
              </p:ext>
            </p:extLst>
          </p:nvPr>
        </p:nvGraphicFramePr>
        <p:xfrm>
          <a:off x="3465488" y="4691063"/>
          <a:ext cx="1319212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38" name="Equation" r:id="rId5" imgW="901440" imgH="241200" progId="Equation.DSMT4">
                  <p:embed/>
                </p:oleObj>
              </mc:Choice>
              <mc:Fallback>
                <p:oleObj name="Equation" r:id="rId5" imgW="90144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5488" y="4691063"/>
                        <a:ext cx="1319212" cy="354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5" name="Group 29"/>
          <p:cNvGrpSpPr>
            <a:grpSpLocks/>
          </p:cNvGrpSpPr>
          <p:nvPr/>
        </p:nvGrpSpPr>
        <p:grpSpPr bwMode="auto">
          <a:xfrm>
            <a:off x="573113" y="1126902"/>
            <a:ext cx="3765551" cy="3421063"/>
            <a:chOff x="1911" y="1781"/>
            <a:chExt cx="2372" cy="2155"/>
          </a:xfrm>
        </p:grpSpPr>
        <p:sp>
          <p:nvSpPr>
            <p:cNvPr id="36" name="Line 9"/>
            <p:cNvSpPr>
              <a:spLocks noChangeShapeType="1"/>
            </p:cNvSpPr>
            <p:nvPr/>
          </p:nvSpPr>
          <p:spPr bwMode="auto">
            <a:xfrm flipH="1">
              <a:off x="2129" y="3080"/>
              <a:ext cx="861" cy="66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37" name="Line 10"/>
            <p:cNvSpPr>
              <a:spLocks noChangeShapeType="1"/>
            </p:cNvSpPr>
            <p:nvPr/>
          </p:nvSpPr>
          <p:spPr bwMode="auto">
            <a:xfrm>
              <a:off x="2990" y="3074"/>
              <a:ext cx="1084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38" name="Line 11"/>
            <p:cNvSpPr>
              <a:spLocks noChangeShapeType="1"/>
            </p:cNvSpPr>
            <p:nvPr/>
          </p:nvSpPr>
          <p:spPr bwMode="auto">
            <a:xfrm flipV="1">
              <a:off x="2997" y="2009"/>
              <a:ext cx="0" cy="105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graphicFrame>
          <p:nvGraphicFramePr>
            <p:cNvPr id="39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15374668"/>
                </p:ext>
              </p:extLst>
            </p:nvPr>
          </p:nvGraphicFramePr>
          <p:xfrm>
            <a:off x="1911" y="3727"/>
            <a:ext cx="208" cy="2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539" name="Equation" r:id="rId7" imgW="139680" imgH="139680" progId="Equation.DSMT4">
                    <p:embed/>
                  </p:oleObj>
                </mc:Choice>
                <mc:Fallback>
                  <p:oleObj name="Equation" r:id="rId7" imgW="13968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11" y="3727"/>
                          <a:ext cx="208" cy="2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0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21448611"/>
                </p:ext>
              </p:extLst>
            </p:nvPr>
          </p:nvGraphicFramePr>
          <p:xfrm>
            <a:off x="4095" y="2968"/>
            <a:ext cx="188" cy="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540" name="Equation" r:id="rId9" imgW="139680" imgH="177480" progId="Equation.DSMT4">
                    <p:embed/>
                  </p:oleObj>
                </mc:Choice>
                <mc:Fallback>
                  <p:oleObj name="Equation" r:id="rId9" imgW="13968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95" y="2968"/>
                          <a:ext cx="188" cy="2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36308167"/>
                </p:ext>
              </p:extLst>
            </p:nvPr>
          </p:nvGraphicFramePr>
          <p:xfrm>
            <a:off x="2916" y="1781"/>
            <a:ext cx="174" cy="2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541" name="Equation" r:id="rId11" imgW="126720" imgH="139680" progId="Equation.DSMT4">
                    <p:embed/>
                  </p:oleObj>
                </mc:Choice>
                <mc:Fallback>
                  <p:oleObj name="Equation" r:id="rId11" imgW="12672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16" y="1781"/>
                          <a:ext cx="174" cy="21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2" name="Oval 17"/>
          <p:cNvSpPr>
            <a:spLocks noChangeArrowheads="1"/>
          </p:cNvSpPr>
          <p:nvPr/>
        </p:nvSpPr>
        <p:spPr bwMode="auto">
          <a:xfrm>
            <a:off x="3067075" y="2287364"/>
            <a:ext cx="85725" cy="8255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fi-FI" altLang="fi-FI"/>
          </a:p>
        </p:txBody>
      </p:sp>
      <p:sp>
        <p:nvSpPr>
          <p:cNvPr id="43" name="Line 16"/>
          <p:cNvSpPr>
            <a:spLocks noChangeShapeType="1"/>
          </p:cNvSpPr>
          <p:nvPr/>
        </p:nvSpPr>
        <p:spPr bwMode="auto">
          <a:xfrm flipV="1">
            <a:off x="3087713" y="2339752"/>
            <a:ext cx="22225" cy="1066800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44" name="Oval 24"/>
          <p:cNvSpPr>
            <a:spLocks noChangeArrowheads="1"/>
          </p:cNvSpPr>
          <p:nvPr/>
        </p:nvSpPr>
        <p:spPr bwMode="auto">
          <a:xfrm>
            <a:off x="1366863" y="1685702"/>
            <a:ext cx="1871662" cy="860425"/>
          </a:xfrm>
          <a:prstGeom prst="ellips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fi-FI" altLang="fi-FI"/>
          </a:p>
        </p:txBody>
      </p:sp>
      <p:sp>
        <p:nvSpPr>
          <p:cNvPr id="45" name="Oval 25"/>
          <p:cNvSpPr>
            <a:spLocks noChangeArrowheads="1"/>
          </p:cNvSpPr>
          <p:nvPr/>
        </p:nvSpPr>
        <p:spPr bwMode="auto">
          <a:xfrm>
            <a:off x="1357338" y="2754089"/>
            <a:ext cx="1870075" cy="860425"/>
          </a:xfrm>
          <a:prstGeom prst="ellips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fi-FI" altLang="fi-FI"/>
          </a:p>
        </p:txBody>
      </p:sp>
      <p:sp>
        <p:nvSpPr>
          <p:cNvPr id="46" name="AutoShape 26"/>
          <p:cNvSpPr>
            <a:spLocks noChangeArrowheads="1"/>
          </p:cNvSpPr>
          <p:nvPr/>
        </p:nvSpPr>
        <p:spPr bwMode="auto">
          <a:xfrm flipV="1">
            <a:off x="1612925" y="3273202"/>
            <a:ext cx="1517650" cy="382587"/>
          </a:xfrm>
          <a:custGeom>
            <a:avLst/>
            <a:gdLst>
              <a:gd name="T0" fmla="*/ 872297 w 21600"/>
              <a:gd name="T1" fmla="*/ 2143 h 21600"/>
              <a:gd name="T2" fmla="*/ 212401 w 21600"/>
              <a:gd name="T3" fmla="*/ 102997 h 21600"/>
              <a:gd name="T4" fmla="*/ 839485 w 21600"/>
              <a:gd name="T5" fmla="*/ 56892 h 21600"/>
              <a:gd name="T6" fmla="*/ 1673069 w 21600"/>
              <a:gd name="T7" fmla="*/ 127600 h 21600"/>
              <a:gd name="T8" fmla="*/ 1464181 w 21600"/>
              <a:gd name="T9" fmla="*/ 220483 h 21600"/>
              <a:gd name="T10" fmla="*/ 1095659 w 21600"/>
              <a:gd name="T11" fmla="*/ 167825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8196" y="8756"/>
                </a:moveTo>
                <a:cubicBezTo>
                  <a:pt x="17277" y="5429"/>
                  <a:pt x="14251" y="3126"/>
                  <a:pt x="10800" y="3126"/>
                </a:cubicBezTo>
                <a:cubicBezTo>
                  <a:pt x="8185" y="3125"/>
                  <a:pt x="5750" y="4457"/>
                  <a:pt x="4339" y="6659"/>
                </a:cubicBezTo>
                <a:lnTo>
                  <a:pt x="1707" y="4972"/>
                </a:lnTo>
                <a:cubicBezTo>
                  <a:pt x="3692" y="1874"/>
                  <a:pt x="7119" y="-1"/>
                  <a:pt x="10800" y="0"/>
                </a:cubicBezTo>
                <a:cubicBezTo>
                  <a:pt x="15656" y="0"/>
                  <a:pt x="19916" y="3242"/>
                  <a:pt x="21209" y="7923"/>
                </a:cubicBezTo>
                <a:lnTo>
                  <a:pt x="23812" y="7204"/>
                </a:lnTo>
                <a:lnTo>
                  <a:pt x="20839" y="12448"/>
                </a:lnTo>
                <a:lnTo>
                  <a:pt x="15594" y="9475"/>
                </a:lnTo>
                <a:lnTo>
                  <a:pt x="18196" y="8756"/>
                </a:lnTo>
                <a:close/>
              </a:path>
            </a:pathLst>
          </a:custGeom>
          <a:gradFill rotWithShape="0">
            <a:gsLst>
              <a:gs pos="0">
                <a:srgbClr val="FFFFFF"/>
              </a:gs>
              <a:gs pos="100000">
                <a:srgbClr val="FF0000"/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i-FI"/>
          </a:p>
        </p:txBody>
      </p:sp>
      <p:grpSp>
        <p:nvGrpSpPr>
          <p:cNvPr id="47" name="Group 40"/>
          <p:cNvGrpSpPr>
            <a:grpSpLocks/>
          </p:cNvGrpSpPr>
          <p:nvPr/>
        </p:nvGrpSpPr>
        <p:grpSpPr bwMode="auto">
          <a:xfrm>
            <a:off x="2297138" y="2131789"/>
            <a:ext cx="1539875" cy="1493838"/>
            <a:chOff x="2997" y="2414"/>
            <a:chExt cx="970" cy="941"/>
          </a:xfrm>
        </p:grpSpPr>
        <p:sp>
          <p:nvSpPr>
            <p:cNvPr id="48" name="Line 15"/>
            <p:cNvSpPr>
              <a:spLocks noChangeShapeType="1"/>
            </p:cNvSpPr>
            <p:nvPr/>
          </p:nvSpPr>
          <p:spPr bwMode="auto">
            <a:xfrm>
              <a:off x="2997" y="2414"/>
              <a:ext cx="505" cy="12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49" name="Line 27"/>
            <p:cNvSpPr>
              <a:spLocks noChangeShapeType="1"/>
            </p:cNvSpPr>
            <p:nvPr/>
          </p:nvSpPr>
          <p:spPr bwMode="auto">
            <a:xfrm>
              <a:off x="2997" y="3080"/>
              <a:ext cx="970" cy="27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</p:grpSp>
      <p:sp>
        <p:nvSpPr>
          <p:cNvPr id="50" name="Text Box 35"/>
          <p:cNvSpPr txBox="1">
            <a:spLocks noChangeArrowheads="1"/>
          </p:cNvSpPr>
          <p:nvPr/>
        </p:nvSpPr>
        <p:spPr bwMode="auto">
          <a:xfrm>
            <a:off x="3178200" y="2109564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i-FI" altLang="fi-FI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i-FI" altLang="fi-FI" dirty="0" err="1">
                <a:solidFill>
                  <a:srgbClr val="FF0000"/>
                </a:solidFill>
              </a:rPr>
              <a:t>(</a:t>
            </a:r>
            <a:r>
              <a:rPr lang="fi-FI" altLang="fi-FI" i="1" dirty="0" err="1">
                <a:solidFill>
                  <a:srgbClr val="FF0000"/>
                </a:solidFill>
                <a:latin typeface="Symbol" pitchFamily="18" charset="2"/>
              </a:rPr>
              <a:t>r</a:t>
            </a:r>
            <a:r>
              <a:rPr lang="fi-FI" altLang="fi-FI" dirty="0" err="1">
                <a:solidFill>
                  <a:srgbClr val="FF0000"/>
                </a:solidFill>
                <a:latin typeface="Symbol" pitchFamily="18" charset="2"/>
              </a:rPr>
              <a:t>,</a:t>
            </a:r>
            <a:r>
              <a:rPr lang="fi-FI" altLang="fi-FI" i="1" dirty="0" err="1">
                <a:solidFill>
                  <a:srgbClr val="FF0000"/>
                </a:solidFill>
                <a:latin typeface="Symbol" pitchFamily="18" charset="2"/>
              </a:rPr>
              <a:t>j</a:t>
            </a:r>
            <a:r>
              <a:rPr lang="fi-FI" altLang="fi-FI" dirty="0" err="1">
                <a:solidFill>
                  <a:srgbClr val="FF0000"/>
                </a:solidFill>
                <a:latin typeface="Symbol" pitchFamily="18" charset="2"/>
              </a:rPr>
              <a:t>,</a:t>
            </a:r>
            <a:r>
              <a:rPr lang="fi-FI" altLang="fi-FI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fi-FI" altLang="fi-FI" dirty="0">
                <a:solidFill>
                  <a:srgbClr val="FF0000"/>
                </a:solidFill>
              </a:rPr>
              <a:t>)</a:t>
            </a:r>
            <a:endParaRPr lang="en-GB" altLang="fi-FI" i="1" dirty="0">
              <a:solidFill>
                <a:srgbClr val="FF0000"/>
              </a:solidFill>
            </a:endParaRPr>
          </a:p>
        </p:txBody>
      </p:sp>
      <p:grpSp>
        <p:nvGrpSpPr>
          <p:cNvPr id="51" name="Group 42"/>
          <p:cNvGrpSpPr>
            <a:grpSpLocks/>
          </p:cNvGrpSpPr>
          <p:nvPr/>
        </p:nvGrpSpPr>
        <p:grpSpPr bwMode="auto">
          <a:xfrm>
            <a:off x="2319363" y="2338164"/>
            <a:ext cx="779462" cy="830263"/>
            <a:chOff x="3011" y="2544"/>
            <a:chExt cx="491" cy="523"/>
          </a:xfrm>
        </p:grpSpPr>
        <p:sp>
          <p:nvSpPr>
            <p:cNvPr id="52" name="Line 23"/>
            <p:cNvSpPr>
              <a:spLocks noChangeShapeType="1"/>
            </p:cNvSpPr>
            <p:nvPr/>
          </p:nvSpPr>
          <p:spPr bwMode="auto">
            <a:xfrm flipV="1">
              <a:off x="3011" y="2558"/>
              <a:ext cx="491" cy="509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53" name="Text Box 36"/>
            <p:cNvSpPr txBox="1">
              <a:spLocks noChangeArrowheads="1"/>
            </p:cNvSpPr>
            <p:nvPr/>
          </p:nvSpPr>
          <p:spPr bwMode="auto">
            <a:xfrm>
              <a:off x="3120" y="2544"/>
              <a:ext cx="2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i-FI" altLang="fi-FI" sz="2800" b="1" i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endParaRPr lang="en-GB" altLang="fi-FI" sz="28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4" name="Text Box 37"/>
          <p:cNvSpPr txBox="1">
            <a:spLocks noChangeArrowheads="1"/>
          </p:cNvSpPr>
          <p:nvPr/>
        </p:nvSpPr>
        <p:spPr bwMode="auto">
          <a:xfrm>
            <a:off x="2568600" y="1804764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i-FI" altLang="fi-FI" i="1">
                <a:solidFill>
                  <a:srgbClr val="FF0000"/>
                </a:solidFill>
                <a:latin typeface="Symbol" pitchFamily="18" charset="2"/>
              </a:rPr>
              <a:t>r</a:t>
            </a:r>
            <a:endParaRPr lang="en-GB" altLang="fi-FI" i="1">
              <a:solidFill>
                <a:srgbClr val="FF0000"/>
              </a:solidFill>
            </a:endParaRPr>
          </a:p>
        </p:txBody>
      </p:sp>
      <p:sp>
        <p:nvSpPr>
          <p:cNvPr id="55" name="Text Box 38"/>
          <p:cNvSpPr txBox="1">
            <a:spLocks noChangeArrowheads="1"/>
          </p:cNvSpPr>
          <p:nvPr/>
        </p:nvSpPr>
        <p:spPr bwMode="auto">
          <a:xfrm>
            <a:off x="3102000" y="2566764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i-FI" altLang="fi-FI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endParaRPr lang="en-GB" altLang="fi-FI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 Box 39"/>
          <p:cNvSpPr txBox="1">
            <a:spLocks noChangeArrowheads="1"/>
          </p:cNvSpPr>
          <p:nvPr/>
        </p:nvSpPr>
        <p:spPr bwMode="auto">
          <a:xfrm>
            <a:off x="2111400" y="3557364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i-FI" altLang="fi-FI" i="1">
                <a:solidFill>
                  <a:srgbClr val="FF0000"/>
                </a:solidFill>
                <a:latin typeface="Symbol" pitchFamily="18" charset="2"/>
              </a:rPr>
              <a:t>j</a:t>
            </a:r>
            <a:endParaRPr lang="en-GB" altLang="fi-FI" i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340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42" grpId="0" animBg="1"/>
      <p:bldP spid="43" grpId="0" animBg="1"/>
      <p:bldP spid="46" grpId="0" animBg="1"/>
      <p:bldP spid="50" grpId="0" autoUpdateAnimBg="0"/>
      <p:bldP spid="54" grpId="0" autoUpdateAnimBg="0"/>
      <p:bldP spid="55" grpId="0" autoUpdateAnimBg="0"/>
      <p:bldP spid="5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7244997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Piste pallokoordinaatistossa</a:t>
            </a:r>
            <a:b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i-FI" altLang="fi-FI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i-FI" altLang="fi-FI" i="1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fi-FI" altLang="fi-FI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fi-FI" altLang="fi-FI" i="1" kern="0" dirty="0" err="1" smtClean="0">
                <a:latin typeface="Symbol" panose="05050102010706020507" pitchFamily="18" charset="2"/>
                <a:cs typeface="Arial" panose="020B0604020202020204" pitchFamily="34" charset="0"/>
              </a:rPr>
              <a:t>q</a:t>
            </a:r>
            <a:r>
              <a:rPr lang="fi-FI" altLang="fi-FI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fi-FI" altLang="fi-FI" i="1" kern="0" dirty="0" err="1" smtClean="0">
                <a:latin typeface="Symbol" panose="05050102010706020507" pitchFamily="18" charset="2"/>
                <a:cs typeface="Arial" panose="020B0604020202020204" pitchFamily="34" charset="0"/>
              </a:rPr>
              <a:t>j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ontent Placeholder 4"/>
          <p:cNvSpPr txBox="1">
            <a:spLocks/>
          </p:cNvSpPr>
          <p:nvPr/>
        </p:nvSpPr>
        <p:spPr>
          <a:xfrm>
            <a:off x="1261840" y="4613820"/>
            <a:ext cx="2447528" cy="382071"/>
          </a:xfrm>
          <a:prstGeom prst="rect">
            <a:avLst/>
          </a:prstGeom>
        </p:spPr>
        <p:txBody>
          <a:bodyPr vert="horz" lIns="82598" tIns="41299" rIns="82598" bIns="41299" rtlCol="0">
            <a:no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Paikkavektori :</a:t>
            </a:r>
            <a:endParaRPr lang="fi-FI" altLang="fi-FI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509377"/>
              </p:ext>
            </p:extLst>
          </p:nvPr>
        </p:nvGraphicFramePr>
        <p:xfrm>
          <a:off x="3781425" y="4699000"/>
          <a:ext cx="687388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4" name="Equation" r:id="rId5" imgW="469800" imgH="228600" progId="Equation.DSMT4">
                  <p:embed/>
                </p:oleObj>
              </mc:Choice>
              <mc:Fallback>
                <p:oleObj name="Equation" r:id="rId5" imgW="469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1425" y="4699000"/>
                        <a:ext cx="687388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Line 11"/>
          <p:cNvSpPr>
            <a:spLocks noChangeShapeType="1"/>
          </p:cNvSpPr>
          <p:nvPr/>
        </p:nvSpPr>
        <p:spPr bwMode="auto">
          <a:xfrm flipV="1">
            <a:off x="2709119" y="1981745"/>
            <a:ext cx="1316037" cy="1236663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32" name="Line 37"/>
          <p:cNvSpPr>
            <a:spLocks noChangeShapeType="1"/>
          </p:cNvSpPr>
          <p:nvPr/>
        </p:nvSpPr>
        <p:spPr bwMode="auto">
          <a:xfrm flipV="1">
            <a:off x="2691656" y="2665958"/>
            <a:ext cx="611188" cy="576262"/>
          </a:xfrm>
          <a:prstGeom prst="line">
            <a:avLst/>
          </a:prstGeom>
          <a:noFill/>
          <a:ln w="19050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34" name="Line 12"/>
          <p:cNvSpPr>
            <a:spLocks noChangeShapeType="1"/>
          </p:cNvSpPr>
          <p:nvPr/>
        </p:nvSpPr>
        <p:spPr bwMode="auto">
          <a:xfrm flipH="1">
            <a:off x="1342281" y="3240633"/>
            <a:ext cx="1346200" cy="10683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57" name="Line 13"/>
          <p:cNvSpPr>
            <a:spLocks noChangeShapeType="1"/>
          </p:cNvSpPr>
          <p:nvPr/>
        </p:nvSpPr>
        <p:spPr bwMode="auto">
          <a:xfrm>
            <a:off x="2688481" y="3229520"/>
            <a:ext cx="169545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58" name="Line 14"/>
          <p:cNvSpPr>
            <a:spLocks noChangeShapeType="1"/>
          </p:cNvSpPr>
          <p:nvPr/>
        </p:nvSpPr>
        <p:spPr bwMode="auto">
          <a:xfrm flipV="1">
            <a:off x="2699594" y="1519783"/>
            <a:ext cx="0" cy="16986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graphicFrame>
        <p:nvGraphicFramePr>
          <p:cNvPr id="59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3765790"/>
              </p:ext>
            </p:extLst>
          </p:nvPr>
        </p:nvGraphicFramePr>
        <p:xfrm>
          <a:off x="1001713" y="4278313"/>
          <a:ext cx="325437" cy="33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5" name="Equation" r:id="rId7" imgW="139680" imgH="139680" progId="Equation.DSMT4">
                  <p:embed/>
                </p:oleObj>
              </mc:Choice>
              <mc:Fallback>
                <p:oleObj name="Equation" r:id="rId7" imgW="13968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4278313"/>
                        <a:ext cx="325437" cy="334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6994767"/>
              </p:ext>
            </p:extLst>
          </p:nvPr>
        </p:nvGraphicFramePr>
        <p:xfrm>
          <a:off x="4414838" y="3059113"/>
          <a:ext cx="295275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6" name="Equation" r:id="rId9" imgW="139680" imgH="177480" progId="Equation.DSMT4">
                  <p:embed/>
                </p:oleObj>
              </mc:Choice>
              <mc:Fallback>
                <p:oleObj name="Equation" r:id="rId9" imgW="1396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4838" y="3059113"/>
                        <a:ext cx="295275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0791914"/>
              </p:ext>
            </p:extLst>
          </p:nvPr>
        </p:nvGraphicFramePr>
        <p:xfrm>
          <a:off x="2573338" y="1168400"/>
          <a:ext cx="2952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7" name="Equation" r:id="rId11" imgW="126720" imgH="139680" progId="Equation.DSMT4">
                  <p:embed/>
                </p:oleObj>
              </mc:Choice>
              <mc:Fallback>
                <p:oleObj name="Equation" r:id="rId11" imgW="12672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3338" y="1168400"/>
                        <a:ext cx="29527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Line 18"/>
          <p:cNvSpPr>
            <a:spLocks noChangeShapeType="1"/>
          </p:cNvSpPr>
          <p:nvPr/>
        </p:nvSpPr>
        <p:spPr bwMode="auto">
          <a:xfrm>
            <a:off x="2709119" y="2527845"/>
            <a:ext cx="1631950" cy="239713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63" name="Oval 19"/>
          <p:cNvSpPr>
            <a:spLocks noChangeArrowheads="1"/>
          </p:cNvSpPr>
          <p:nvPr/>
        </p:nvSpPr>
        <p:spPr bwMode="auto">
          <a:xfrm>
            <a:off x="3309194" y="2569120"/>
            <a:ext cx="84137" cy="841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fi-FI" altLang="fi-FI"/>
          </a:p>
        </p:txBody>
      </p:sp>
      <p:sp>
        <p:nvSpPr>
          <p:cNvPr id="64" name="Line 24"/>
          <p:cNvSpPr>
            <a:spLocks noChangeShapeType="1"/>
          </p:cNvSpPr>
          <p:nvPr/>
        </p:nvSpPr>
        <p:spPr bwMode="auto">
          <a:xfrm flipV="1">
            <a:off x="2720231" y="2632620"/>
            <a:ext cx="611188" cy="576263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65" name="Oval 26"/>
          <p:cNvSpPr>
            <a:spLocks noChangeArrowheads="1"/>
          </p:cNvSpPr>
          <p:nvPr/>
        </p:nvSpPr>
        <p:spPr bwMode="auto">
          <a:xfrm>
            <a:off x="1499444" y="2045245"/>
            <a:ext cx="2389187" cy="2379663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fi-FI" altLang="fi-FI"/>
          </a:p>
        </p:txBody>
      </p:sp>
      <p:sp>
        <p:nvSpPr>
          <p:cNvPr id="66" name="Oval 27"/>
          <p:cNvSpPr>
            <a:spLocks noChangeArrowheads="1"/>
          </p:cNvSpPr>
          <p:nvPr/>
        </p:nvSpPr>
        <p:spPr bwMode="auto">
          <a:xfrm>
            <a:off x="1499444" y="2935833"/>
            <a:ext cx="2389187" cy="628650"/>
          </a:xfrm>
          <a:prstGeom prst="ellips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fi-FI" altLang="fi-FI"/>
          </a:p>
        </p:txBody>
      </p:sp>
      <p:sp>
        <p:nvSpPr>
          <p:cNvPr id="67" name="Oval 28"/>
          <p:cNvSpPr>
            <a:spLocks noChangeArrowheads="1"/>
          </p:cNvSpPr>
          <p:nvPr/>
        </p:nvSpPr>
        <p:spPr bwMode="auto">
          <a:xfrm>
            <a:off x="1751856" y="2369095"/>
            <a:ext cx="1893888" cy="284163"/>
          </a:xfrm>
          <a:prstGeom prst="ellips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fi-FI" altLang="fi-FI"/>
          </a:p>
        </p:txBody>
      </p:sp>
      <p:sp>
        <p:nvSpPr>
          <p:cNvPr id="68" name="AutoShape 29"/>
          <p:cNvSpPr>
            <a:spLocks noChangeArrowheads="1"/>
          </p:cNvSpPr>
          <p:nvPr/>
        </p:nvSpPr>
        <p:spPr bwMode="auto">
          <a:xfrm>
            <a:off x="1951881" y="1824583"/>
            <a:ext cx="1968500" cy="849312"/>
          </a:xfrm>
          <a:custGeom>
            <a:avLst/>
            <a:gdLst>
              <a:gd name="T0" fmla="*/ 1334297 w 21600"/>
              <a:gd name="T1" fmla="*/ 27760 h 21600"/>
              <a:gd name="T2" fmla="*/ 766439 w 21600"/>
              <a:gd name="T3" fmla="*/ 37079 h 21600"/>
              <a:gd name="T4" fmla="*/ 1291646 w 21600"/>
              <a:gd name="T5" fmla="*/ 76124 h 21600"/>
              <a:gd name="T6" fmla="*/ 1995658 w 21600"/>
              <a:gd name="T7" fmla="*/ 122403 h 21600"/>
              <a:gd name="T8" fmla="*/ 1918285 w 21600"/>
              <a:gd name="T9" fmla="*/ 306106 h 21600"/>
              <a:gd name="T10" fmla="*/ 1492506 w 21600"/>
              <a:gd name="T11" fmla="*/ 272763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8596" y="5400"/>
                </a:moveTo>
                <a:cubicBezTo>
                  <a:pt x="16825" y="2842"/>
                  <a:pt x="13911" y="1316"/>
                  <a:pt x="10800" y="1316"/>
                </a:cubicBezTo>
                <a:cubicBezTo>
                  <a:pt x="10047" y="1315"/>
                  <a:pt x="9297" y="1405"/>
                  <a:pt x="8565" y="1582"/>
                </a:cubicBezTo>
                <a:lnTo>
                  <a:pt x="8255" y="303"/>
                </a:lnTo>
                <a:cubicBezTo>
                  <a:pt x="9088" y="102"/>
                  <a:pt x="9942" y="-1"/>
                  <a:pt x="10800" y="0"/>
                </a:cubicBezTo>
                <a:cubicBezTo>
                  <a:pt x="14343" y="0"/>
                  <a:pt x="17661" y="1738"/>
                  <a:pt x="19678" y="4650"/>
                </a:cubicBezTo>
                <a:lnTo>
                  <a:pt x="21898" y="3113"/>
                </a:lnTo>
                <a:lnTo>
                  <a:pt x="21049" y="7785"/>
                </a:lnTo>
                <a:lnTo>
                  <a:pt x="16377" y="6937"/>
                </a:lnTo>
                <a:lnTo>
                  <a:pt x="18596" y="540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rgbClr val="FF0000"/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69" name="Line 30"/>
          <p:cNvSpPr>
            <a:spLocks noChangeShapeType="1"/>
          </p:cNvSpPr>
          <p:nvPr/>
        </p:nvSpPr>
        <p:spPr bwMode="auto">
          <a:xfrm>
            <a:off x="2699594" y="3240633"/>
            <a:ext cx="1630362" cy="24130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70" name="AutoShape 31"/>
          <p:cNvSpPr>
            <a:spLocks noChangeArrowheads="1"/>
          </p:cNvSpPr>
          <p:nvPr/>
        </p:nvSpPr>
        <p:spPr bwMode="auto">
          <a:xfrm flipV="1">
            <a:off x="1772494" y="2926308"/>
            <a:ext cx="2073275" cy="722312"/>
          </a:xfrm>
          <a:custGeom>
            <a:avLst/>
            <a:gdLst>
              <a:gd name="T0" fmla="*/ 1161706 w 21600"/>
              <a:gd name="T1" fmla="*/ 2608 h 21600"/>
              <a:gd name="T2" fmla="*/ 516303 w 21600"/>
              <a:gd name="T3" fmla="*/ 98816 h 21600"/>
              <a:gd name="T4" fmla="*/ 1132334 w 21600"/>
              <a:gd name="T5" fmla="*/ 86644 h 21600"/>
              <a:gd name="T6" fmla="*/ 2007141 w 21600"/>
              <a:gd name="T7" fmla="*/ 62032 h 21600"/>
              <a:gd name="T8" fmla="*/ 1974315 w 21600"/>
              <a:gd name="T9" fmla="*/ 249198 h 21600"/>
              <a:gd name="T10" fmla="*/ 1436991 w 21600"/>
              <a:gd name="T11" fmla="*/ 237761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993" y="5321"/>
                </a:moveTo>
                <a:cubicBezTo>
                  <a:pt x="15424" y="3546"/>
                  <a:pt x="13168" y="2531"/>
                  <a:pt x="10800" y="2531"/>
                </a:cubicBezTo>
                <a:cubicBezTo>
                  <a:pt x="9120" y="2530"/>
                  <a:pt x="7480" y="3042"/>
                  <a:pt x="6099" y="3997"/>
                </a:cubicBezTo>
                <a:lnTo>
                  <a:pt x="4660" y="1914"/>
                </a:lnTo>
                <a:cubicBezTo>
                  <a:pt x="6465" y="667"/>
                  <a:pt x="8606" y="-1"/>
                  <a:pt x="10800" y="0"/>
                </a:cubicBezTo>
                <a:cubicBezTo>
                  <a:pt x="13894" y="0"/>
                  <a:pt x="16839" y="1326"/>
                  <a:pt x="18889" y="3644"/>
                </a:cubicBezTo>
                <a:lnTo>
                  <a:pt x="20911" y="1855"/>
                </a:lnTo>
                <a:lnTo>
                  <a:pt x="20569" y="7452"/>
                </a:lnTo>
                <a:lnTo>
                  <a:pt x="14971" y="7110"/>
                </a:lnTo>
                <a:lnTo>
                  <a:pt x="16993" y="5321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rgbClr val="FF0000"/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71" name="Text Box 33"/>
          <p:cNvSpPr txBox="1">
            <a:spLocks noChangeArrowheads="1"/>
          </p:cNvSpPr>
          <p:nvPr/>
        </p:nvSpPr>
        <p:spPr bwMode="auto">
          <a:xfrm>
            <a:off x="3682256" y="225162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i-FI" altLang="fi-FI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i-FI" altLang="fi-FI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i-FI" altLang="fi-FI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fi-FI" altLang="fi-FI" dirty="0" err="1">
                <a:solidFill>
                  <a:srgbClr val="FF0000"/>
                </a:solidFill>
                <a:latin typeface="Symbol" pitchFamily="18" charset="2"/>
              </a:rPr>
              <a:t>,</a:t>
            </a:r>
            <a:r>
              <a:rPr lang="fi-FI" altLang="fi-FI" i="1" dirty="0" err="1">
                <a:solidFill>
                  <a:srgbClr val="FF0000"/>
                </a:solidFill>
                <a:latin typeface="Symbol" pitchFamily="18" charset="2"/>
              </a:rPr>
              <a:t>q</a:t>
            </a:r>
            <a:r>
              <a:rPr lang="fi-FI" altLang="fi-FI" dirty="0" err="1">
                <a:solidFill>
                  <a:srgbClr val="FF0000"/>
                </a:solidFill>
                <a:latin typeface="Symbol" pitchFamily="18" charset="2"/>
              </a:rPr>
              <a:t>,</a:t>
            </a:r>
            <a:r>
              <a:rPr lang="fi-FI" altLang="fi-FI" i="1" dirty="0" err="1">
                <a:solidFill>
                  <a:srgbClr val="FF0000"/>
                </a:solidFill>
                <a:latin typeface="Symbol" pitchFamily="18" charset="2"/>
              </a:rPr>
              <a:t>j</a:t>
            </a:r>
            <a:r>
              <a:rPr lang="fi-FI" altLang="fi-FI" dirty="0">
                <a:solidFill>
                  <a:srgbClr val="FF0000"/>
                </a:solidFill>
              </a:rPr>
              <a:t>)</a:t>
            </a:r>
            <a:endParaRPr lang="en-GB" altLang="fi-FI" dirty="0">
              <a:solidFill>
                <a:srgbClr val="FF0000"/>
              </a:solidFill>
            </a:endParaRPr>
          </a:p>
        </p:txBody>
      </p:sp>
      <p:sp>
        <p:nvSpPr>
          <p:cNvPr id="72" name="Text Box 34"/>
          <p:cNvSpPr txBox="1">
            <a:spLocks noChangeArrowheads="1"/>
          </p:cNvSpPr>
          <p:nvPr/>
        </p:nvSpPr>
        <p:spPr bwMode="auto">
          <a:xfrm>
            <a:off x="2920256" y="278502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i-FI" altLang="fi-FI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en-GB" altLang="fi-FI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Text Box 35"/>
          <p:cNvSpPr txBox="1">
            <a:spLocks noChangeArrowheads="1"/>
          </p:cNvSpPr>
          <p:nvPr/>
        </p:nvSpPr>
        <p:spPr bwMode="auto">
          <a:xfrm>
            <a:off x="3072656" y="141342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i-FI" altLang="fi-FI" i="1">
                <a:solidFill>
                  <a:srgbClr val="FF0000"/>
                </a:solidFill>
                <a:latin typeface="Symbol" pitchFamily="18" charset="2"/>
              </a:rPr>
              <a:t>q</a:t>
            </a:r>
            <a:endParaRPr lang="en-GB" altLang="fi-FI">
              <a:solidFill>
                <a:srgbClr val="FF0000"/>
              </a:solidFill>
            </a:endParaRPr>
          </a:p>
        </p:txBody>
      </p:sp>
      <p:sp>
        <p:nvSpPr>
          <p:cNvPr id="74" name="Text Box 36"/>
          <p:cNvSpPr txBox="1">
            <a:spLocks noChangeArrowheads="1"/>
          </p:cNvSpPr>
          <p:nvPr/>
        </p:nvSpPr>
        <p:spPr bwMode="auto">
          <a:xfrm>
            <a:off x="2691656" y="347082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i-FI" altLang="fi-FI" i="1">
                <a:solidFill>
                  <a:srgbClr val="FF0000"/>
                </a:solidFill>
                <a:latin typeface="Symbol" pitchFamily="18" charset="2"/>
              </a:rPr>
              <a:t>j</a:t>
            </a:r>
            <a:endParaRPr lang="en-GB" altLang="fi-FI">
              <a:solidFill>
                <a:srgbClr val="FF0000"/>
              </a:solidFill>
            </a:endParaRPr>
          </a:p>
        </p:txBody>
      </p:sp>
      <p:sp>
        <p:nvSpPr>
          <p:cNvPr id="75" name="Text Box 38"/>
          <p:cNvSpPr txBox="1">
            <a:spLocks noChangeArrowheads="1"/>
          </p:cNvSpPr>
          <p:nvPr/>
        </p:nvSpPr>
        <p:spPr bwMode="auto">
          <a:xfrm>
            <a:off x="2844056" y="255642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i-FI" altLang="fi-FI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en-GB" altLang="fi-FI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204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1" grpId="0" animBg="1"/>
      <p:bldP spid="32" grpId="0" animBg="1"/>
      <p:bldP spid="62" grpId="0" animBg="1"/>
      <p:bldP spid="63" grpId="0" animBg="1"/>
      <p:bldP spid="64" grpId="0" animBg="1"/>
      <p:bldP spid="68" grpId="0" animBg="1"/>
      <p:bldP spid="69" grpId="0" animBg="1"/>
      <p:bldP spid="70" grpId="0" animBg="1"/>
      <p:bldP spid="71" grpId="0" autoUpdateAnimBg="0"/>
      <p:bldP spid="72" grpId="0" autoUpdateAnimBg="0"/>
      <p:bldP spid="73" grpId="0" autoUpdateAnimBg="0"/>
      <p:bldP spid="74" grpId="0" autoUpdateAnimBg="0"/>
      <p:bldP spid="7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dirty="0" smtClean="0"/>
              <a:t>Vaasan yliopisto | Sähkötekniikka | SATE2018 Vektorimatematiikan kertausta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Vektorien komponenttimuodot eri koordinaatistoissa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396955" y="1279421"/>
            <a:ext cx="6236885" cy="1966247"/>
          </a:xfrm>
        </p:spPr>
        <p:txBody>
          <a:bodyPr>
            <a:normAutofit/>
          </a:bodyPr>
          <a:lstStyle/>
          <a:p>
            <a:r>
              <a:rPr lang="fi-FI" alt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Karteesinen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koordinaatisto</a:t>
            </a:r>
            <a:endParaRPr lang="fi-FI" alt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4"/>
          <p:cNvSpPr txBox="1">
            <a:spLocks/>
          </p:cNvSpPr>
          <p:nvPr/>
        </p:nvSpPr>
        <p:spPr>
          <a:xfrm>
            <a:off x="441152" y="2525588"/>
            <a:ext cx="6236885" cy="491561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Sylinterikoordinaatisto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0535216"/>
              </p:ext>
            </p:extLst>
          </p:nvPr>
        </p:nvGraphicFramePr>
        <p:xfrm>
          <a:off x="2097336" y="1787019"/>
          <a:ext cx="2664296" cy="421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5" name="Equation" r:id="rId6" imgW="1523880" imgH="241200" progId="Equation.DSMT4">
                  <p:embed/>
                </p:oleObj>
              </mc:Choice>
              <mc:Fallback>
                <p:oleObj name="Equation" r:id="rId6" imgW="1523880" imgH="241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7336" y="1787019"/>
                        <a:ext cx="2664296" cy="4217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Content Placeholder 4"/>
          <p:cNvSpPr txBox="1">
            <a:spLocks/>
          </p:cNvSpPr>
          <p:nvPr/>
        </p:nvSpPr>
        <p:spPr>
          <a:xfrm>
            <a:off x="569179" y="3605708"/>
            <a:ext cx="6236885" cy="491561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Pallokoordinaatisto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9927001"/>
              </p:ext>
            </p:extLst>
          </p:nvPr>
        </p:nvGraphicFramePr>
        <p:xfrm>
          <a:off x="2159000" y="3017838"/>
          <a:ext cx="2686050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6" name="Equation" r:id="rId8" imgW="1536480" imgH="241200" progId="Equation.DSMT4">
                  <p:embed/>
                </p:oleObj>
              </mc:Choice>
              <mc:Fallback>
                <p:oleObj name="Equation" r:id="rId8" imgW="1536480" imgH="2412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9000" y="3017838"/>
                        <a:ext cx="2686050" cy="420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4217482"/>
              </p:ext>
            </p:extLst>
          </p:nvPr>
        </p:nvGraphicFramePr>
        <p:xfrm>
          <a:off x="2142257" y="4121125"/>
          <a:ext cx="2619375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7" name="Equation" r:id="rId10" imgW="1498320" imgH="241200" progId="Equation.DSMT4">
                  <p:embed/>
                </p:oleObj>
              </mc:Choice>
              <mc:Fallback>
                <p:oleObj name="Equation" r:id="rId10" imgW="1498320" imgH="2412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257" y="4121125"/>
                        <a:ext cx="2619375" cy="420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3067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dirty="0" smtClean="0"/>
              <a:t>Vaasan yliopisto | Sähkötekniikka | SATE2018 Vektorimatematiikan kertausta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804837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Ortogonaaliset suunta- (eli kanta-) vektorit eri koordinaatistoissa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396955" y="1279421"/>
            <a:ext cx="6236885" cy="454079"/>
          </a:xfrm>
        </p:spPr>
        <p:txBody>
          <a:bodyPr>
            <a:normAutofit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Noudattavat ’oikean käden sääntöä’:</a:t>
            </a:r>
            <a:endParaRPr lang="fi-FI" alt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ontent Placeholder 4"/>
          <p:cNvSpPr txBox="1">
            <a:spLocks/>
          </p:cNvSpPr>
          <p:nvPr/>
        </p:nvSpPr>
        <p:spPr>
          <a:xfrm>
            <a:off x="1045027" y="1795973"/>
            <a:ext cx="4292669" cy="873631"/>
          </a:xfrm>
          <a:prstGeom prst="rect">
            <a:avLst/>
          </a:prstGeom>
        </p:spPr>
        <p:txBody>
          <a:bodyPr vert="horz" lIns="82598" tIns="41299" rIns="82598" bIns="41299" rtlCol="0">
            <a:normAutofit fontScale="92500" lnSpcReduction="10000"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fi-FI" alt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Karteesinen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oordinaatisto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altLang="fi-FI" i="1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i-FI" altLang="fi-FI" kern="0" dirty="0" err="1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i-FI" altLang="fi-FI" i="1" kern="0" dirty="0" err="1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i="1" kern="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i="1" kern="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fi-FI" alt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Content Placeholder 4"/>
          <p:cNvSpPr txBox="1">
            <a:spLocks/>
          </p:cNvSpPr>
          <p:nvPr/>
        </p:nvSpPr>
        <p:spPr>
          <a:xfrm>
            <a:off x="1017216" y="2813620"/>
            <a:ext cx="4292669" cy="873631"/>
          </a:xfrm>
          <a:prstGeom prst="rect">
            <a:avLst/>
          </a:prstGeom>
        </p:spPr>
        <p:txBody>
          <a:bodyPr vert="horz" lIns="82598" tIns="41299" rIns="82598" bIns="41299" rtlCol="0">
            <a:normAutofit fontScale="92500" lnSpcReduction="10000"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Sylinteri-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oordinaatisto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altLang="fi-FI" i="1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i-FI" altLang="fi-FI" kern="0" dirty="0" err="1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i-FI" altLang="fi-FI" i="1" kern="0" dirty="0" err="1">
                <a:latin typeface="Symbol" panose="05050102010706020507" pitchFamily="18" charset="2"/>
                <a:cs typeface="Arial" panose="020B0604020202020204" pitchFamily="34" charset="0"/>
              </a:rPr>
              <a:t>r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i="1" kern="0" dirty="0">
                <a:latin typeface="Symbol" panose="05050102010706020507" pitchFamily="18" charset="2"/>
                <a:cs typeface="Arial" panose="020B0604020202020204" pitchFamily="34" charset="0"/>
              </a:rPr>
              <a:t>j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i="1" kern="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fi-FI" alt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Content Placeholder 4"/>
          <p:cNvSpPr txBox="1">
            <a:spLocks/>
          </p:cNvSpPr>
          <p:nvPr/>
        </p:nvSpPr>
        <p:spPr>
          <a:xfrm>
            <a:off x="1038982" y="3821732"/>
            <a:ext cx="4292669" cy="873631"/>
          </a:xfrm>
          <a:prstGeom prst="rect">
            <a:avLst/>
          </a:prstGeom>
        </p:spPr>
        <p:txBody>
          <a:bodyPr vert="horz" lIns="82598" tIns="41299" rIns="82598" bIns="41299" rtlCol="0">
            <a:normAutofit fontScale="92500" lnSpcReduction="10000"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Pallo-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oordinaatisto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altLang="fi-FI" i="1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i-FI" altLang="fi-FI" kern="0" dirty="0" err="1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i-FI" altLang="fi-FI" i="1" kern="0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fi-FI" altLang="fi-FI" kern="0" dirty="0" err="1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fi-FI" altLang="fi-FI" i="1" kern="0" dirty="0" err="1">
                <a:latin typeface="Symbol" panose="05050102010706020507" pitchFamily="18" charset="2"/>
                <a:cs typeface="Arial" panose="020B0604020202020204" pitchFamily="34" charset="0"/>
              </a:rPr>
              <a:t>q</a:t>
            </a:r>
            <a:r>
              <a:rPr lang="fi-FI" altLang="fi-FI" kern="0" dirty="0" err="1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fi-FI" altLang="fi-FI" i="1" kern="0" dirty="0" err="1">
                <a:latin typeface="Symbol" panose="05050102010706020507" pitchFamily="18" charset="2"/>
                <a:cs typeface="Arial" panose="020B0604020202020204" pitchFamily="34" charset="0"/>
              </a:rPr>
              <a:t>j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fi-FI" alt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6331929"/>
              </p:ext>
            </p:extLst>
          </p:nvPr>
        </p:nvGraphicFramePr>
        <p:xfrm>
          <a:off x="2943226" y="1846833"/>
          <a:ext cx="3374428" cy="10387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3" name="Equation" r:id="rId6" imgW="2273040" imgH="698400" progId="Equation.DSMT4">
                  <p:embed/>
                </p:oleObj>
              </mc:Choice>
              <mc:Fallback>
                <p:oleObj name="Equation" r:id="rId6" imgW="2273040" imgH="698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3226" y="1846833"/>
                        <a:ext cx="3374428" cy="10387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3910542"/>
              </p:ext>
            </p:extLst>
          </p:nvPr>
        </p:nvGraphicFramePr>
        <p:xfrm>
          <a:off x="2963864" y="2813620"/>
          <a:ext cx="3390462" cy="10437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4" name="Equation" r:id="rId8" imgW="2273040" imgH="698400" progId="Equation.DSMT4">
                  <p:embed/>
                </p:oleObj>
              </mc:Choice>
              <mc:Fallback>
                <p:oleObj name="Equation" r:id="rId8" imgW="2273040" imgH="6984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3864" y="2813620"/>
                        <a:ext cx="3390462" cy="10437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0602505"/>
              </p:ext>
            </p:extLst>
          </p:nvPr>
        </p:nvGraphicFramePr>
        <p:xfrm>
          <a:off x="2984501" y="3821732"/>
          <a:ext cx="3433316" cy="10686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5" name="Equation" r:id="rId10" imgW="2247840" imgH="698400" progId="Equation.DSMT4">
                  <p:embed/>
                </p:oleObj>
              </mc:Choice>
              <mc:Fallback>
                <p:oleObj name="Equation" r:id="rId10" imgW="2247840" imgH="6984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4501" y="3821732"/>
                        <a:ext cx="3433316" cy="10686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327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7244997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Karteesisesta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sylinterikoordinaatistoon </a:t>
            </a:r>
            <a:b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i-FI" altLang="fi-FI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i-FI" altLang="fi-FI" i="1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i="1" kern="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 -&gt; </a:t>
            </a:r>
            <a:r>
              <a:rPr lang="fi-FI" altLang="fi-FI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i-FI" altLang="fi-FI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i-FI" altLang="fi-FI" i="1" kern="0" dirty="0" err="1" smtClean="0">
                <a:latin typeface="Symbol" panose="05050102010706020507" pitchFamily="18" charset="2"/>
                <a:cs typeface="Arial" panose="020B0604020202020204" pitchFamily="34" charset="0"/>
              </a:rPr>
              <a:t>r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i="1" kern="0" dirty="0" smtClean="0">
                <a:latin typeface="Symbol" panose="05050102010706020507" pitchFamily="18" charset="2"/>
                <a:cs typeface="Arial" panose="020B0604020202020204" pitchFamily="34" charset="0"/>
              </a:rPr>
              <a:t>j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i="1" kern="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2707791"/>
              </p:ext>
            </p:extLst>
          </p:nvPr>
        </p:nvGraphicFramePr>
        <p:xfrm>
          <a:off x="1521272" y="4752025"/>
          <a:ext cx="797303" cy="3036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5" name="Equation" r:id="rId5" imgW="368280" imgH="139680" progId="Equation.DSMT4">
                  <p:embed/>
                </p:oleObj>
              </mc:Choice>
              <mc:Fallback>
                <p:oleObj name="Equation" r:id="rId5" imgW="36828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1272" y="4752025"/>
                        <a:ext cx="797303" cy="3036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Line 26"/>
          <p:cNvSpPr>
            <a:spLocks noChangeShapeType="1"/>
          </p:cNvSpPr>
          <p:nvPr/>
        </p:nvSpPr>
        <p:spPr bwMode="auto">
          <a:xfrm flipV="1">
            <a:off x="5625728" y="1836934"/>
            <a:ext cx="0" cy="8492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3" name="Group 47"/>
          <p:cNvGrpSpPr>
            <a:grpSpLocks/>
          </p:cNvGrpSpPr>
          <p:nvPr/>
        </p:nvGrpSpPr>
        <p:grpSpPr bwMode="auto">
          <a:xfrm>
            <a:off x="4279057" y="1228873"/>
            <a:ext cx="1749425" cy="1641475"/>
            <a:chOff x="3495" y="1662"/>
            <a:chExt cx="1102" cy="1034"/>
          </a:xfrm>
        </p:grpSpPr>
        <p:sp>
          <p:nvSpPr>
            <p:cNvPr id="34" name="Line 20"/>
            <p:cNvSpPr>
              <a:spLocks noChangeShapeType="1"/>
            </p:cNvSpPr>
            <p:nvPr/>
          </p:nvSpPr>
          <p:spPr bwMode="auto">
            <a:xfrm>
              <a:off x="3660" y="2580"/>
              <a:ext cx="798" cy="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Line 21"/>
            <p:cNvSpPr>
              <a:spLocks noChangeShapeType="1"/>
            </p:cNvSpPr>
            <p:nvPr/>
          </p:nvSpPr>
          <p:spPr bwMode="auto">
            <a:xfrm flipV="1">
              <a:off x="3666" y="1800"/>
              <a:ext cx="0" cy="774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58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43063947"/>
                </p:ext>
              </p:extLst>
            </p:nvPr>
          </p:nvGraphicFramePr>
          <p:xfrm>
            <a:off x="3495" y="2542"/>
            <a:ext cx="142" cy="1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766" name="Equation" r:id="rId7" imgW="139680" imgH="139680" progId="Equation.DSMT4">
                    <p:embed/>
                  </p:oleObj>
                </mc:Choice>
                <mc:Fallback>
                  <p:oleObj name="Equation" r:id="rId7" imgW="13968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95" y="2542"/>
                          <a:ext cx="142" cy="14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9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7725645"/>
                </p:ext>
              </p:extLst>
            </p:nvPr>
          </p:nvGraphicFramePr>
          <p:xfrm>
            <a:off x="4441" y="2508"/>
            <a:ext cx="156" cy="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767" name="Equation" r:id="rId9" imgW="139680" imgH="177480" progId="Equation.DSMT4">
                    <p:embed/>
                  </p:oleObj>
                </mc:Choice>
                <mc:Fallback>
                  <p:oleObj name="Equation" r:id="rId9" imgW="13968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41" y="2508"/>
                          <a:ext cx="156" cy="1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0" name="Objec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09254985"/>
                </p:ext>
              </p:extLst>
            </p:nvPr>
          </p:nvGraphicFramePr>
          <p:xfrm>
            <a:off x="3624" y="1662"/>
            <a:ext cx="132" cy="1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768" name="Equation" r:id="rId11" imgW="126720" imgH="139680" progId="Equation.DSMT4">
                    <p:embed/>
                  </p:oleObj>
                </mc:Choice>
                <mc:Fallback>
                  <p:oleObj name="Equation" r:id="rId11" imgW="12672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24" y="1662"/>
                          <a:ext cx="132" cy="1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61" name="Group 30"/>
            <p:cNvGrpSpPr>
              <a:grpSpLocks/>
            </p:cNvGrpSpPr>
            <p:nvPr/>
          </p:nvGrpSpPr>
          <p:grpSpPr bwMode="auto">
            <a:xfrm>
              <a:off x="3630" y="2550"/>
              <a:ext cx="66" cy="66"/>
              <a:chOff x="964" y="300"/>
              <a:chExt cx="11" cy="11"/>
            </a:xfrm>
          </p:grpSpPr>
          <p:sp>
            <p:nvSpPr>
              <p:cNvPr id="62" name="Oval 31"/>
              <p:cNvSpPr>
                <a:spLocks noChangeArrowheads="1"/>
              </p:cNvSpPr>
              <p:nvPr/>
            </p:nvSpPr>
            <p:spPr bwMode="auto">
              <a:xfrm>
                <a:off x="964" y="300"/>
                <a:ext cx="11" cy="11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63" name="Oval 32"/>
              <p:cNvSpPr>
                <a:spLocks noChangeArrowheads="1"/>
              </p:cNvSpPr>
              <p:nvPr/>
            </p:nvSpPr>
            <p:spPr bwMode="auto">
              <a:xfrm>
                <a:off x="968" y="304"/>
                <a:ext cx="4" cy="4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</p:grpSp>
      </p:grpSp>
      <p:grpSp>
        <p:nvGrpSpPr>
          <p:cNvPr id="64" name="Group 49"/>
          <p:cNvGrpSpPr>
            <a:grpSpLocks/>
          </p:cNvGrpSpPr>
          <p:nvPr/>
        </p:nvGrpSpPr>
        <p:grpSpPr bwMode="auto">
          <a:xfrm>
            <a:off x="1805261" y="1877144"/>
            <a:ext cx="1524000" cy="485775"/>
            <a:chOff x="2211" y="1818"/>
            <a:chExt cx="960" cy="306"/>
          </a:xfrm>
        </p:grpSpPr>
        <p:sp>
          <p:nvSpPr>
            <p:cNvPr id="65" name="Oval 13"/>
            <p:cNvSpPr>
              <a:spLocks noChangeArrowheads="1"/>
            </p:cNvSpPr>
            <p:nvPr/>
          </p:nvSpPr>
          <p:spPr bwMode="auto">
            <a:xfrm>
              <a:off x="2454" y="2076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66" name="Text Box 37"/>
            <p:cNvSpPr txBox="1">
              <a:spLocks noChangeArrowheads="1"/>
            </p:cNvSpPr>
            <p:nvPr/>
          </p:nvSpPr>
          <p:spPr bwMode="auto">
            <a:xfrm>
              <a:off x="2211" y="1818"/>
              <a:ext cx="9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fi-FI" altLang="fi-FI" sz="24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fi-FI" altLang="fi-FI" sz="2400" i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r>
                <a:rPr lang="fi-FI" altLang="fi-FI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i-FI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r>
                <a:rPr lang="fi-FI" altLang="fi-FI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i-FI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r>
                <a:rPr lang="fi-FI" altLang="fi-FI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lang="en-GB" altLang="fi-FI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7" name="Group 57"/>
          <p:cNvGrpSpPr>
            <a:grpSpLocks/>
          </p:cNvGrpSpPr>
          <p:nvPr/>
        </p:nvGrpSpPr>
        <p:grpSpPr bwMode="auto">
          <a:xfrm>
            <a:off x="297136" y="1234207"/>
            <a:ext cx="3000375" cy="2709863"/>
            <a:chOff x="1261" y="1413"/>
            <a:chExt cx="1890" cy="1707"/>
          </a:xfrm>
        </p:grpSpPr>
        <p:grpSp>
          <p:nvGrpSpPr>
            <p:cNvPr id="68" name="Group 46"/>
            <p:cNvGrpSpPr>
              <a:grpSpLocks/>
            </p:cNvGrpSpPr>
            <p:nvPr/>
          </p:nvGrpSpPr>
          <p:grpSpPr bwMode="auto">
            <a:xfrm>
              <a:off x="1261" y="1413"/>
              <a:ext cx="1890" cy="1566"/>
              <a:chOff x="1261" y="1413"/>
              <a:chExt cx="1890" cy="1566"/>
            </a:xfrm>
          </p:grpSpPr>
          <p:sp>
            <p:nvSpPr>
              <p:cNvPr id="81" name="Line 4"/>
              <p:cNvSpPr>
                <a:spLocks noChangeShapeType="1"/>
              </p:cNvSpPr>
              <p:nvPr/>
            </p:nvSpPr>
            <p:spPr bwMode="auto">
              <a:xfrm flipH="1">
                <a:off x="1440" y="2598"/>
                <a:ext cx="480" cy="37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Line 5"/>
              <p:cNvSpPr>
                <a:spLocks noChangeShapeType="1"/>
              </p:cNvSpPr>
              <p:nvPr/>
            </p:nvSpPr>
            <p:spPr bwMode="auto">
              <a:xfrm flipV="1">
                <a:off x="1920" y="2592"/>
                <a:ext cx="111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Line 6"/>
              <p:cNvSpPr>
                <a:spLocks noChangeShapeType="1"/>
              </p:cNvSpPr>
              <p:nvPr/>
            </p:nvSpPr>
            <p:spPr bwMode="auto">
              <a:xfrm flipV="1">
                <a:off x="1926" y="1614"/>
                <a:ext cx="0" cy="972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aphicFrame>
            <p:nvGraphicFramePr>
              <p:cNvPr id="84" name="Object 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93110196"/>
                  </p:ext>
                </p:extLst>
              </p:nvPr>
            </p:nvGraphicFramePr>
            <p:xfrm>
              <a:off x="1261" y="2787"/>
              <a:ext cx="185" cy="19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769" name="Equation" r:id="rId13" imgW="139680" imgH="139680" progId="Equation.DSMT4">
                      <p:embed/>
                    </p:oleObj>
                  </mc:Choice>
                  <mc:Fallback>
                    <p:oleObj name="Equation" r:id="rId13" imgW="139680" imgH="1396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261" y="2787"/>
                            <a:ext cx="185" cy="19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5" name="Object 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652675081"/>
                  </p:ext>
                </p:extLst>
              </p:nvPr>
            </p:nvGraphicFramePr>
            <p:xfrm>
              <a:off x="2983" y="2589"/>
              <a:ext cx="168" cy="20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770" name="Equation" r:id="rId15" imgW="139680" imgH="177480" progId="Equation.DSMT4">
                      <p:embed/>
                    </p:oleObj>
                  </mc:Choice>
                  <mc:Fallback>
                    <p:oleObj name="Equation" r:id="rId15" imgW="139680" imgH="1774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83" y="2589"/>
                            <a:ext cx="168" cy="20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6" name="Object 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120568279"/>
                  </p:ext>
                </p:extLst>
              </p:nvPr>
            </p:nvGraphicFramePr>
            <p:xfrm>
              <a:off x="1854" y="1413"/>
              <a:ext cx="168" cy="21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771" name="Equation" r:id="rId17" imgW="126720" imgH="139680" progId="Equation.DSMT4">
                      <p:embed/>
                    </p:oleObj>
                  </mc:Choice>
                  <mc:Fallback>
                    <p:oleObj name="Equation" r:id="rId17" imgW="126720" imgH="1396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54" y="1413"/>
                            <a:ext cx="168" cy="21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69" name="Group 53"/>
            <p:cNvGrpSpPr>
              <a:grpSpLocks/>
            </p:cNvGrpSpPr>
            <p:nvPr/>
          </p:nvGrpSpPr>
          <p:grpSpPr bwMode="auto">
            <a:xfrm>
              <a:off x="1926" y="2100"/>
              <a:ext cx="540" cy="480"/>
              <a:chOff x="1926" y="2100"/>
              <a:chExt cx="540" cy="480"/>
            </a:xfrm>
          </p:grpSpPr>
          <p:sp>
            <p:nvSpPr>
              <p:cNvPr id="79" name="Line 18"/>
              <p:cNvSpPr>
                <a:spLocks noChangeShapeType="1"/>
              </p:cNvSpPr>
              <p:nvPr/>
            </p:nvSpPr>
            <p:spPr bwMode="auto">
              <a:xfrm flipV="1">
                <a:off x="1926" y="2100"/>
                <a:ext cx="540" cy="48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Text Box 38"/>
              <p:cNvSpPr txBox="1">
                <a:spLocks noChangeArrowheads="1"/>
              </p:cNvSpPr>
              <p:nvPr/>
            </p:nvSpPr>
            <p:spPr bwMode="auto">
              <a:xfrm>
                <a:off x="2064" y="2112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fi-FI" altLang="fi-FI" sz="2400" b="1" i="1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endParaRPr lang="en-GB" altLang="fi-FI" sz="2400" b="1" i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0" name="Group 51"/>
            <p:cNvGrpSpPr>
              <a:grpSpLocks/>
            </p:cNvGrpSpPr>
            <p:nvPr/>
          </p:nvGrpSpPr>
          <p:grpSpPr bwMode="auto">
            <a:xfrm>
              <a:off x="2472" y="2604"/>
              <a:ext cx="408" cy="324"/>
              <a:chOff x="2472" y="2604"/>
              <a:chExt cx="408" cy="324"/>
            </a:xfrm>
          </p:grpSpPr>
          <p:sp>
            <p:nvSpPr>
              <p:cNvPr id="77" name="Line 11"/>
              <p:cNvSpPr>
                <a:spLocks noChangeShapeType="1"/>
              </p:cNvSpPr>
              <p:nvPr/>
            </p:nvSpPr>
            <p:spPr bwMode="auto">
              <a:xfrm flipH="1">
                <a:off x="2472" y="2604"/>
                <a:ext cx="366" cy="30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Text Box 39"/>
              <p:cNvSpPr txBox="1">
                <a:spLocks noChangeArrowheads="1"/>
              </p:cNvSpPr>
              <p:nvPr/>
            </p:nvSpPr>
            <p:spPr bwMode="auto">
              <a:xfrm>
                <a:off x="2592" y="2640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fi-FI" altLang="fi-FI" sz="2400" i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endParaRPr lang="en-GB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1" name="Group 50"/>
            <p:cNvGrpSpPr>
              <a:grpSpLocks/>
            </p:cNvGrpSpPr>
            <p:nvPr/>
          </p:nvGrpSpPr>
          <p:grpSpPr bwMode="auto">
            <a:xfrm>
              <a:off x="1548" y="2832"/>
              <a:ext cx="924" cy="288"/>
              <a:chOff x="1548" y="2832"/>
              <a:chExt cx="924" cy="288"/>
            </a:xfrm>
          </p:grpSpPr>
          <p:sp>
            <p:nvSpPr>
              <p:cNvPr id="75" name="Line 10"/>
              <p:cNvSpPr>
                <a:spLocks noChangeShapeType="1"/>
              </p:cNvSpPr>
              <p:nvPr/>
            </p:nvSpPr>
            <p:spPr bwMode="auto">
              <a:xfrm>
                <a:off x="1548" y="2904"/>
                <a:ext cx="924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Text Box 40"/>
              <p:cNvSpPr txBox="1">
                <a:spLocks noChangeArrowheads="1"/>
              </p:cNvSpPr>
              <p:nvPr/>
            </p:nvSpPr>
            <p:spPr bwMode="auto">
              <a:xfrm>
                <a:off x="1824" y="2832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fi-FI" altLang="fi-FI" sz="2400" i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  <a:endParaRPr lang="en-GB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2" name="Group 52"/>
            <p:cNvGrpSpPr>
              <a:grpSpLocks/>
            </p:cNvGrpSpPr>
            <p:nvPr/>
          </p:nvGrpSpPr>
          <p:grpSpPr bwMode="auto">
            <a:xfrm>
              <a:off x="2484" y="2100"/>
              <a:ext cx="300" cy="798"/>
              <a:chOff x="2484" y="2100"/>
              <a:chExt cx="300" cy="798"/>
            </a:xfrm>
          </p:grpSpPr>
          <p:sp>
            <p:nvSpPr>
              <p:cNvPr id="73" name="Line 12"/>
              <p:cNvSpPr>
                <a:spLocks noChangeShapeType="1"/>
              </p:cNvSpPr>
              <p:nvPr/>
            </p:nvSpPr>
            <p:spPr bwMode="auto">
              <a:xfrm flipV="1">
                <a:off x="2484" y="2100"/>
                <a:ext cx="0" cy="798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Text Box 41"/>
              <p:cNvSpPr txBox="1">
                <a:spLocks noChangeArrowheads="1"/>
              </p:cNvSpPr>
              <p:nvPr/>
            </p:nvSpPr>
            <p:spPr bwMode="auto">
              <a:xfrm>
                <a:off x="2496" y="2304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fi-FI" altLang="fi-FI" sz="2400" i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z</a:t>
                </a:r>
                <a:endParaRPr lang="en-GB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87" name="Group 48"/>
          <p:cNvGrpSpPr>
            <a:grpSpLocks/>
          </p:cNvGrpSpPr>
          <p:nvPr/>
        </p:nvGrpSpPr>
        <p:grpSpPr bwMode="auto">
          <a:xfrm>
            <a:off x="5575796" y="1620911"/>
            <a:ext cx="1562100" cy="400050"/>
            <a:chOff x="4584" y="1632"/>
            <a:chExt cx="984" cy="252"/>
          </a:xfrm>
        </p:grpSpPr>
        <p:sp>
          <p:nvSpPr>
            <p:cNvPr id="88" name="Oval 27"/>
            <p:cNvSpPr>
              <a:spLocks noChangeArrowheads="1"/>
            </p:cNvSpPr>
            <p:nvPr/>
          </p:nvSpPr>
          <p:spPr bwMode="auto">
            <a:xfrm>
              <a:off x="4584" y="1752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89" name="Text Box 42"/>
            <p:cNvSpPr txBox="1">
              <a:spLocks noChangeArrowheads="1"/>
            </p:cNvSpPr>
            <p:nvPr/>
          </p:nvSpPr>
          <p:spPr bwMode="auto">
            <a:xfrm>
              <a:off x="4608" y="1632"/>
              <a:ext cx="96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i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fi-FI" altLang="fi-FI" sz="20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fi-FI" altLang="fi-FI" sz="2000" i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r>
                <a:rPr lang="fi-FI" altLang="fi-FI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i-FI" altLang="fi-FI" sz="20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r>
                <a:rPr lang="fi-FI" altLang="fi-FI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i-FI" altLang="fi-FI" sz="20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r>
                <a:rPr lang="fi-FI" altLang="fi-FI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lang="en-GB" altLang="fi-FI" sz="20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0" name="Group 55"/>
          <p:cNvGrpSpPr>
            <a:grpSpLocks/>
          </p:cNvGrpSpPr>
          <p:nvPr/>
        </p:nvGrpSpPr>
        <p:grpSpPr bwMode="auto">
          <a:xfrm>
            <a:off x="4560047" y="1379735"/>
            <a:ext cx="1065213" cy="447675"/>
            <a:chOff x="3672" y="1488"/>
            <a:chExt cx="671" cy="282"/>
          </a:xfrm>
        </p:grpSpPr>
        <p:sp>
          <p:nvSpPr>
            <p:cNvPr id="91" name="Line 25"/>
            <p:cNvSpPr>
              <a:spLocks noChangeShapeType="1"/>
            </p:cNvSpPr>
            <p:nvPr/>
          </p:nvSpPr>
          <p:spPr bwMode="auto">
            <a:xfrm>
              <a:off x="3672" y="1770"/>
              <a:ext cx="671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Text Box 44"/>
            <p:cNvSpPr txBox="1">
              <a:spLocks noChangeArrowheads="1"/>
            </p:cNvSpPr>
            <p:nvPr/>
          </p:nvSpPr>
          <p:spPr bwMode="auto">
            <a:xfrm>
              <a:off x="3984" y="1488"/>
              <a:ext cx="28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endParaRPr lang="en-GB" altLang="fi-FI" sz="20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3" name="Group 56"/>
          <p:cNvGrpSpPr>
            <a:grpSpLocks/>
          </p:cNvGrpSpPr>
          <p:nvPr/>
        </p:nvGrpSpPr>
        <p:grpSpPr bwMode="auto">
          <a:xfrm>
            <a:off x="5625728" y="1836887"/>
            <a:ext cx="457200" cy="830263"/>
            <a:chOff x="4608" y="2045"/>
            <a:chExt cx="288" cy="523"/>
          </a:xfrm>
        </p:grpSpPr>
        <p:sp>
          <p:nvSpPr>
            <p:cNvPr id="94" name="Text Box 43"/>
            <p:cNvSpPr txBox="1">
              <a:spLocks noChangeArrowheads="1"/>
            </p:cNvSpPr>
            <p:nvPr/>
          </p:nvSpPr>
          <p:spPr bwMode="auto">
            <a:xfrm>
              <a:off x="4608" y="2124"/>
              <a:ext cx="28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endParaRPr lang="en-GB" altLang="fi-FI" sz="20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5" name="Line 45"/>
            <p:cNvSpPr>
              <a:spLocks noChangeShapeType="1"/>
            </p:cNvSpPr>
            <p:nvPr/>
          </p:nvSpPr>
          <p:spPr bwMode="auto">
            <a:xfrm flipH="1" flipV="1">
              <a:off x="4608" y="2045"/>
              <a:ext cx="0" cy="52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6" name="Group 175"/>
          <p:cNvGrpSpPr>
            <a:grpSpLocks/>
          </p:cNvGrpSpPr>
          <p:nvPr/>
        </p:nvGrpSpPr>
        <p:grpSpPr bwMode="auto">
          <a:xfrm>
            <a:off x="4356125" y="3776142"/>
            <a:ext cx="1722784" cy="1337222"/>
            <a:chOff x="3676" y="2236"/>
            <a:chExt cx="1581" cy="1221"/>
          </a:xfrm>
        </p:grpSpPr>
        <p:sp>
          <p:nvSpPr>
            <p:cNvPr id="97" name="Line 139"/>
            <p:cNvSpPr>
              <a:spLocks noChangeShapeType="1"/>
            </p:cNvSpPr>
            <p:nvPr/>
          </p:nvSpPr>
          <p:spPr bwMode="auto">
            <a:xfrm flipH="1">
              <a:off x="3894" y="2340"/>
              <a:ext cx="6" cy="105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Line 140"/>
            <p:cNvSpPr>
              <a:spLocks noChangeShapeType="1"/>
            </p:cNvSpPr>
            <p:nvPr/>
          </p:nvSpPr>
          <p:spPr bwMode="auto">
            <a:xfrm flipV="1">
              <a:off x="3894" y="2334"/>
              <a:ext cx="1176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99" name="Object 14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83646684"/>
                </p:ext>
              </p:extLst>
            </p:nvPr>
          </p:nvGraphicFramePr>
          <p:xfrm>
            <a:off x="5088" y="2236"/>
            <a:ext cx="169" cy="2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772" name="Equation" r:id="rId19" imgW="139680" imgH="177480" progId="Equation.DSMT4">
                    <p:embed/>
                  </p:oleObj>
                </mc:Choice>
                <mc:Fallback>
                  <p:oleObj name="Equation" r:id="rId19" imgW="13968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88" y="2236"/>
                          <a:ext cx="169" cy="2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0" name="Object 14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67007218"/>
                </p:ext>
              </p:extLst>
            </p:nvPr>
          </p:nvGraphicFramePr>
          <p:xfrm>
            <a:off x="3676" y="3264"/>
            <a:ext cx="185" cy="1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773" name="Equation" r:id="rId21" imgW="139680" imgH="139680" progId="Equation.DSMT4">
                    <p:embed/>
                  </p:oleObj>
                </mc:Choice>
                <mc:Fallback>
                  <p:oleObj name="Equation" r:id="rId21" imgW="13968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76" y="3264"/>
                          <a:ext cx="185" cy="19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1" name="Object 151"/>
            <p:cNvGraphicFramePr>
              <a:graphicFrameLocks noChangeAspect="1"/>
            </p:cNvGraphicFramePr>
            <p:nvPr/>
          </p:nvGraphicFramePr>
          <p:xfrm>
            <a:off x="3732" y="2256"/>
            <a:ext cx="168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774" name="Equation" r:id="rId23" imgW="126725" imgH="126725" progId="Equation.DSMT4">
                    <p:embed/>
                  </p:oleObj>
                </mc:Choice>
                <mc:Fallback>
                  <p:oleObj name="Equation" r:id="rId23" imgW="126725" imgH="126725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32" y="2256"/>
                          <a:ext cx="168" cy="1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02" name="Group 152"/>
            <p:cNvGrpSpPr>
              <a:grpSpLocks/>
            </p:cNvGrpSpPr>
            <p:nvPr/>
          </p:nvGrpSpPr>
          <p:grpSpPr bwMode="auto">
            <a:xfrm>
              <a:off x="3870" y="2304"/>
              <a:ext cx="66" cy="66"/>
              <a:chOff x="964" y="300"/>
              <a:chExt cx="11" cy="11"/>
            </a:xfrm>
          </p:grpSpPr>
          <p:sp>
            <p:nvSpPr>
              <p:cNvPr id="103" name="Oval 153"/>
              <p:cNvSpPr>
                <a:spLocks noChangeArrowheads="1"/>
              </p:cNvSpPr>
              <p:nvPr/>
            </p:nvSpPr>
            <p:spPr bwMode="auto">
              <a:xfrm>
                <a:off x="964" y="300"/>
                <a:ext cx="11" cy="11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104" name="Oval 154"/>
              <p:cNvSpPr>
                <a:spLocks noChangeArrowheads="1"/>
              </p:cNvSpPr>
              <p:nvPr/>
            </p:nvSpPr>
            <p:spPr bwMode="auto">
              <a:xfrm>
                <a:off x="968" y="304"/>
                <a:ext cx="4" cy="4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</p:grpSp>
      </p:grpSp>
      <p:sp>
        <p:nvSpPr>
          <p:cNvPr id="105" name="Oval 155"/>
          <p:cNvSpPr>
            <a:spLocks noChangeArrowheads="1"/>
          </p:cNvSpPr>
          <p:nvPr/>
        </p:nvSpPr>
        <p:spPr bwMode="auto">
          <a:xfrm>
            <a:off x="3537496" y="2885628"/>
            <a:ext cx="2076400" cy="2010344"/>
          </a:xfrm>
          <a:prstGeom prst="ellips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grpSp>
        <p:nvGrpSpPr>
          <p:cNvPr id="106" name="Group 187"/>
          <p:cNvGrpSpPr>
            <a:grpSpLocks/>
          </p:cNvGrpSpPr>
          <p:nvPr/>
        </p:nvGrpSpPr>
        <p:grpSpPr bwMode="auto">
          <a:xfrm>
            <a:off x="4618865" y="4325787"/>
            <a:ext cx="847772" cy="399743"/>
            <a:chOff x="3660" y="1440"/>
            <a:chExt cx="778" cy="365"/>
          </a:xfrm>
        </p:grpSpPr>
        <p:sp>
          <p:nvSpPr>
            <p:cNvPr id="107" name="Line 181"/>
            <p:cNvSpPr>
              <a:spLocks noChangeShapeType="1"/>
            </p:cNvSpPr>
            <p:nvPr/>
          </p:nvSpPr>
          <p:spPr bwMode="auto">
            <a:xfrm>
              <a:off x="3660" y="1500"/>
              <a:ext cx="778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Text Box 182"/>
            <p:cNvSpPr txBox="1">
              <a:spLocks noChangeArrowheads="1"/>
            </p:cNvSpPr>
            <p:nvPr/>
          </p:nvSpPr>
          <p:spPr bwMode="auto">
            <a:xfrm>
              <a:off x="3972" y="1440"/>
              <a:ext cx="28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endParaRPr lang="en-GB" altLang="fi-FI" sz="20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9" name="Group 188"/>
          <p:cNvGrpSpPr>
            <a:grpSpLocks/>
          </p:cNvGrpSpPr>
          <p:nvPr/>
        </p:nvGrpSpPr>
        <p:grpSpPr bwMode="auto">
          <a:xfrm>
            <a:off x="5214202" y="3850447"/>
            <a:ext cx="416257" cy="498310"/>
            <a:chOff x="4592" y="2299"/>
            <a:chExt cx="382" cy="455"/>
          </a:xfrm>
        </p:grpSpPr>
        <p:sp>
          <p:nvSpPr>
            <p:cNvPr id="110" name="Line 144"/>
            <p:cNvSpPr>
              <a:spLocks noChangeShapeType="1"/>
            </p:cNvSpPr>
            <p:nvPr/>
          </p:nvSpPr>
          <p:spPr bwMode="auto">
            <a:xfrm rot="18533069" flipH="1">
              <a:off x="4641" y="2421"/>
              <a:ext cx="366" cy="30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Text Box 184"/>
            <p:cNvSpPr txBox="1">
              <a:spLocks noChangeArrowheads="1"/>
            </p:cNvSpPr>
            <p:nvPr/>
          </p:nvSpPr>
          <p:spPr bwMode="auto">
            <a:xfrm>
              <a:off x="4592" y="2299"/>
              <a:ext cx="28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endParaRPr lang="en-GB" altLang="fi-FI" sz="20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2" name="Group 192"/>
          <p:cNvGrpSpPr>
            <a:grpSpLocks/>
          </p:cNvGrpSpPr>
          <p:nvPr/>
        </p:nvGrpSpPr>
        <p:grpSpPr bwMode="auto">
          <a:xfrm>
            <a:off x="4113560" y="3893367"/>
            <a:ext cx="979093" cy="410660"/>
            <a:chOff x="3354" y="2305"/>
            <a:chExt cx="1080" cy="479"/>
          </a:xfrm>
        </p:grpSpPr>
        <p:sp>
          <p:nvSpPr>
            <p:cNvPr id="113" name="AutoShape 156"/>
            <p:cNvSpPr>
              <a:spLocks noChangeArrowheads="1"/>
            </p:cNvSpPr>
            <p:nvPr/>
          </p:nvSpPr>
          <p:spPr bwMode="auto">
            <a:xfrm flipV="1">
              <a:off x="3354" y="2370"/>
              <a:ext cx="1080" cy="414"/>
            </a:xfrm>
            <a:custGeom>
              <a:avLst/>
              <a:gdLst>
                <a:gd name="T0" fmla="*/ 42 w 21600"/>
                <a:gd name="T1" fmla="*/ 1 h 21600"/>
                <a:gd name="T2" fmla="*/ 27 w 21600"/>
                <a:gd name="T3" fmla="*/ 0 h 21600"/>
                <a:gd name="T4" fmla="*/ 40 w 21600"/>
                <a:gd name="T5" fmla="*/ 1 h 21600"/>
                <a:gd name="T6" fmla="*/ 58 w 21600"/>
                <a:gd name="T7" fmla="*/ 2 h 21600"/>
                <a:gd name="T8" fmla="*/ 54 w 21600"/>
                <a:gd name="T9" fmla="*/ 4 h 21600"/>
                <a:gd name="T10" fmla="*/ 43 w 21600"/>
                <a:gd name="T11" fmla="*/ 3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0 w 21600"/>
                <a:gd name="T19" fmla="*/ 3183 h 21600"/>
                <a:gd name="T20" fmla="*/ 18440 w 21600"/>
                <a:gd name="T21" fmla="*/ 18417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9624" y="6886"/>
                  </a:moveTo>
                  <a:cubicBezTo>
                    <a:pt x="18077" y="3395"/>
                    <a:pt x="14617" y="1146"/>
                    <a:pt x="10800" y="1146"/>
                  </a:cubicBezTo>
                  <a:cubicBezTo>
                    <a:pt x="10752" y="1145"/>
                    <a:pt x="10704" y="1146"/>
                    <a:pt x="10656" y="1147"/>
                  </a:cubicBezTo>
                  <a:lnTo>
                    <a:pt x="10639" y="1"/>
                  </a:lnTo>
                  <a:cubicBezTo>
                    <a:pt x="10692" y="0"/>
                    <a:pt x="10746" y="-1"/>
                    <a:pt x="10800" y="0"/>
                  </a:cubicBezTo>
                  <a:cubicBezTo>
                    <a:pt x="15071" y="0"/>
                    <a:pt x="18940" y="2517"/>
                    <a:pt x="20672" y="6421"/>
                  </a:cubicBezTo>
                  <a:lnTo>
                    <a:pt x="23140" y="5326"/>
                  </a:lnTo>
                  <a:lnTo>
                    <a:pt x="21475" y="9645"/>
                  </a:lnTo>
                  <a:lnTo>
                    <a:pt x="17156" y="7980"/>
                  </a:lnTo>
                  <a:lnTo>
                    <a:pt x="19624" y="6886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Text Box 189"/>
            <p:cNvSpPr txBox="1">
              <a:spLocks noChangeArrowheads="1"/>
            </p:cNvSpPr>
            <p:nvPr/>
          </p:nvSpPr>
          <p:spPr bwMode="auto">
            <a:xfrm>
              <a:off x="3831" y="2305"/>
              <a:ext cx="276" cy="4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i="1" dirty="0">
                  <a:solidFill>
                    <a:srgbClr val="FF0000"/>
                  </a:solidFill>
                  <a:latin typeface="Symbol" pitchFamily="18" charset="2"/>
                </a:rPr>
                <a:t>j</a:t>
              </a:r>
              <a:endParaRPr lang="en-GB" altLang="fi-FI" sz="2000" i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15" name="Group 191"/>
          <p:cNvGrpSpPr>
            <a:grpSpLocks/>
          </p:cNvGrpSpPr>
          <p:nvPr/>
        </p:nvGrpSpPr>
        <p:grpSpPr bwMode="auto">
          <a:xfrm>
            <a:off x="4648261" y="3749218"/>
            <a:ext cx="818350" cy="633020"/>
            <a:chOff x="3900" y="2160"/>
            <a:chExt cx="751" cy="578"/>
          </a:xfrm>
        </p:grpSpPr>
        <p:sp>
          <p:nvSpPr>
            <p:cNvPr id="116" name="Line 150"/>
            <p:cNvSpPr>
              <a:spLocks noChangeShapeType="1"/>
            </p:cNvSpPr>
            <p:nvPr/>
          </p:nvSpPr>
          <p:spPr bwMode="auto">
            <a:xfrm>
              <a:off x="3900" y="2328"/>
              <a:ext cx="751" cy="41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Text Box 190"/>
            <p:cNvSpPr txBox="1">
              <a:spLocks noChangeArrowheads="1"/>
            </p:cNvSpPr>
            <p:nvPr/>
          </p:nvSpPr>
          <p:spPr bwMode="auto">
            <a:xfrm>
              <a:off x="4136" y="2160"/>
              <a:ext cx="2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i="1" dirty="0">
                  <a:solidFill>
                    <a:srgbClr val="FF0000"/>
                  </a:solidFill>
                  <a:latin typeface="Symbol" pitchFamily="18" charset="2"/>
                </a:rPr>
                <a:t>r</a:t>
              </a:r>
              <a:endParaRPr lang="en-GB" altLang="fi-FI" sz="2000" i="1" dirty="0">
                <a:solidFill>
                  <a:srgbClr val="FF0000"/>
                </a:solidFill>
              </a:endParaRPr>
            </a:p>
          </p:txBody>
        </p:sp>
      </p:grp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2517091"/>
              </p:ext>
            </p:extLst>
          </p:nvPr>
        </p:nvGraphicFramePr>
        <p:xfrm>
          <a:off x="1521272" y="3677716"/>
          <a:ext cx="1636439" cy="513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75" name="Equation" r:id="rId25" imgW="888840" imgH="279360" progId="Equation.DSMT4">
                  <p:embed/>
                </p:oleObj>
              </mc:Choice>
              <mc:Fallback>
                <p:oleObj name="Equation" r:id="rId25" imgW="888840" imgH="2793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1272" y="3677716"/>
                        <a:ext cx="1636439" cy="5133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4080179"/>
              </p:ext>
            </p:extLst>
          </p:nvPr>
        </p:nvGraphicFramePr>
        <p:xfrm>
          <a:off x="1482726" y="4109764"/>
          <a:ext cx="1550714" cy="70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76" name="Equation" r:id="rId27" imgW="863280" imgH="393480" progId="Equation.DSMT4">
                  <p:embed/>
                </p:oleObj>
              </mc:Choice>
              <mc:Fallback>
                <p:oleObj name="Equation" r:id="rId27" imgW="863280" imgH="393480" progId="Equation.DSMT4">
                  <p:embed/>
                  <p:pic>
                    <p:nvPicPr>
                      <p:cNvPr id="0" name="Object 1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2726" y="4109764"/>
                        <a:ext cx="1550714" cy="706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8" name="Group 179"/>
          <p:cNvGrpSpPr>
            <a:grpSpLocks/>
          </p:cNvGrpSpPr>
          <p:nvPr/>
        </p:nvGrpSpPr>
        <p:grpSpPr bwMode="auto">
          <a:xfrm>
            <a:off x="5409704" y="4253780"/>
            <a:ext cx="1466850" cy="400050"/>
            <a:chOff x="4794" y="2724"/>
            <a:chExt cx="924" cy="252"/>
          </a:xfrm>
        </p:grpSpPr>
        <p:sp>
          <p:nvSpPr>
            <p:cNvPr id="119" name="Oval 145"/>
            <p:cNvSpPr>
              <a:spLocks noChangeArrowheads="1"/>
            </p:cNvSpPr>
            <p:nvPr/>
          </p:nvSpPr>
          <p:spPr bwMode="auto">
            <a:xfrm>
              <a:off x="4794" y="2772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20" name="Text Box 178"/>
            <p:cNvSpPr txBox="1">
              <a:spLocks noChangeArrowheads="1"/>
            </p:cNvSpPr>
            <p:nvPr/>
          </p:nvSpPr>
          <p:spPr bwMode="auto">
            <a:xfrm>
              <a:off x="4800" y="2724"/>
              <a:ext cx="91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i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fi-FI" altLang="fi-FI" sz="20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fi-FI" altLang="fi-FI" sz="2000" i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r>
                <a:rPr lang="fi-FI" altLang="fi-FI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i-FI" altLang="fi-FI" sz="20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r>
                <a:rPr lang="fi-FI" altLang="fi-FI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i-FI" altLang="fi-FI" sz="20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r>
                <a:rPr lang="fi-FI" altLang="fi-FI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lang="en-GB" altLang="fi-FI" sz="20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2237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10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7244997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Sylinterikoordinaatistosta </a:t>
            </a:r>
            <a:r>
              <a:rPr lang="fi-FI" alt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karteesiseen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i="1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i-FI" altLang="fi-FI" kern="0" dirty="0" err="1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i-FI" altLang="fi-FI" i="1" kern="0" dirty="0" err="1">
                <a:latin typeface="Symbol" panose="05050102010706020507" pitchFamily="18" charset="2"/>
                <a:cs typeface="Arial" panose="020B0604020202020204" pitchFamily="34" charset="0"/>
              </a:rPr>
              <a:t>r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i="1" kern="0" dirty="0">
                <a:latin typeface="Symbol" panose="05050102010706020507" pitchFamily="18" charset="2"/>
                <a:cs typeface="Arial" panose="020B0604020202020204" pitchFamily="34" charset="0"/>
              </a:rPr>
              <a:t>j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i="1" kern="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 -&gt; </a:t>
            </a:r>
            <a:r>
              <a:rPr lang="fi-FI" altLang="fi-FI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i-FI" altLang="fi-FI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i-FI" altLang="fi-FI" i="1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i="1" kern="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i="1" kern="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0231274"/>
              </p:ext>
            </p:extLst>
          </p:nvPr>
        </p:nvGraphicFramePr>
        <p:xfrm>
          <a:off x="1521272" y="4752025"/>
          <a:ext cx="797303" cy="3036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2" name="Equation" r:id="rId5" imgW="368280" imgH="139680" progId="Equation.DSMT4">
                  <p:embed/>
                </p:oleObj>
              </mc:Choice>
              <mc:Fallback>
                <p:oleObj name="Equation" r:id="rId5" imgW="36828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1272" y="4752025"/>
                        <a:ext cx="797303" cy="3036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Line 26"/>
          <p:cNvSpPr>
            <a:spLocks noChangeShapeType="1"/>
          </p:cNvSpPr>
          <p:nvPr/>
        </p:nvSpPr>
        <p:spPr bwMode="auto">
          <a:xfrm flipV="1">
            <a:off x="5625728" y="1836934"/>
            <a:ext cx="0" cy="8492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3" name="Group 47"/>
          <p:cNvGrpSpPr>
            <a:grpSpLocks/>
          </p:cNvGrpSpPr>
          <p:nvPr/>
        </p:nvGrpSpPr>
        <p:grpSpPr bwMode="auto">
          <a:xfrm>
            <a:off x="4483847" y="1228873"/>
            <a:ext cx="2276476" cy="1663700"/>
            <a:chOff x="3624" y="1662"/>
            <a:chExt cx="1434" cy="1048"/>
          </a:xfrm>
        </p:grpSpPr>
        <p:sp>
          <p:nvSpPr>
            <p:cNvPr id="34" name="Line 20"/>
            <p:cNvSpPr>
              <a:spLocks noChangeShapeType="1"/>
            </p:cNvSpPr>
            <p:nvPr/>
          </p:nvSpPr>
          <p:spPr bwMode="auto">
            <a:xfrm>
              <a:off x="3660" y="2580"/>
              <a:ext cx="798" cy="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Line 21"/>
            <p:cNvSpPr>
              <a:spLocks noChangeShapeType="1"/>
            </p:cNvSpPr>
            <p:nvPr/>
          </p:nvSpPr>
          <p:spPr bwMode="auto">
            <a:xfrm flipV="1">
              <a:off x="3666" y="1800"/>
              <a:ext cx="0" cy="774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59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34120039"/>
                </p:ext>
              </p:extLst>
            </p:nvPr>
          </p:nvGraphicFramePr>
          <p:xfrm>
            <a:off x="4434" y="2495"/>
            <a:ext cx="624" cy="2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83" name="Equation" r:id="rId7" imgW="558720" imgH="203040" progId="Equation.DSMT4">
                    <p:embed/>
                  </p:oleObj>
                </mc:Choice>
                <mc:Fallback>
                  <p:oleObj name="Equation" r:id="rId7" imgW="55872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34" y="2495"/>
                          <a:ext cx="624" cy="21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0" name="Objec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94647612"/>
                </p:ext>
              </p:extLst>
            </p:nvPr>
          </p:nvGraphicFramePr>
          <p:xfrm>
            <a:off x="3624" y="1662"/>
            <a:ext cx="132" cy="1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84" name="Equation" r:id="rId9" imgW="126720" imgH="139680" progId="Equation.DSMT4">
                    <p:embed/>
                  </p:oleObj>
                </mc:Choice>
                <mc:Fallback>
                  <p:oleObj name="Equation" r:id="rId9" imgW="12672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24" y="1662"/>
                          <a:ext cx="132" cy="1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7" name="Group 48"/>
          <p:cNvGrpSpPr>
            <a:grpSpLocks/>
          </p:cNvGrpSpPr>
          <p:nvPr/>
        </p:nvGrpSpPr>
        <p:grpSpPr bwMode="auto">
          <a:xfrm>
            <a:off x="5575796" y="1620911"/>
            <a:ext cx="1562100" cy="400050"/>
            <a:chOff x="4584" y="1632"/>
            <a:chExt cx="984" cy="252"/>
          </a:xfrm>
        </p:grpSpPr>
        <p:sp>
          <p:nvSpPr>
            <p:cNvPr id="88" name="Oval 27"/>
            <p:cNvSpPr>
              <a:spLocks noChangeArrowheads="1"/>
            </p:cNvSpPr>
            <p:nvPr/>
          </p:nvSpPr>
          <p:spPr bwMode="auto">
            <a:xfrm>
              <a:off x="4584" y="1752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89" name="Text Box 42"/>
            <p:cNvSpPr txBox="1">
              <a:spLocks noChangeArrowheads="1"/>
            </p:cNvSpPr>
            <p:nvPr/>
          </p:nvSpPr>
          <p:spPr bwMode="auto">
            <a:xfrm>
              <a:off x="4608" y="1632"/>
              <a:ext cx="96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i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fi-FI" altLang="fi-FI" sz="2000" dirty="0" err="1">
                  <a:solidFill>
                    <a:srgbClr val="FF0000"/>
                  </a:solidFill>
                </a:rPr>
                <a:t>(</a:t>
              </a:r>
              <a:r>
                <a:rPr lang="fi-FI" altLang="fi-FI" sz="2000" i="1" dirty="0" err="1">
                  <a:solidFill>
                    <a:srgbClr val="FF0000"/>
                  </a:solidFill>
                  <a:latin typeface="Symbol" pitchFamily="18" charset="2"/>
                </a:rPr>
                <a:t>r</a:t>
              </a:r>
              <a:r>
                <a:rPr lang="fi-FI" altLang="fi-FI" sz="2000" dirty="0" err="1">
                  <a:solidFill>
                    <a:srgbClr val="FF0000"/>
                  </a:solidFill>
                  <a:latin typeface="Symbol" pitchFamily="18" charset="2"/>
                </a:rPr>
                <a:t>,</a:t>
              </a:r>
              <a:r>
                <a:rPr lang="fi-FI" altLang="fi-FI" sz="2000" i="1" dirty="0" err="1">
                  <a:solidFill>
                    <a:srgbClr val="FF0000"/>
                  </a:solidFill>
                  <a:latin typeface="Symbol" pitchFamily="18" charset="2"/>
                </a:rPr>
                <a:t>j</a:t>
              </a:r>
              <a:r>
                <a:rPr lang="fi-FI" altLang="fi-FI" sz="2000" dirty="0">
                  <a:solidFill>
                    <a:srgbClr val="FF0000"/>
                  </a:solidFill>
                  <a:latin typeface="Symbol" pitchFamily="18" charset="2"/>
                </a:rPr>
                <a:t>, </a:t>
              </a:r>
              <a:r>
                <a:rPr lang="fi-FI" altLang="fi-FI" sz="20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r>
                <a:rPr lang="fi-FI" altLang="fi-FI" sz="2000" dirty="0">
                  <a:solidFill>
                    <a:srgbClr val="FF0000"/>
                  </a:solidFill>
                </a:rPr>
                <a:t>)</a:t>
              </a:r>
              <a:endParaRPr lang="en-GB" altLang="fi-FI" sz="2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90" name="Group 55"/>
          <p:cNvGrpSpPr>
            <a:grpSpLocks/>
          </p:cNvGrpSpPr>
          <p:nvPr/>
        </p:nvGrpSpPr>
        <p:grpSpPr bwMode="auto">
          <a:xfrm>
            <a:off x="4560047" y="1379735"/>
            <a:ext cx="1065213" cy="447675"/>
            <a:chOff x="3672" y="1488"/>
            <a:chExt cx="671" cy="282"/>
          </a:xfrm>
        </p:grpSpPr>
        <p:sp>
          <p:nvSpPr>
            <p:cNvPr id="91" name="Line 25"/>
            <p:cNvSpPr>
              <a:spLocks noChangeShapeType="1"/>
            </p:cNvSpPr>
            <p:nvPr/>
          </p:nvSpPr>
          <p:spPr bwMode="auto">
            <a:xfrm>
              <a:off x="3672" y="1770"/>
              <a:ext cx="671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Text Box 44"/>
            <p:cNvSpPr txBox="1">
              <a:spLocks noChangeArrowheads="1"/>
            </p:cNvSpPr>
            <p:nvPr/>
          </p:nvSpPr>
          <p:spPr bwMode="auto">
            <a:xfrm>
              <a:off x="3984" y="1488"/>
              <a:ext cx="28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i="1" dirty="0">
                  <a:solidFill>
                    <a:srgbClr val="FF0000"/>
                  </a:solidFill>
                  <a:latin typeface="Symbol" pitchFamily="18" charset="2"/>
                </a:rPr>
                <a:t>r</a:t>
              </a:r>
              <a:endParaRPr lang="en-GB" altLang="fi-FI" sz="20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3" name="Group 56"/>
          <p:cNvGrpSpPr>
            <a:grpSpLocks/>
          </p:cNvGrpSpPr>
          <p:nvPr/>
        </p:nvGrpSpPr>
        <p:grpSpPr bwMode="auto">
          <a:xfrm>
            <a:off x="5625728" y="1836887"/>
            <a:ext cx="457200" cy="830263"/>
            <a:chOff x="4608" y="2045"/>
            <a:chExt cx="288" cy="523"/>
          </a:xfrm>
        </p:grpSpPr>
        <p:sp>
          <p:nvSpPr>
            <p:cNvPr id="94" name="Text Box 43"/>
            <p:cNvSpPr txBox="1">
              <a:spLocks noChangeArrowheads="1"/>
            </p:cNvSpPr>
            <p:nvPr/>
          </p:nvSpPr>
          <p:spPr bwMode="auto">
            <a:xfrm>
              <a:off x="4608" y="2124"/>
              <a:ext cx="28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endParaRPr lang="en-GB" altLang="fi-FI" sz="20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5" name="Line 45"/>
            <p:cNvSpPr>
              <a:spLocks noChangeShapeType="1"/>
            </p:cNvSpPr>
            <p:nvPr/>
          </p:nvSpPr>
          <p:spPr bwMode="auto">
            <a:xfrm flipH="1" flipV="1">
              <a:off x="4608" y="2045"/>
              <a:ext cx="0" cy="52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6" name="Group 175"/>
          <p:cNvGrpSpPr>
            <a:grpSpLocks/>
          </p:cNvGrpSpPr>
          <p:nvPr/>
        </p:nvGrpSpPr>
        <p:grpSpPr bwMode="auto">
          <a:xfrm>
            <a:off x="4356125" y="3776142"/>
            <a:ext cx="1722784" cy="1337222"/>
            <a:chOff x="3676" y="2236"/>
            <a:chExt cx="1581" cy="1221"/>
          </a:xfrm>
        </p:grpSpPr>
        <p:sp>
          <p:nvSpPr>
            <p:cNvPr id="97" name="Line 139"/>
            <p:cNvSpPr>
              <a:spLocks noChangeShapeType="1"/>
            </p:cNvSpPr>
            <p:nvPr/>
          </p:nvSpPr>
          <p:spPr bwMode="auto">
            <a:xfrm flipH="1">
              <a:off x="3894" y="2340"/>
              <a:ext cx="6" cy="105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Line 140"/>
            <p:cNvSpPr>
              <a:spLocks noChangeShapeType="1"/>
            </p:cNvSpPr>
            <p:nvPr/>
          </p:nvSpPr>
          <p:spPr bwMode="auto">
            <a:xfrm flipV="1">
              <a:off x="3894" y="2334"/>
              <a:ext cx="1176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99" name="Object 14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47566702"/>
                </p:ext>
              </p:extLst>
            </p:nvPr>
          </p:nvGraphicFramePr>
          <p:xfrm>
            <a:off x="5088" y="2236"/>
            <a:ext cx="169" cy="2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85" name="Equation" r:id="rId11" imgW="139680" imgH="177480" progId="Equation.DSMT4">
                    <p:embed/>
                  </p:oleObj>
                </mc:Choice>
                <mc:Fallback>
                  <p:oleObj name="Equation" r:id="rId11" imgW="13968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88" y="2236"/>
                          <a:ext cx="169" cy="2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0" name="Object 14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83953228"/>
                </p:ext>
              </p:extLst>
            </p:nvPr>
          </p:nvGraphicFramePr>
          <p:xfrm>
            <a:off x="3676" y="3264"/>
            <a:ext cx="185" cy="1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86" name="Equation" r:id="rId13" imgW="139680" imgH="139680" progId="Equation.DSMT4">
                    <p:embed/>
                  </p:oleObj>
                </mc:Choice>
                <mc:Fallback>
                  <p:oleObj name="Equation" r:id="rId13" imgW="13968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76" y="3264"/>
                          <a:ext cx="185" cy="19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1" name="Object 151"/>
            <p:cNvGraphicFramePr>
              <a:graphicFrameLocks noChangeAspect="1"/>
            </p:cNvGraphicFramePr>
            <p:nvPr/>
          </p:nvGraphicFramePr>
          <p:xfrm>
            <a:off x="3732" y="2256"/>
            <a:ext cx="168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87" name="Equation" r:id="rId15" imgW="126725" imgH="126725" progId="Equation.DSMT4">
                    <p:embed/>
                  </p:oleObj>
                </mc:Choice>
                <mc:Fallback>
                  <p:oleObj name="Equation" r:id="rId15" imgW="126725" imgH="126725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32" y="2256"/>
                          <a:ext cx="168" cy="1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02" name="Group 152"/>
            <p:cNvGrpSpPr>
              <a:grpSpLocks/>
            </p:cNvGrpSpPr>
            <p:nvPr/>
          </p:nvGrpSpPr>
          <p:grpSpPr bwMode="auto">
            <a:xfrm>
              <a:off x="3870" y="2304"/>
              <a:ext cx="66" cy="66"/>
              <a:chOff x="964" y="300"/>
              <a:chExt cx="11" cy="11"/>
            </a:xfrm>
          </p:grpSpPr>
          <p:sp>
            <p:nvSpPr>
              <p:cNvPr id="103" name="Oval 153"/>
              <p:cNvSpPr>
                <a:spLocks noChangeArrowheads="1"/>
              </p:cNvSpPr>
              <p:nvPr/>
            </p:nvSpPr>
            <p:spPr bwMode="auto">
              <a:xfrm>
                <a:off x="964" y="300"/>
                <a:ext cx="11" cy="11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104" name="Oval 154"/>
              <p:cNvSpPr>
                <a:spLocks noChangeArrowheads="1"/>
              </p:cNvSpPr>
              <p:nvPr/>
            </p:nvSpPr>
            <p:spPr bwMode="auto">
              <a:xfrm>
                <a:off x="968" y="304"/>
                <a:ext cx="4" cy="4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</p:grpSp>
      </p:grpSp>
      <p:sp>
        <p:nvSpPr>
          <p:cNvPr id="105" name="Oval 155"/>
          <p:cNvSpPr>
            <a:spLocks noChangeArrowheads="1"/>
          </p:cNvSpPr>
          <p:nvPr/>
        </p:nvSpPr>
        <p:spPr bwMode="auto">
          <a:xfrm>
            <a:off x="3537496" y="2885628"/>
            <a:ext cx="2076400" cy="2010344"/>
          </a:xfrm>
          <a:prstGeom prst="ellips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grpSp>
        <p:nvGrpSpPr>
          <p:cNvPr id="106" name="Group 187"/>
          <p:cNvGrpSpPr>
            <a:grpSpLocks/>
          </p:cNvGrpSpPr>
          <p:nvPr/>
        </p:nvGrpSpPr>
        <p:grpSpPr bwMode="auto">
          <a:xfrm>
            <a:off x="4618865" y="4325787"/>
            <a:ext cx="847772" cy="399743"/>
            <a:chOff x="3660" y="1440"/>
            <a:chExt cx="778" cy="365"/>
          </a:xfrm>
        </p:grpSpPr>
        <p:sp>
          <p:nvSpPr>
            <p:cNvPr id="107" name="Line 181"/>
            <p:cNvSpPr>
              <a:spLocks noChangeShapeType="1"/>
            </p:cNvSpPr>
            <p:nvPr/>
          </p:nvSpPr>
          <p:spPr bwMode="auto">
            <a:xfrm>
              <a:off x="3660" y="1500"/>
              <a:ext cx="778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Text Box 182"/>
            <p:cNvSpPr txBox="1">
              <a:spLocks noChangeArrowheads="1"/>
            </p:cNvSpPr>
            <p:nvPr/>
          </p:nvSpPr>
          <p:spPr bwMode="auto">
            <a:xfrm>
              <a:off x="3972" y="1440"/>
              <a:ext cx="28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endParaRPr lang="en-GB" altLang="fi-FI" sz="20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9" name="Group 188"/>
          <p:cNvGrpSpPr>
            <a:grpSpLocks/>
          </p:cNvGrpSpPr>
          <p:nvPr/>
        </p:nvGrpSpPr>
        <p:grpSpPr bwMode="auto">
          <a:xfrm>
            <a:off x="5214202" y="3850447"/>
            <a:ext cx="416257" cy="498310"/>
            <a:chOff x="4592" y="2299"/>
            <a:chExt cx="382" cy="455"/>
          </a:xfrm>
        </p:grpSpPr>
        <p:sp>
          <p:nvSpPr>
            <p:cNvPr id="110" name="Line 144"/>
            <p:cNvSpPr>
              <a:spLocks noChangeShapeType="1"/>
            </p:cNvSpPr>
            <p:nvPr/>
          </p:nvSpPr>
          <p:spPr bwMode="auto">
            <a:xfrm rot="18533069" flipH="1">
              <a:off x="4641" y="2421"/>
              <a:ext cx="366" cy="30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Text Box 184"/>
            <p:cNvSpPr txBox="1">
              <a:spLocks noChangeArrowheads="1"/>
            </p:cNvSpPr>
            <p:nvPr/>
          </p:nvSpPr>
          <p:spPr bwMode="auto">
            <a:xfrm>
              <a:off x="4592" y="2299"/>
              <a:ext cx="28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endParaRPr lang="en-GB" altLang="fi-FI" sz="20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2" name="Group 192"/>
          <p:cNvGrpSpPr>
            <a:grpSpLocks/>
          </p:cNvGrpSpPr>
          <p:nvPr/>
        </p:nvGrpSpPr>
        <p:grpSpPr bwMode="auto">
          <a:xfrm>
            <a:off x="4113560" y="3893367"/>
            <a:ext cx="979093" cy="410660"/>
            <a:chOff x="3354" y="2305"/>
            <a:chExt cx="1080" cy="479"/>
          </a:xfrm>
        </p:grpSpPr>
        <p:sp>
          <p:nvSpPr>
            <p:cNvPr id="113" name="AutoShape 156"/>
            <p:cNvSpPr>
              <a:spLocks noChangeArrowheads="1"/>
            </p:cNvSpPr>
            <p:nvPr/>
          </p:nvSpPr>
          <p:spPr bwMode="auto">
            <a:xfrm flipV="1">
              <a:off x="3354" y="2370"/>
              <a:ext cx="1080" cy="414"/>
            </a:xfrm>
            <a:custGeom>
              <a:avLst/>
              <a:gdLst>
                <a:gd name="T0" fmla="*/ 42 w 21600"/>
                <a:gd name="T1" fmla="*/ 1 h 21600"/>
                <a:gd name="T2" fmla="*/ 27 w 21600"/>
                <a:gd name="T3" fmla="*/ 0 h 21600"/>
                <a:gd name="T4" fmla="*/ 40 w 21600"/>
                <a:gd name="T5" fmla="*/ 1 h 21600"/>
                <a:gd name="T6" fmla="*/ 58 w 21600"/>
                <a:gd name="T7" fmla="*/ 2 h 21600"/>
                <a:gd name="T8" fmla="*/ 54 w 21600"/>
                <a:gd name="T9" fmla="*/ 4 h 21600"/>
                <a:gd name="T10" fmla="*/ 43 w 21600"/>
                <a:gd name="T11" fmla="*/ 3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0 w 21600"/>
                <a:gd name="T19" fmla="*/ 3183 h 21600"/>
                <a:gd name="T20" fmla="*/ 18440 w 21600"/>
                <a:gd name="T21" fmla="*/ 18417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9624" y="6886"/>
                  </a:moveTo>
                  <a:cubicBezTo>
                    <a:pt x="18077" y="3395"/>
                    <a:pt x="14617" y="1146"/>
                    <a:pt x="10800" y="1146"/>
                  </a:cubicBezTo>
                  <a:cubicBezTo>
                    <a:pt x="10752" y="1145"/>
                    <a:pt x="10704" y="1146"/>
                    <a:pt x="10656" y="1147"/>
                  </a:cubicBezTo>
                  <a:lnTo>
                    <a:pt x="10639" y="1"/>
                  </a:lnTo>
                  <a:cubicBezTo>
                    <a:pt x="10692" y="0"/>
                    <a:pt x="10746" y="-1"/>
                    <a:pt x="10800" y="0"/>
                  </a:cubicBezTo>
                  <a:cubicBezTo>
                    <a:pt x="15071" y="0"/>
                    <a:pt x="18940" y="2517"/>
                    <a:pt x="20672" y="6421"/>
                  </a:cubicBezTo>
                  <a:lnTo>
                    <a:pt x="23140" y="5326"/>
                  </a:lnTo>
                  <a:lnTo>
                    <a:pt x="21475" y="9645"/>
                  </a:lnTo>
                  <a:lnTo>
                    <a:pt x="17156" y="7980"/>
                  </a:lnTo>
                  <a:lnTo>
                    <a:pt x="19624" y="6886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Text Box 189"/>
            <p:cNvSpPr txBox="1">
              <a:spLocks noChangeArrowheads="1"/>
            </p:cNvSpPr>
            <p:nvPr/>
          </p:nvSpPr>
          <p:spPr bwMode="auto">
            <a:xfrm>
              <a:off x="3831" y="2305"/>
              <a:ext cx="276" cy="4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i="1" dirty="0">
                  <a:solidFill>
                    <a:srgbClr val="FF0000"/>
                  </a:solidFill>
                  <a:latin typeface="Symbol" pitchFamily="18" charset="2"/>
                </a:rPr>
                <a:t>j</a:t>
              </a:r>
              <a:endParaRPr lang="en-GB" altLang="fi-FI" sz="2000" i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15" name="Group 191"/>
          <p:cNvGrpSpPr>
            <a:grpSpLocks/>
          </p:cNvGrpSpPr>
          <p:nvPr/>
        </p:nvGrpSpPr>
        <p:grpSpPr bwMode="auto">
          <a:xfrm>
            <a:off x="4648261" y="3749218"/>
            <a:ext cx="818350" cy="633020"/>
            <a:chOff x="3900" y="2160"/>
            <a:chExt cx="751" cy="578"/>
          </a:xfrm>
        </p:grpSpPr>
        <p:sp>
          <p:nvSpPr>
            <p:cNvPr id="116" name="Line 150"/>
            <p:cNvSpPr>
              <a:spLocks noChangeShapeType="1"/>
            </p:cNvSpPr>
            <p:nvPr/>
          </p:nvSpPr>
          <p:spPr bwMode="auto">
            <a:xfrm>
              <a:off x="3900" y="2328"/>
              <a:ext cx="751" cy="41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Text Box 190"/>
            <p:cNvSpPr txBox="1">
              <a:spLocks noChangeArrowheads="1"/>
            </p:cNvSpPr>
            <p:nvPr/>
          </p:nvSpPr>
          <p:spPr bwMode="auto">
            <a:xfrm>
              <a:off x="4136" y="2160"/>
              <a:ext cx="2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i="1" dirty="0">
                  <a:solidFill>
                    <a:srgbClr val="FF0000"/>
                  </a:solidFill>
                  <a:latin typeface="Symbol" pitchFamily="18" charset="2"/>
                </a:rPr>
                <a:t>r</a:t>
              </a:r>
              <a:endParaRPr lang="en-GB" altLang="fi-FI" sz="2000" i="1" dirty="0">
                <a:solidFill>
                  <a:srgbClr val="FF0000"/>
                </a:solidFill>
              </a:endParaRPr>
            </a:p>
          </p:txBody>
        </p:sp>
      </p:grp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161600"/>
              </p:ext>
            </p:extLst>
          </p:nvPr>
        </p:nvGraphicFramePr>
        <p:xfrm>
          <a:off x="1521272" y="3893740"/>
          <a:ext cx="1300162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8" name="Equation" r:id="rId17" imgW="723600" imgH="203040" progId="Equation.DSMT4">
                  <p:embed/>
                </p:oleObj>
              </mc:Choice>
              <mc:Fallback>
                <p:oleObj name="Equation" r:id="rId17" imgW="7236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1272" y="3893740"/>
                        <a:ext cx="1300162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8" name="Group 179"/>
          <p:cNvGrpSpPr>
            <a:grpSpLocks/>
          </p:cNvGrpSpPr>
          <p:nvPr/>
        </p:nvGrpSpPr>
        <p:grpSpPr bwMode="auto">
          <a:xfrm>
            <a:off x="5409704" y="4253780"/>
            <a:ext cx="1466850" cy="400050"/>
            <a:chOff x="4794" y="2724"/>
            <a:chExt cx="924" cy="252"/>
          </a:xfrm>
        </p:grpSpPr>
        <p:sp>
          <p:nvSpPr>
            <p:cNvPr id="119" name="Oval 145"/>
            <p:cNvSpPr>
              <a:spLocks noChangeArrowheads="1"/>
            </p:cNvSpPr>
            <p:nvPr/>
          </p:nvSpPr>
          <p:spPr bwMode="auto">
            <a:xfrm>
              <a:off x="4794" y="2772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20" name="Text Box 178"/>
            <p:cNvSpPr txBox="1">
              <a:spLocks noChangeArrowheads="1"/>
            </p:cNvSpPr>
            <p:nvPr/>
          </p:nvSpPr>
          <p:spPr bwMode="auto">
            <a:xfrm>
              <a:off x="4800" y="2724"/>
              <a:ext cx="91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i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fi-FI" altLang="fi-FI" sz="2000" dirty="0" err="1">
                  <a:solidFill>
                    <a:srgbClr val="FF0000"/>
                  </a:solidFill>
                </a:rPr>
                <a:t>(</a:t>
              </a:r>
              <a:r>
                <a:rPr lang="fi-FI" altLang="fi-FI" sz="2000" i="1" dirty="0" err="1">
                  <a:solidFill>
                    <a:srgbClr val="FF0000"/>
                  </a:solidFill>
                  <a:latin typeface="Symbol" pitchFamily="18" charset="2"/>
                </a:rPr>
                <a:t>r</a:t>
              </a:r>
              <a:r>
                <a:rPr lang="fi-FI" altLang="fi-FI" sz="2000" dirty="0" err="1">
                  <a:solidFill>
                    <a:srgbClr val="FF0000"/>
                  </a:solidFill>
                  <a:latin typeface="Symbol" pitchFamily="18" charset="2"/>
                </a:rPr>
                <a:t>,</a:t>
              </a:r>
              <a:r>
                <a:rPr lang="fi-FI" altLang="fi-FI" sz="2000" i="1" dirty="0" err="1">
                  <a:solidFill>
                    <a:srgbClr val="FF0000"/>
                  </a:solidFill>
                  <a:latin typeface="Symbol" pitchFamily="18" charset="2"/>
                </a:rPr>
                <a:t>j</a:t>
              </a:r>
              <a:r>
                <a:rPr lang="fi-FI" altLang="fi-FI" sz="2000" dirty="0">
                  <a:solidFill>
                    <a:srgbClr val="FF0000"/>
                  </a:solidFill>
                  <a:latin typeface="Symbol" pitchFamily="18" charset="2"/>
                </a:rPr>
                <a:t>, </a:t>
              </a:r>
              <a:r>
                <a:rPr lang="fi-FI" altLang="fi-FI" sz="20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r>
                <a:rPr lang="fi-FI" altLang="fi-FI" sz="2000" dirty="0">
                  <a:solidFill>
                    <a:srgbClr val="FF0000"/>
                  </a:solidFill>
                </a:rPr>
                <a:t>)</a:t>
              </a:r>
              <a:endParaRPr lang="en-GB" altLang="fi-FI" sz="2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21" name="Group 66"/>
          <p:cNvGrpSpPr>
            <a:grpSpLocks/>
          </p:cNvGrpSpPr>
          <p:nvPr/>
        </p:nvGrpSpPr>
        <p:grpSpPr bwMode="auto">
          <a:xfrm>
            <a:off x="267842" y="1143149"/>
            <a:ext cx="3967161" cy="3138488"/>
            <a:chOff x="679" y="1413"/>
            <a:chExt cx="2499" cy="1977"/>
          </a:xfrm>
        </p:grpSpPr>
        <p:sp>
          <p:nvSpPr>
            <p:cNvPr id="122" name="Oval 20"/>
            <p:cNvSpPr>
              <a:spLocks noChangeArrowheads="1"/>
            </p:cNvSpPr>
            <p:nvPr/>
          </p:nvSpPr>
          <p:spPr bwMode="auto">
            <a:xfrm>
              <a:off x="2181" y="2076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23" name="Text Box 21"/>
            <p:cNvSpPr txBox="1">
              <a:spLocks noChangeArrowheads="1"/>
            </p:cNvSpPr>
            <p:nvPr/>
          </p:nvSpPr>
          <p:spPr bwMode="auto">
            <a:xfrm>
              <a:off x="2300" y="2004"/>
              <a:ext cx="87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i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fi-FI" altLang="fi-FI" sz="2000" dirty="0" err="1">
                  <a:solidFill>
                    <a:srgbClr val="FF0000"/>
                  </a:solidFill>
                </a:rPr>
                <a:t>(</a:t>
              </a:r>
              <a:r>
                <a:rPr lang="fi-FI" altLang="fi-FI" sz="2000" i="1" dirty="0" err="1">
                  <a:solidFill>
                    <a:srgbClr val="FF0000"/>
                  </a:solidFill>
                  <a:latin typeface="Symbol" pitchFamily="18" charset="2"/>
                </a:rPr>
                <a:t>r</a:t>
              </a:r>
              <a:r>
                <a:rPr lang="fi-FI" altLang="fi-FI" sz="2000" dirty="0" err="1">
                  <a:solidFill>
                    <a:srgbClr val="FF0000"/>
                  </a:solidFill>
                  <a:latin typeface="Symbol" pitchFamily="18" charset="2"/>
                </a:rPr>
                <a:t>,</a:t>
              </a:r>
              <a:r>
                <a:rPr lang="fi-FI" altLang="fi-FI" sz="2000" i="1" dirty="0" err="1">
                  <a:solidFill>
                    <a:srgbClr val="FF0000"/>
                  </a:solidFill>
                  <a:latin typeface="Symbol" pitchFamily="18" charset="2"/>
                </a:rPr>
                <a:t>j</a:t>
              </a:r>
              <a:r>
                <a:rPr lang="fi-FI" altLang="fi-FI" sz="2000" dirty="0">
                  <a:solidFill>
                    <a:srgbClr val="FF0000"/>
                  </a:solidFill>
                  <a:latin typeface="Symbol" pitchFamily="18" charset="2"/>
                </a:rPr>
                <a:t>, </a:t>
              </a:r>
              <a:r>
                <a:rPr lang="fi-FI" altLang="fi-FI" sz="20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r>
                <a:rPr lang="fi-FI" altLang="fi-FI" sz="2000" dirty="0">
                  <a:solidFill>
                    <a:srgbClr val="FF0000"/>
                  </a:solidFill>
                </a:rPr>
                <a:t>)</a:t>
              </a:r>
              <a:endParaRPr lang="en-GB" altLang="fi-FI" sz="2000" dirty="0">
                <a:solidFill>
                  <a:srgbClr val="FF0000"/>
                </a:solidFill>
              </a:endParaRPr>
            </a:p>
          </p:txBody>
        </p:sp>
        <p:grpSp>
          <p:nvGrpSpPr>
            <p:cNvPr id="124" name="Group 23"/>
            <p:cNvGrpSpPr>
              <a:grpSpLocks/>
            </p:cNvGrpSpPr>
            <p:nvPr/>
          </p:nvGrpSpPr>
          <p:grpSpPr bwMode="auto">
            <a:xfrm>
              <a:off x="679" y="1413"/>
              <a:ext cx="2282" cy="1977"/>
              <a:chOff x="952" y="1413"/>
              <a:chExt cx="2282" cy="1977"/>
            </a:xfrm>
          </p:grpSpPr>
          <p:sp>
            <p:nvSpPr>
              <p:cNvPr id="137" name="Line 24"/>
              <p:cNvSpPr>
                <a:spLocks noChangeShapeType="1"/>
              </p:cNvSpPr>
              <p:nvPr/>
            </p:nvSpPr>
            <p:spPr bwMode="auto">
              <a:xfrm flipH="1">
                <a:off x="1152" y="2598"/>
                <a:ext cx="768" cy="612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" name="Line 25"/>
              <p:cNvSpPr>
                <a:spLocks noChangeShapeType="1"/>
              </p:cNvSpPr>
              <p:nvPr/>
            </p:nvSpPr>
            <p:spPr bwMode="auto">
              <a:xfrm flipV="1">
                <a:off x="1920" y="2592"/>
                <a:ext cx="111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9" name="Line 26"/>
              <p:cNvSpPr>
                <a:spLocks noChangeShapeType="1"/>
              </p:cNvSpPr>
              <p:nvPr/>
            </p:nvSpPr>
            <p:spPr bwMode="auto">
              <a:xfrm flipV="1">
                <a:off x="1926" y="1614"/>
                <a:ext cx="0" cy="972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aphicFrame>
            <p:nvGraphicFramePr>
              <p:cNvPr id="140" name="Object 2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662608883"/>
                  </p:ext>
                </p:extLst>
              </p:nvPr>
            </p:nvGraphicFramePr>
            <p:xfrm>
              <a:off x="952" y="3198"/>
              <a:ext cx="185" cy="19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689" name="Equation" r:id="rId19" imgW="139680" imgH="139680" progId="Equation.DSMT4">
                      <p:embed/>
                    </p:oleObj>
                  </mc:Choice>
                  <mc:Fallback>
                    <p:oleObj name="Equation" r:id="rId19" imgW="139680" imgH="1396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952" y="3198"/>
                            <a:ext cx="185" cy="19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41" name="Object 2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481141787"/>
                  </p:ext>
                </p:extLst>
              </p:nvPr>
            </p:nvGraphicFramePr>
            <p:xfrm>
              <a:off x="3066" y="2513"/>
              <a:ext cx="168" cy="20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690" name="Equation" r:id="rId21" imgW="139680" imgH="177480" progId="Equation.DSMT4">
                      <p:embed/>
                    </p:oleObj>
                  </mc:Choice>
                  <mc:Fallback>
                    <p:oleObj name="Equation" r:id="rId21" imgW="139680" imgH="1774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2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066" y="2513"/>
                            <a:ext cx="168" cy="20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42" name="Object 2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188275728"/>
                  </p:ext>
                </p:extLst>
              </p:nvPr>
            </p:nvGraphicFramePr>
            <p:xfrm>
              <a:off x="1854" y="1413"/>
              <a:ext cx="168" cy="21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691" name="Equation" r:id="rId23" imgW="126720" imgH="139680" progId="Equation.DSMT4">
                      <p:embed/>
                    </p:oleObj>
                  </mc:Choice>
                  <mc:Fallback>
                    <p:oleObj name="Equation" r:id="rId23" imgW="126720" imgH="1396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4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54" y="1413"/>
                            <a:ext cx="168" cy="21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25" name="Line 40"/>
            <p:cNvSpPr>
              <a:spLocks noChangeShapeType="1"/>
            </p:cNvSpPr>
            <p:nvPr/>
          </p:nvSpPr>
          <p:spPr bwMode="auto">
            <a:xfrm flipV="1">
              <a:off x="2208" y="2100"/>
              <a:ext cx="3" cy="58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Text Box 41"/>
            <p:cNvSpPr txBox="1">
              <a:spLocks noChangeArrowheads="1"/>
            </p:cNvSpPr>
            <p:nvPr/>
          </p:nvSpPr>
          <p:spPr bwMode="auto">
            <a:xfrm>
              <a:off x="2208" y="2208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endParaRPr lang="en-GB" altLang="fi-FI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7" name="Oval 52"/>
            <p:cNvSpPr>
              <a:spLocks noChangeArrowheads="1"/>
            </p:cNvSpPr>
            <p:nvPr/>
          </p:nvSpPr>
          <p:spPr bwMode="auto">
            <a:xfrm>
              <a:off x="993" y="1824"/>
              <a:ext cx="1311" cy="384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i-FI" sz="2400"/>
            </a:p>
          </p:txBody>
        </p:sp>
        <p:sp>
          <p:nvSpPr>
            <p:cNvPr id="128" name="Line 54"/>
            <p:cNvSpPr>
              <a:spLocks noChangeShapeType="1"/>
            </p:cNvSpPr>
            <p:nvPr/>
          </p:nvSpPr>
          <p:spPr bwMode="auto">
            <a:xfrm>
              <a:off x="1653" y="2016"/>
              <a:ext cx="558" cy="8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9" name="Line 55"/>
            <p:cNvSpPr>
              <a:spLocks noChangeShapeType="1"/>
            </p:cNvSpPr>
            <p:nvPr/>
          </p:nvSpPr>
          <p:spPr bwMode="auto">
            <a:xfrm>
              <a:off x="1653" y="2598"/>
              <a:ext cx="987" cy="18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0" name="Oval 58"/>
            <p:cNvSpPr>
              <a:spLocks noChangeArrowheads="1"/>
            </p:cNvSpPr>
            <p:nvPr/>
          </p:nvSpPr>
          <p:spPr bwMode="auto">
            <a:xfrm>
              <a:off x="993" y="2400"/>
              <a:ext cx="1311" cy="384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i-FI" sz="2400"/>
            </a:p>
          </p:txBody>
        </p:sp>
        <p:sp>
          <p:nvSpPr>
            <p:cNvPr id="131" name="Text Box 61"/>
            <p:cNvSpPr txBox="1">
              <a:spLocks noChangeArrowheads="1"/>
            </p:cNvSpPr>
            <p:nvPr/>
          </p:nvSpPr>
          <p:spPr bwMode="auto">
            <a:xfrm>
              <a:off x="1680" y="2832"/>
              <a:ext cx="24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>
                  <a:solidFill>
                    <a:srgbClr val="FF0000"/>
                  </a:solidFill>
                  <a:latin typeface="Symbol" pitchFamily="18" charset="2"/>
                </a:rPr>
                <a:t>j</a:t>
              </a:r>
              <a:endParaRPr lang="en-GB" altLang="fi-FI" sz="2400">
                <a:solidFill>
                  <a:srgbClr val="FF0000"/>
                </a:solidFill>
              </a:endParaRPr>
            </a:p>
          </p:txBody>
        </p:sp>
        <p:sp>
          <p:nvSpPr>
            <p:cNvPr id="132" name="Text Box 62"/>
            <p:cNvSpPr txBox="1">
              <a:spLocks noChangeArrowheads="1"/>
            </p:cNvSpPr>
            <p:nvPr/>
          </p:nvSpPr>
          <p:spPr bwMode="auto">
            <a:xfrm>
              <a:off x="1872" y="1824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>
                  <a:solidFill>
                    <a:srgbClr val="FF0000"/>
                  </a:solidFill>
                  <a:latin typeface="Symbol" pitchFamily="18" charset="2"/>
                </a:rPr>
                <a:t>r</a:t>
              </a:r>
              <a:endParaRPr lang="en-GB" altLang="fi-FI" sz="2400">
                <a:solidFill>
                  <a:srgbClr val="FF0000"/>
                </a:solidFill>
              </a:endParaRPr>
            </a:p>
          </p:txBody>
        </p:sp>
        <p:grpSp>
          <p:nvGrpSpPr>
            <p:cNvPr id="133" name="Group 30"/>
            <p:cNvGrpSpPr>
              <a:grpSpLocks/>
            </p:cNvGrpSpPr>
            <p:nvPr/>
          </p:nvGrpSpPr>
          <p:grpSpPr bwMode="auto">
            <a:xfrm>
              <a:off x="1653" y="2100"/>
              <a:ext cx="540" cy="480"/>
              <a:chOff x="1926" y="2100"/>
              <a:chExt cx="540" cy="480"/>
            </a:xfrm>
          </p:grpSpPr>
          <p:sp>
            <p:nvSpPr>
              <p:cNvPr id="135" name="Line 31"/>
              <p:cNvSpPr>
                <a:spLocks noChangeShapeType="1"/>
              </p:cNvSpPr>
              <p:nvPr/>
            </p:nvSpPr>
            <p:spPr bwMode="auto">
              <a:xfrm flipV="1">
                <a:off x="1926" y="2100"/>
                <a:ext cx="540" cy="48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6" name="Text Box 32"/>
              <p:cNvSpPr txBox="1">
                <a:spLocks noChangeArrowheads="1"/>
              </p:cNvSpPr>
              <p:nvPr/>
            </p:nvSpPr>
            <p:spPr bwMode="auto">
              <a:xfrm>
                <a:off x="2064" y="2112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fi-FI" altLang="fi-FI" sz="2400" b="1" i="1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endParaRPr lang="en-GB" altLang="fi-FI" sz="2400" b="1" i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34" name="AutoShape 64"/>
            <p:cNvSpPr>
              <a:spLocks noChangeArrowheads="1"/>
            </p:cNvSpPr>
            <p:nvPr/>
          </p:nvSpPr>
          <p:spPr bwMode="auto">
            <a:xfrm flipV="1">
              <a:off x="1008" y="2496"/>
              <a:ext cx="1368" cy="414"/>
            </a:xfrm>
            <a:custGeom>
              <a:avLst/>
              <a:gdLst>
                <a:gd name="T0" fmla="*/ 55 w 21600"/>
                <a:gd name="T1" fmla="*/ 0 h 21600"/>
                <a:gd name="T2" fmla="*/ 20 w 21600"/>
                <a:gd name="T3" fmla="*/ 1 h 21600"/>
                <a:gd name="T4" fmla="*/ 54 w 21600"/>
                <a:gd name="T5" fmla="*/ 1 h 21600"/>
                <a:gd name="T6" fmla="*/ 93 w 21600"/>
                <a:gd name="T7" fmla="*/ 2 h 21600"/>
                <a:gd name="T8" fmla="*/ 86 w 21600"/>
                <a:gd name="T9" fmla="*/ 4 h 21600"/>
                <a:gd name="T10" fmla="*/ 69 w 21600"/>
                <a:gd name="T11" fmla="*/ 3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58 w 21600"/>
                <a:gd name="T19" fmla="*/ 3183 h 21600"/>
                <a:gd name="T20" fmla="*/ 18442 w 21600"/>
                <a:gd name="T21" fmla="*/ 18417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9624" y="6886"/>
                  </a:moveTo>
                  <a:cubicBezTo>
                    <a:pt x="18077" y="3395"/>
                    <a:pt x="14617" y="1146"/>
                    <a:pt x="10800" y="1146"/>
                  </a:cubicBezTo>
                  <a:cubicBezTo>
                    <a:pt x="8880" y="1145"/>
                    <a:pt x="7003" y="1718"/>
                    <a:pt x="5410" y="2790"/>
                  </a:cubicBezTo>
                  <a:lnTo>
                    <a:pt x="4771" y="1839"/>
                  </a:lnTo>
                  <a:cubicBezTo>
                    <a:pt x="6553" y="640"/>
                    <a:pt x="8652" y="-1"/>
                    <a:pt x="10800" y="0"/>
                  </a:cubicBezTo>
                  <a:cubicBezTo>
                    <a:pt x="15071" y="0"/>
                    <a:pt x="18940" y="2517"/>
                    <a:pt x="20672" y="6421"/>
                  </a:cubicBezTo>
                  <a:lnTo>
                    <a:pt x="23140" y="5326"/>
                  </a:lnTo>
                  <a:lnTo>
                    <a:pt x="21475" y="9645"/>
                  </a:lnTo>
                  <a:lnTo>
                    <a:pt x="17156" y="7980"/>
                  </a:lnTo>
                  <a:lnTo>
                    <a:pt x="19624" y="6886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277441"/>
              </p:ext>
            </p:extLst>
          </p:nvPr>
        </p:nvGraphicFramePr>
        <p:xfrm>
          <a:off x="1521272" y="4366741"/>
          <a:ext cx="1390650" cy="319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2" name="Equation" r:id="rId25" imgW="774360" imgH="177480" progId="Equation.DSMT4">
                  <p:embed/>
                </p:oleObj>
              </mc:Choice>
              <mc:Fallback>
                <p:oleObj name="Equation" r:id="rId25" imgW="774360" imgH="177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1272" y="4366741"/>
                        <a:ext cx="1390650" cy="319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7105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10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SATE2018 Vektorimatematiikan kertausta</a:t>
            </a:r>
            <a:endParaRPr lang="en-US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7244997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Karteesisesta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pallokoordinaatistoon </a:t>
            </a:r>
            <a:b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i-FI" altLang="fi-FI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i-FI" altLang="fi-FI" i="1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i="1" kern="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fi-FI" altLang="fi-FI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 -&gt; </a:t>
            </a:r>
            <a:r>
              <a:rPr lang="fi-FI" altLang="fi-FI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i-FI" altLang="fi-FI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i-FI" altLang="fi-FI" i="1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fi-FI" altLang="fi-FI" kern="0" dirty="0" smtClean="0">
                <a:latin typeface="Symbol" panose="05050102010706020507" pitchFamily="18" charset="2"/>
                <a:cs typeface="Arial" panose="020B0604020202020204" pitchFamily="34" charset="0"/>
              </a:rPr>
              <a:t>, </a:t>
            </a:r>
            <a:r>
              <a:rPr lang="fi-FI" altLang="fi-FI" i="1" kern="0" dirty="0" smtClean="0">
                <a:latin typeface="Symbol" panose="05050102010706020507" pitchFamily="18" charset="2"/>
                <a:cs typeface="Arial" panose="020B0604020202020204" pitchFamily="34" charset="0"/>
              </a:rPr>
              <a:t>q</a:t>
            </a:r>
            <a:r>
              <a:rPr lang="fi-FI" altLang="fi-FI" kern="0" dirty="0" smtClean="0">
                <a:latin typeface="Symbol" panose="05050102010706020507" pitchFamily="18" charset="2"/>
                <a:cs typeface="Arial" panose="020B0604020202020204" pitchFamily="34" charset="0"/>
              </a:rPr>
              <a:t>,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i="1" kern="0" dirty="0" smtClean="0">
                <a:latin typeface="Symbol" panose="05050102010706020507" pitchFamily="18" charset="2"/>
                <a:cs typeface="Arial" panose="020B0604020202020204" pitchFamily="34" charset="0"/>
              </a:rPr>
              <a:t>j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4" name="Group 49"/>
          <p:cNvGrpSpPr>
            <a:grpSpLocks/>
          </p:cNvGrpSpPr>
          <p:nvPr/>
        </p:nvGrpSpPr>
        <p:grpSpPr bwMode="auto">
          <a:xfrm>
            <a:off x="1805261" y="1877144"/>
            <a:ext cx="1524000" cy="485775"/>
            <a:chOff x="2211" y="1818"/>
            <a:chExt cx="960" cy="306"/>
          </a:xfrm>
        </p:grpSpPr>
        <p:sp>
          <p:nvSpPr>
            <p:cNvPr id="65" name="Oval 13"/>
            <p:cNvSpPr>
              <a:spLocks noChangeArrowheads="1"/>
            </p:cNvSpPr>
            <p:nvPr/>
          </p:nvSpPr>
          <p:spPr bwMode="auto">
            <a:xfrm>
              <a:off x="2454" y="2076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66" name="Text Box 37"/>
            <p:cNvSpPr txBox="1">
              <a:spLocks noChangeArrowheads="1"/>
            </p:cNvSpPr>
            <p:nvPr/>
          </p:nvSpPr>
          <p:spPr bwMode="auto">
            <a:xfrm>
              <a:off x="2211" y="1818"/>
              <a:ext cx="9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fi-FI" altLang="fi-FI" sz="24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fi-FI" altLang="fi-FI" sz="2400" i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r>
                <a:rPr lang="fi-FI" altLang="fi-FI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i-FI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r>
                <a:rPr lang="fi-FI" altLang="fi-FI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i-FI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r>
                <a:rPr lang="fi-FI" altLang="fi-FI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lang="en-GB" altLang="fi-FI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7" name="Group 57"/>
          <p:cNvGrpSpPr>
            <a:grpSpLocks/>
          </p:cNvGrpSpPr>
          <p:nvPr/>
        </p:nvGrpSpPr>
        <p:grpSpPr bwMode="auto">
          <a:xfrm>
            <a:off x="297136" y="1234207"/>
            <a:ext cx="3000375" cy="2709863"/>
            <a:chOff x="1261" y="1413"/>
            <a:chExt cx="1890" cy="1707"/>
          </a:xfrm>
        </p:grpSpPr>
        <p:grpSp>
          <p:nvGrpSpPr>
            <p:cNvPr id="68" name="Group 46"/>
            <p:cNvGrpSpPr>
              <a:grpSpLocks/>
            </p:cNvGrpSpPr>
            <p:nvPr/>
          </p:nvGrpSpPr>
          <p:grpSpPr bwMode="auto">
            <a:xfrm>
              <a:off x="1261" y="1413"/>
              <a:ext cx="1890" cy="1566"/>
              <a:chOff x="1261" y="1413"/>
              <a:chExt cx="1890" cy="1566"/>
            </a:xfrm>
          </p:grpSpPr>
          <p:sp>
            <p:nvSpPr>
              <p:cNvPr id="81" name="Line 4"/>
              <p:cNvSpPr>
                <a:spLocks noChangeShapeType="1"/>
              </p:cNvSpPr>
              <p:nvPr/>
            </p:nvSpPr>
            <p:spPr bwMode="auto">
              <a:xfrm flipH="1">
                <a:off x="1440" y="2598"/>
                <a:ext cx="480" cy="37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Line 5"/>
              <p:cNvSpPr>
                <a:spLocks noChangeShapeType="1"/>
              </p:cNvSpPr>
              <p:nvPr/>
            </p:nvSpPr>
            <p:spPr bwMode="auto">
              <a:xfrm flipV="1">
                <a:off x="1920" y="2592"/>
                <a:ext cx="111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Line 6"/>
              <p:cNvSpPr>
                <a:spLocks noChangeShapeType="1"/>
              </p:cNvSpPr>
              <p:nvPr/>
            </p:nvSpPr>
            <p:spPr bwMode="auto">
              <a:xfrm flipV="1">
                <a:off x="1926" y="1614"/>
                <a:ext cx="0" cy="972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aphicFrame>
            <p:nvGraphicFramePr>
              <p:cNvPr id="84" name="Object 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166181140"/>
                  </p:ext>
                </p:extLst>
              </p:nvPr>
            </p:nvGraphicFramePr>
            <p:xfrm>
              <a:off x="1261" y="2787"/>
              <a:ext cx="185" cy="19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1692" name="Equation" r:id="rId5" imgW="139680" imgH="139680" progId="Equation.DSMT4">
                      <p:embed/>
                    </p:oleObj>
                  </mc:Choice>
                  <mc:Fallback>
                    <p:oleObj name="Equation" r:id="rId5" imgW="139680" imgH="1396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261" y="2787"/>
                            <a:ext cx="185" cy="19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5" name="Object 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94895483"/>
                  </p:ext>
                </p:extLst>
              </p:nvPr>
            </p:nvGraphicFramePr>
            <p:xfrm>
              <a:off x="2983" y="2589"/>
              <a:ext cx="168" cy="20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1693" name="Equation" r:id="rId7" imgW="139680" imgH="177480" progId="Equation.DSMT4">
                      <p:embed/>
                    </p:oleObj>
                  </mc:Choice>
                  <mc:Fallback>
                    <p:oleObj name="Equation" r:id="rId7" imgW="139680" imgH="1774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83" y="2589"/>
                            <a:ext cx="168" cy="20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6" name="Object 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8059530"/>
                  </p:ext>
                </p:extLst>
              </p:nvPr>
            </p:nvGraphicFramePr>
            <p:xfrm>
              <a:off x="1854" y="1413"/>
              <a:ext cx="168" cy="21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1694" name="Equation" r:id="rId9" imgW="126720" imgH="139680" progId="Equation.DSMT4">
                      <p:embed/>
                    </p:oleObj>
                  </mc:Choice>
                  <mc:Fallback>
                    <p:oleObj name="Equation" r:id="rId9" imgW="126720" imgH="1396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54" y="1413"/>
                            <a:ext cx="168" cy="21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69" name="Group 53"/>
            <p:cNvGrpSpPr>
              <a:grpSpLocks/>
            </p:cNvGrpSpPr>
            <p:nvPr/>
          </p:nvGrpSpPr>
          <p:grpSpPr bwMode="auto">
            <a:xfrm>
              <a:off x="1926" y="2100"/>
              <a:ext cx="540" cy="480"/>
              <a:chOff x="1926" y="2100"/>
              <a:chExt cx="540" cy="480"/>
            </a:xfrm>
          </p:grpSpPr>
          <p:sp>
            <p:nvSpPr>
              <p:cNvPr id="79" name="Line 18"/>
              <p:cNvSpPr>
                <a:spLocks noChangeShapeType="1"/>
              </p:cNvSpPr>
              <p:nvPr/>
            </p:nvSpPr>
            <p:spPr bwMode="auto">
              <a:xfrm flipV="1">
                <a:off x="1926" y="2100"/>
                <a:ext cx="540" cy="48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Text Box 38"/>
              <p:cNvSpPr txBox="1">
                <a:spLocks noChangeArrowheads="1"/>
              </p:cNvSpPr>
              <p:nvPr/>
            </p:nvSpPr>
            <p:spPr bwMode="auto">
              <a:xfrm>
                <a:off x="2064" y="2112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fi-FI" altLang="fi-FI" sz="2400" b="1" i="1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endParaRPr lang="en-GB" altLang="fi-FI" sz="2400" b="1" i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0" name="Group 51"/>
            <p:cNvGrpSpPr>
              <a:grpSpLocks/>
            </p:cNvGrpSpPr>
            <p:nvPr/>
          </p:nvGrpSpPr>
          <p:grpSpPr bwMode="auto">
            <a:xfrm>
              <a:off x="2472" y="2604"/>
              <a:ext cx="408" cy="324"/>
              <a:chOff x="2472" y="2604"/>
              <a:chExt cx="408" cy="324"/>
            </a:xfrm>
          </p:grpSpPr>
          <p:sp>
            <p:nvSpPr>
              <p:cNvPr id="77" name="Line 11"/>
              <p:cNvSpPr>
                <a:spLocks noChangeShapeType="1"/>
              </p:cNvSpPr>
              <p:nvPr/>
            </p:nvSpPr>
            <p:spPr bwMode="auto">
              <a:xfrm flipH="1">
                <a:off x="2472" y="2604"/>
                <a:ext cx="366" cy="30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Text Box 39"/>
              <p:cNvSpPr txBox="1">
                <a:spLocks noChangeArrowheads="1"/>
              </p:cNvSpPr>
              <p:nvPr/>
            </p:nvSpPr>
            <p:spPr bwMode="auto">
              <a:xfrm>
                <a:off x="2592" y="2640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fi-FI" altLang="fi-FI" sz="2400" i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endParaRPr lang="en-GB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1" name="Group 50"/>
            <p:cNvGrpSpPr>
              <a:grpSpLocks/>
            </p:cNvGrpSpPr>
            <p:nvPr/>
          </p:nvGrpSpPr>
          <p:grpSpPr bwMode="auto">
            <a:xfrm>
              <a:off x="1548" y="2832"/>
              <a:ext cx="924" cy="288"/>
              <a:chOff x="1548" y="2832"/>
              <a:chExt cx="924" cy="288"/>
            </a:xfrm>
          </p:grpSpPr>
          <p:sp>
            <p:nvSpPr>
              <p:cNvPr id="75" name="Line 10"/>
              <p:cNvSpPr>
                <a:spLocks noChangeShapeType="1"/>
              </p:cNvSpPr>
              <p:nvPr/>
            </p:nvSpPr>
            <p:spPr bwMode="auto">
              <a:xfrm>
                <a:off x="1548" y="2904"/>
                <a:ext cx="924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Text Box 40"/>
              <p:cNvSpPr txBox="1">
                <a:spLocks noChangeArrowheads="1"/>
              </p:cNvSpPr>
              <p:nvPr/>
            </p:nvSpPr>
            <p:spPr bwMode="auto">
              <a:xfrm>
                <a:off x="1824" y="2832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fi-FI" altLang="fi-FI" sz="2400" i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  <a:endParaRPr lang="en-GB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2" name="Group 52"/>
            <p:cNvGrpSpPr>
              <a:grpSpLocks/>
            </p:cNvGrpSpPr>
            <p:nvPr/>
          </p:nvGrpSpPr>
          <p:grpSpPr bwMode="auto">
            <a:xfrm>
              <a:off x="2484" y="2100"/>
              <a:ext cx="300" cy="798"/>
              <a:chOff x="2484" y="2100"/>
              <a:chExt cx="300" cy="798"/>
            </a:xfrm>
          </p:grpSpPr>
          <p:sp>
            <p:nvSpPr>
              <p:cNvPr id="73" name="Line 12"/>
              <p:cNvSpPr>
                <a:spLocks noChangeShapeType="1"/>
              </p:cNvSpPr>
              <p:nvPr/>
            </p:nvSpPr>
            <p:spPr bwMode="auto">
              <a:xfrm flipV="1">
                <a:off x="2484" y="2100"/>
                <a:ext cx="0" cy="798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Text Box 41"/>
              <p:cNvSpPr txBox="1">
                <a:spLocks noChangeArrowheads="1"/>
              </p:cNvSpPr>
              <p:nvPr/>
            </p:nvSpPr>
            <p:spPr bwMode="auto">
              <a:xfrm>
                <a:off x="2496" y="2304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fi-FI" altLang="fi-FI" sz="2400" i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z</a:t>
                </a:r>
                <a:endParaRPr lang="en-GB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3894868"/>
              </p:ext>
            </p:extLst>
          </p:nvPr>
        </p:nvGraphicFramePr>
        <p:xfrm>
          <a:off x="4257576" y="3893740"/>
          <a:ext cx="1636439" cy="513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5" name="Equation" r:id="rId11" imgW="888840" imgH="279360" progId="Equation.DSMT4">
                  <p:embed/>
                </p:oleObj>
              </mc:Choice>
              <mc:Fallback>
                <p:oleObj name="Equation" r:id="rId11" imgW="88884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7576" y="3893740"/>
                        <a:ext cx="1636439" cy="5133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1" name="Group 57"/>
          <p:cNvGrpSpPr>
            <a:grpSpLocks/>
          </p:cNvGrpSpPr>
          <p:nvPr/>
        </p:nvGrpSpPr>
        <p:grpSpPr bwMode="auto">
          <a:xfrm>
            <a:off x="3489449" y="1229444"/>
            <a:ext cx="3000375" cy="2709863"/>
            <a:chOff x="1261" y="1413"/>
            <a:chExt cx="1890" cy="1707"/>
          </a:xfrm>
        </p:grpSpPr>
        <p:grpSp>
          <p:nvGrpSpPr>
            <p:cNvPr id="122" name="Group 46"/>
            <p:cNvGrpSpPr>
              <a:grpSpLocks/>
            </p:cNvGrpSpPr>
            <p:nvPr/>
          </p:nvGrpSpPr>
          <p:grpSpPr bwMode="auto">
            <a:xfrm>
              <a:off x="1261" y="1413"/>
              <a:ext cx="1890" cy="1566"/>
              <a:chOff x="1261" y="1413"/>
              <a:chExt cx="1890" cy="1566"/>
            </a:xfrm>
          </p:grpSpPr>
          <p:sp>
            <p:nvSpPr>
              <p:cNvPr id="135" name="Line 4"/>
              <p:cNvSpPr>
                <a:spLocks noChangeShapeType="1"/>
              </p:cNvSpPr>
              <p:nvPr/>
            </p:nvSpPr>
            <p:spPr bwMode="auto">
              <a:xfrm flipH="1">
                <a:off x="1440" y="2598"/>
                <a:ext cx="480" cy="37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6" name="Line 5"/>
              <p:cNvSpPr>
                <a:spLocks noChangeShapeType="1"/>
              </p:cNvSpPr>
              <p:nvPr/>
            </p:nvSpPr>
            <p:spPr bwMode="auto">
              <a:xfrm flipV="1">
                <a:off x="1920" y="2592"/>
                <a:ext cx="111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" name="Line 6"/>
              <p:cNvSpPr>
                <a:spLocks noChangeShapeType="1"/>
              </p:cNvSpPr>
              <p:nvPr/>
            </p:nvSpPr>
            <p:spPr bwMode="auto">
              <a:xfrm flipV="1">
                <a:off x="1926" y="1614"/>
                <a:ext cx="0" cy="972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aphicFrame>
            <p:nvGraphicFramePr>
              <p:cNvPr id="138" name="Object 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20486389"/>
                  </p:ext>
                </p:extLst>
              </p:nvPr>
            </p:nvGraphicFramePr>
            <p:xfrm>
              <a:off x="1261" y="2787"/>
              <a:ext cx="185" cy="19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1696" name="Equation" r:id="rId13" imgW="139680" imgH="139680" progId="Equation.DSMT4">
                      <p:embed/>
                    </p:oleObj>
                  </mc:Choice>
                  <mc:Fallback>
                    <p:oleObj name="Equation" r:id="rId13" imgW="139680" imgH="1396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261" y="2787"/>
                            <a:ext cx="185" cy="19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39" name="Object 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08710007"/>
                  </p:ext>
                </p:extLst>
              </p:nvPr>
            </p:nvGraphicFramePr>
            <p:xfrm>
              <a:off x="2983" y="2589"/>
              <a:ext cx="168" cy="20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1697" name="Equation" r:id="rId14" imgW="139680" imgH="177480" progId="Equation.DSMT4">
                      <p:embed/>
                    </p:oleObj>
                  </mc:Choice>
                  <mc:Fallback>
                    <p:oleObj name="Equation" r:id="rId14" imgW="139680" imgH="1774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83" y="2589"/>
                            <a:ext cx="168" cy="20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40" name="Object 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386133281"/>
                  </p:ext>
                </p:extLst>
              </p:nvPr>
            </p:nvGraphicFramePr>
            <p:xfrm>
              <a:off x="1854" y="1413"/>
              <a:ext cx="168" cy="21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1698" name="Equation" r:id="rId15" imgW="126720" imgH="139680" progId="Equation.DSMT4">
                      <p:embed/>
                    </p:oleObj>
                  </mc:Choice>
                  <mc:Fallback>
                    <p:oleObj name="Equation" r:id="rId15" imgW="126720" imgH="1396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54" y="1413"/>
                            <a:ext cx="168" cy="21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123" name="Group 53"/>
            <p:cNvGrpSpPr>
              <a:grpSpLocks/>
            </p:cNvGrpSpPr>
            <p:nvPr/>
          </p:nvGrpSpPr>
          <p:grpSpPr bwMode="auto">
            <a:xfrm>
              <a:off x="1926" y="2100"/>
              <a:ext cx="540" cy="480"/>
              <a:chOff x="1926" y="2100"/>
              <a:chExt cx="540" cy="480"/>
            </a:xfrm>
          </p:grpSpPr>
          <p:sp>
            <p:nvSpPr>
              <p:cNvPr id="134" name="Text Box 38"/>
              <p:cNvSpPr txBox="1">
                <a:spLocks noChangeArrowheads="1"/>
              </p:cNvSpPr>
              <p:nvPr/>
            </p:nvSpPr>
            <p:spPr bwMode="auto">
              <a:xfrm>
                <a:off x="2064" y="2112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fi-FI" altLang="fi-FI" sz="2400" b="1" i="1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endParaRPr lang="en-GB" altLang="fi-FI" sz="2400" b="1" i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3" name="Line 18"/>
              <p:cNvSpPr>
                <a:spLocks noChangeShapeType="1"/>
              </p:cNvSpPr>
              <p:nvPr/>
            </p:nvSpPr>
            <p:spPr bwMode="auto">
              <a:xfrm flipV="1">
                <a:off x="1926" y="2100"/>
                <a:ext cx="540" cy="48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4" name="Group 51"/>
            <p:cNvGrpSpPr>
              <a:grpSpLocks/>
            </p:cNvGrpSpPr>
            <p:nvPr/>
          </p:nvGrpSpPr>
          <p:grpSpPr bwMode="auto">
            <a:xfrm>
              <a:off x="2472" y="2604"/>
              <a:ext cx="408" cy="324"/>
              <a:chOff x="2472" y="2604"/>
              <a:chExt cx="408" cy="324"/>
            </a:xfrm>
          </p:grpSpPr>
          <p:sp>
            <p:nvSpPr>
              <p:cNvPr id="131" name="Line 11"/>
              <p:cNvSpPr>
                <a:spLocks noChangeShapeType="1"/>
              </p:cNvSpPr>
              <p:nvPr/>
            </p:nvSpPr>
            <p:spPr bwMode="auto">
              <a:xfrm flipH="1">
                <a:off x="2472" y="2604"/>
                <a:ext cx="366" cy="30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2" name="Text Box 39"/>
              <p:cNvSpPr txBox="1">
                <a:spLocks noChangeArrowheads="1"/>
              </p:cNvSpPr>
              <p:nvPr/>
            </p:nvSpPr>
            <p:spPr bwMode="auto">
              <a:xfrm>
                <a:off x="2592" y="2640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fi-FI" altLang="fi-FI" sz="2400" i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endParaRPr lang="en-GB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25" name="Group 50"/>
            <p:cNvGrpSpPr>
              <a:grpSpLocks/>
            </p:cNvGrpSpPr>
            <p:nvPr/>
          </p:nvGrpSpPr>
          <p:grpSpPr bwMode="auto">
            <a:xfrm>
              <a:off x="1548" y="2832"/>
              <a:ext cx="924" cy="288"/>
              <a:chOff x="1548" y="2832"/>
              <a:chExt cx="924" cy="288"/>
            </a:xfrm>
          </p:grpSpPr>
          <p:sp>
            <p:nvSpPr>
              <p:cNvPr id="129" name="Line 10"/>
              <p:cNvSpPr>
                <a:spLocks noChangeShapeType="1"/>
              </p:cNvSpPr>
              <p:nvPr/>
            </p:nvSpPr>
            <p:spPr bwMode="auto">
              <a:xfrm>
                <a:off x="1548" y="2904"/>
                <a:ext cx="924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" name="Text Box 40"/>
              <p:cNvSpPr txBox="1">
                <a:spLocks noChangeArrowheads="1"/>
              </p:cNvSpPr>
              <p:nvPr/>
            </p:nvSpPr>
            <p:spPr bwMode="auto">
              <a:xfrm>
                <a:off x="1824" y="2832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fi-FI" altLang="fi-FI" sz="2400" i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  <a:endParaRPr lang="en-GB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26" name="Group 52"/>
            <p:cNvGrpSpPr>
              <a:grpSpLocks/>
            </p:cNvGrpSpPr>
            <p:nvPr/>
          </p:nvGrpSpPr>
          <p:grpSpPr bwMode="auto">
            <a:xfrm>
              <a:off x="2484" y="2100"/>
              <a:ext cx="300" cy="798"/>
              <a:chOff x="2484" y="2100"/>
              <a:chExt cx="300" cy="798"/>
            </a:xfrm>
          </p:grpSpPr>
          <p:sp>
            <p:nvSpPr>
              <p:cNvPr id="127" name="Line 12"/>
              <p:cNvSpPr>
                <a:spLocks noChangeShapeType="1"/>
              </p:cNvSpPr>
              <p:nvPr/>
            </p:nvSpPr>
            <p:spPr bwMode="auto">
              <a:xfrm flipV="1">
                <a:off x="2484" y="2100"/>
                <a:ext cx="0" cy="798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" name="Text Box 41"/>
              <p:cNvSpPr txBox="1">
                <a:spLocks noChangeArrowheads="1"/>
              </p:cNvSpPr>
              <p:nvPr/>
            </p:nvSpPr>
            <p:spPr bwMode="auto">
              <a:xfrm>
                <a:off x="2496" y="2304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fi-FI" altLang="fi-FI" sz="2400" i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z</a:t>
                </a:r>
                <a:endParaRPr lang="en-GB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41" name="Group 49"/>
          <p:cNvGrpSpPr>
            <a:grpSpLocks/>
          </p:cNvGrpSpPr>
          <p:nvPr/>
        </p:nvGrpSpPr>
        <p:grpSpPr bwMode="auto">
          <a:xfrm>
            <a:off x="4977656" y="1895797"/>
            <a:ext cx="1524000" cy="485775"/>
            <a:chOff x="2211" y="1818"/>
            <a:chExt cx="960" cy="306"/>
          </a:xfrm>
        </p:grpSpPr>
        <p:sp>
          <p:nvSpPr>
            <p:cNvPr id="142" name="Oval 13"/>
            <p:cNvSpPr>
              <a:spLocks noChangeArrowheads="1"/>
            </p:cNvSpPr>
            <p:nvPr/>
          </p:nvSpPr>
          <p:spPr bwMode="auto">
            <a:xfrm>
              <a:off x="2454" y="2076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43" name="Text Box 37"/>
            <p:cNvSpPr txBox="1">
              <a:spLocks noChangeArrowheads="1"/>
            </p:cNvSpPr>
            <p:nvPr/>
          </p:nvSpPr>
          <p:spPr bwMode="auto">
            <a:xfrm>
              <a:off x="2211" y="1818"/>
              <a:ext cx="9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fi-FI" altLang="fi-FI" sz="24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fi-FI" altLang="fi-FI" sz="2400" i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r>
                <a:rPr lang="fi-FI" altLang="fi-FI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i-FI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r>
                <a:rPr lang="fi-FI" altLang="fi-FI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i-FI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r>
                <a:rPr lang="fi-FI" altLang="fi-FI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lang="en-GB" altLang="fi-FI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4" name="Group 63"/>
          <p:cNvGrpSpPr>
            <a:grpSpLocks/>
          </p:cNvGrpSpPr>
          <p:nvPr/>
        </p:nvGrpSpPr>
        <p:grpSpPr bwMode="auto">
          <a:xfrm>
            <a:off x="4545608" y="2996108"/>
            <a:ext cx="866775" cy="609600"/>
            <a:chOff x="3846" y="2112"/>
            <a:chExt cx="546" cy="384"/>
          </a:xfrm>
        </p:grpSpPr>
        <p:sp>
          <p:nvSpPr>
            <p:cNvPr id="145" name="Line 54"/>
            <p:cNvSpPr>
              <a:spLocks noChangeShapeType="1"/>
            </p:cNvSpPr>
            <p:nvPr/>
          </p:nvSpPr>
          <p:spPr bwMode="auto">
            <a:xfrm>
              <a:off x="3846" y="2178"/>
              <a:ext cx="546" cy="318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6" name="Text Box 57"/>
            <p:cNvSpPr txBox="1">
              <a:spLocks noChangeArrowheads="1"/>
            </p:cNvSpPr>
            <p:nvPr/>
          </p:nvSpPr>
          <p:spPr bwMode="auto">
            <a:xfrm>
              <a:off x="4098" y="2112"/>
              <a:ext cx="2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>
                  <a:solidFill>
                    <a:srgbClr val="FF0000"/>
                  </a:solidFill>
                  <a:latin typeface="Symbol" pitchFamily="18" charset="2"/>
                </a:rPr>
                <a:t>r</a:t>
              </a:r>
              <a:endParaRPr lang="en-GB" altLang="fi-FI" sz="2400" i="1">
                <a:solidFill>
                  <a:srgbClr val="FF0000"/>
                </a:solidFill>
              </a:endParaRPr>
            </a:p>
          </p:txBody>
        </p:sp>
      </p:grp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8343635"/>
              </p:ext>
            </p:extLst>
          </p:nvPr>
        </p:nvGraphicFramePr>
        <p:xfrm>
          <a:off x="4275138" y="4470400"/>
          <a:ext cx="1590675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9" name="Equation" r:id="rId16" imgW="863280" imgH="279360" progId="Equation.DSMT4">
                  <p:embed/>
                </p:oleObj>
              </mc:Choice>
              <mc:Fallback>
                <p:oleObj name="Equation" r:id="rId16" imgW="863280" imgH="2793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5138" y="4470400"/>
                        <a:ext cx="1590675" cy="51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2798820"/>
              </p:ext>
            </p:extLst>
          </p:nvPr>
        </p:nvGraphicFramePr>
        <p:xfrm>
          <a:off x="846683" y="3749724"/>
          <a:ext cx="2690813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0" name="Equation" r:id="rId18" imgW="1460160" imgH="431640" progId="Equation.DSMT4">
                  <p:embed/>
                </p:oleObj>
              </mc:Choice>
              <mc:Fallback>
                <p:oleObj name="Equation" r:id="rId18" imgW="1460160" imgH="4316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683" y="3749724"/>
                        <a:ext cx="2690813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1509835"/>
              </p:ext>
            </p:extLst>
          </p:nvPr>
        </p:nvGraphicFramePr>
        <p:xfrm>
          <a:off x="801192" y="4461097"/>
          <a:ext cx="2130425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1" name="Equation" r:id="rId20" imgW="1155600" imgH="279360" progId="Equation.DSMT4">
                  <p:embed/>
                </p:oleObj>
              </mc:Choice>
              <mc:Fallback>
                <p:oleObj name="Equation" r:id="rId20" imgW="1155600" imgH="2793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192" y="4461097"/>
                        <a:ext cx="2130425" cy="51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7798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yleispohja">
  <a:themeElements>
    <a:clrScheme name="UVA THEME 1">
      <a:dk1>
        <a:srgbClr val="000000"/>
      </a:dk1>
      <a:lt1>
        <a:srgbClr val="FFFFFF"/>
      </a:lt1>
      <a:dk2>
        <a:srgbClr val="F6A500"/>
      </a:dk2>
      <a:lt2>
        <a:srgbClr val="FFD900"/>
      </a:lt2>
      <a:accent1>
        <a:srgbClr val="7A7C7F"/>
      </a:accent1>
      <a:accent2>
        <a:srgbClr val="C1431D"/>
      </a:accent2>
      <a:accent3>
        <a:srgbClr val="69A341"/>
      </a:accent3>
      <a:accent4>
        <a:srgbClr val="8F1F76"/>
      </a:accent4>
      <a:accent5>
        <a:srgbClr val="008EC5"/>
      </a:accent5>
      <a:accent6>
        <a:srgbClr val="FCC000"/>
      </a:accent6>
      <a:hlink>
        <a:srgbClr val="0000FF"/>
      </a:hlink>
      <a:folHlink>
        <a:srgbClr val="800080"/>
      </a:folHlink>
    </a:clrScheme>
    <a:fontScheme name="UVA FONTS 1">
      <a:majorFont>
        <a:latin typeface="Lucida Sans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yleispohja</Template>
  <TotalTime>746</TotalTime>
  <Words>348</Words>
  <Application>Microsoft Office PowerPoint</Application>
  <PresentationFormat>Custom</PresentationFormat>
  <Paragraphs>165</Paragraphs>
  <Slides>14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yleispohja</vt:lpstr>
      <vt:lpstr>Equation</vt:lpstr>
      <vt:lpstr>SATE2180 Kenttäteorian perusteet Koordinaatistot Sähkötekniikka/MV </vt:lpstr>
      <vt:lpstr>Piste karteesisessa koordinaatistossa P(x, y, z)</vt:lpstr>
      <vt:lpstr>Piste sylinterikoordinaatistossa P(r, j, z)</vt:lpstr>
      <vt:lpstr>Piste pallokoordinaatistossa P(r,q,j)</vt:lpstr>
      <vt:lpstr>Vektorien komponenttimuodot eri koordinaatistoissa</vt:lpstr>
      <vt:lpstr>Ortogonaaliset suunta- (eli kanta-) vektorit eri koordinaatistoissa</vt:lpstr>
      <vt:lpstr>Karteesisesta sylinterikoordinaatistoon  P(x, y, z) -&gt; P(r, j, z)</vt:lpstr>
      <vt:lpstr>Sylinterikoordinaatistosta karteesiseen P(r, j, z) -&gt; P(x, y, z) </vt:lpstr>
      <vt:lpstr>Karteesisesta pallokoordinaatistoon  P(x, y, z) -&gt; P(r, q, j)</vt:lpstr>
      <vt:lpstr>Karteesisesta pallokoordinaatistoon  P(x, y, z) -&gt; P(r, q, j)</vt:lpstr>
      <vt:lpstr>Karteesisesta pallokoordinaatistoon  P(x, y, z) -&gt; P(r, q, j)</vt:lpstr>
      <vt:lpstr>Pallokoordinaatistosta karteesiseen  P(r, q, j) -&gt; P(x, y, z) </vt:lpstr>
      <vt:lpstr>Pallokoordinaatistosta karteesiseen  P(r, q, j) -&gt; P(x, y, z) </vt:lpstr>
      <vt:lpstr>PowerPoint Presentation</vt:lpstr>
    </vt:vector>
  </TitlesOfParts>
  <Company>University of Vaasa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Esittäjän nimi Esityksen nimi  20.11.2012 Paikka laitoksen nimelle Tiedekunta</dc:title>
  <dc:creator>Maarit</dc:creator>
  <cp:lastModifiedBy>Maarit</cp:lastModifiedBy>
  <cp:revision>95</cp:revision>
  <cp:lastPrinted>2018-08-22T09:38:22Z</cp:lastPrinted>
  <dcterms:created xsi:type="dcterms:W3CDTF">2018-08-21T07:35:50Z</dcterms:created>
  <dcterms:modified xsi:type="dcterms:W3CDTF">2018-08-27T12:32:12Z</dcterms:modified>
</cp:coreProperties>
</file>