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3" r:id="rId2"/>
    <p:sldId id="324" r:id="rId3"/>
    <p:sldId id="325" r:id="rId4"/>
    <p:sldId id="326" r:id="rId5"/>
    <p:sldId id="261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02" r:id="rId15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112"/>
    <a:srgbClr val="7A7C7F"/>
    <a:srgbClr val="595959"/>
    <a:srgbClr val="FAA51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71" autoAdjust="0"/>
    <p:restoredTop sz="94651" autoAdjust="0"/>
  </p:normalViewPr>
  <p:slideViewPr>
    <p:cSldViewPr>
      <p:cViewPr>
        <p:scale>
          <a:sx n="100" d="100"/>
          <a:sy n="100" d="100"/>
        </p:scale>
        <p:origin x="-2094" y="-804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50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24.wmf"/><Relationship Id="rId7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1.wmf"/><Relationship Id="rId6" Type="http://schemas.openxmlformats.org/officeDocument/2006/relationships/image" Target="../media/image30.wmf"/><Relationship Id="rId11" Type="http://schemas.openxmlformats.org/officeDocument/2006/relationships/image" Target="../media/image38.wmf"/><Relationship Id="rId5" Type="http://schemas.openxmlformats.org/officeDocument/2006/relationships/image" Target="../media/image29.wmf"/><Relationship Id="rId10" Type="http://schemas.openxmlformats.org/officeDocument/2006/relationships/image" Target="../media/image37.wmf"/><Relationship Id="rId4" Type="http://schemas.openxmlformats.org/officeDocument/2006/relationships/image" Target="../media/image28.wmf"/><Relationship Id="rId9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4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27.wmf"/><Relationship Id="rId7" Type="http://schemas.openxmlformats.org/officeDocument/2006/relationships/image" Target="../media/image45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22.8.2018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4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59.bin"/><Relationship Id="rId4" Type="http://schemas.microsoft.com/office/2007/relationships/hdphoto" Target="../media/hdphoto1.wdp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50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27.wmf"/><Relationship Id="rId4" Type="http://schemas.microsoft.com/office/2007/relationships/hdphoto" Target="../media/hdphoto1.wdp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30.wmf"/><Relationship Id="rId4" Type="http://schemas.microsoft.com/office/2007/relationships/hdphoto" Target="../media/hdphoto1.wdp"/><Relationship Id="rId9" Type="http://schemas.openxmlformats.org/officeDocument/2006/relationships/oleObject" Target="../embeddings/oleObject6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75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56.wmf"/><Relationship Id="rId4" Type="http://schemas.microsoft.com/office/2007/relationships/hdphoto" Target="../media/hdphoto1.wdp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5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microsoft.com/office/2007/relationships/hdphoto" Target="../media/hdphoto1.wdp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microsoft.com/office/2007/relationships/hdphoto" Target="../media/hdphoto1.wdp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microsoft.com/office/2007/relationships/hdphoto" Target="../media/hdphoto1.wdp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microsoft.com/office/2007/relationships/hdphoto" Target="../media/hdphoto1.wdp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6.png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5" Type="http://schemas.microsoft.com/office/2007/relationships/hdphoto" Target="../media/hdphoto1.wdp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6.png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7.wmf"/><Relationship Id="rId26" Type="http://schemas.openxmlformats.org/officeDocument/2006/relationships/image" Target="../media/image31.wmf"/><Relationship Id="rId3" Type="http://schemas.openxmlformats.org/officeDocument/2006/relationships/image" Target="../media/image6.png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image" Target="../media/image32.wmf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6.bin"/><Relationship Id="rId4" Type="http://schemas.microsoft.com/office/2007/relationships/hdphoto" Target="../media/hdphoto1.wdp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" Type="http://schemas.openxmlformats.org/officeDocument/2006/relationships/image" Target="../media/image6.png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8.bin"/><Relationship Id="rId4" Type="http://schemas.microsoft.com/office/2007/relationships/hdphoto" Target="../media/hdphoto1.wdp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29.wmf"/><Relationship Id="rId22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50.bin"/><Relationship Id="rId3" Type="http://schemas.openxmlformats.org/officeDocument/2006/relationships/image" Target="../media/image6.png"/><Relationship Id="rId21" Type="http://schemas.openxmlformats.org/officeDocument/2006/relationships/image" Target="../media/image41.wmf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1.wmf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27.wmf"/><Relationship Id="rId19" Type="http://schemas.openxmlformats.org/officeDocument/2006/relationships/image" Target="../media/image40.wmf"/><Relationship Id="rId4" Type="http://schemas.microsoft.com/office/2007/relationships/hdphoto" Target="../media/hdphoto1.wdp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Koordinaatistot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Karteesisesta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pallokoordinaatistoon 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-&gt; 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, </a:t>
            </a:r>
            <a:r>
              <a:rPr lang="fi-FI" altLang="fi-FI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fi-FI" altLang="fi-FI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,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" name="Group 49"/>
          <p:cNvGrpSpPr>
            <a:grpSpLocks/>
          </p:cNvGrpSpPr>
          <p:nvPr/>
        </p:nvGrpSpPr>
        <p:grpSpPr bwMode="auto">
          <a:xfrm>
            <a:off x="1805261" y="1877144"/>
            <a:ext cx="1524000" cy="485775"/>
            <a:chOff x="2211" y="1818"/>
            <a:chExt cx="960" cy="306"/>
          </a:xfrm>
        </p:grpSpPr>
        <p:sp>
          <p:nvSpPr>
            <p:cNvPr id="65" name="Oval 13"/>
            <p:cNvSpPr>
              <a:spLocks noChangeArrowheads="1"/>
            </p:cNvSpPr>
            <p:nvPr/>
          </p:nvSpPr>
          <p:spPr bwMode="auto">
            <a:xfrm>
              <a:off x="2454" y="20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6" name="Text Box 37"/>
            <p:cNvSpPr txBox="1">
              <a:spLocks noChangeArrowheads="1"/>
            </p:cNvSpPr>
            <p:nvPr/>
          </p:nvSpPr>
          <p:spPr bwMode="auto">
            <a:xfrm>
              <a:off x="2211" y="1818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57"/>
          <p:cNvGrpSpPr>
            <a:grpSpLocks/>
          </p:cNvGrpSpPr>
          <p:nvPr/>
        </p:nvGrpSpPr>
        <p:grpSpPr bwMode="auto">
          <a:xfrm>
            <a:off x="297136" y="1234207"/>
            <a:ext cx="3000375" cy="2709863"/>
            <a:chOff x="1261" y="1413"/>
            <a:chExt cx="1890" cy="1707"/>
          </a:xfrm>
        </p:grpSpPr>
        <p:grpSp>
          <p:nvGrpSpPr>
            <p:cNvPr id="68" name="Group 46"/>
            <p:cNvGrpSpPr>
              <a:grpSpLocks/>
            </p:cNvGrpSpPr>
            <p:nvPr/>
          </p:nvGrpSpPr>
          <p:grpSpPr bwMode="auto">
            <a:xfrm>
              <a:off x="1261" y="1413"/>
              <a:ext cx="1890" cy="1566"/>
              <a:chOff x="1261" y="1413"/>
              <a:chExt cx="1890" cy="1566"/>
            </a:xfrm>
          </p:grpSpPr>
          <p:sp>
            <p:nvSpPr>
              <p:cNvPr id="81" name="Line 4"/>
              <p:cNvSpPr>
                <a:spLocks noChangeShapeType="1"/>
              </p:cNvSpPr>
              <p:nvPr/>
            </p:nvSpPr>
            <p:spPr bwMode="auto">
              <a:xfrm flipH="1">
                <a:off x="1440" y="2598"/>
                <a:ext cx="480" cy="37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5"/>
              <p:cNvSpPr>
                <a:spLocks noChangeShapeType="1"/>
              </p:cNvSpPr>
              <p:nvPr/>
            </p:nvSpPr>
            <p:spPr bwMode="auto">
              <a:xfrm flipV="1">
                <a:off x="1920" y="2592"/>
                <a:ext cx="111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6"/>
              <p:cNvSpPr>
                <a:spLocks noChangeShapeType="1"/>
              </p:cNvSpPr>
              <p:nvPr/>
            </p:nvSpPr>
            <p:spPr bwMode="auto">
              <a:xfrm flipV="1">
                <a:off x="1926" y="1614"/>
                <a:ext cx="0" cy="9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84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8443734"/>
                  </p:ext>
                </p:extLst>
              </p:nvPr>
            </p:nvGraphicFramePr>
            <p:xfrm>
              <a:off x="1261" y="2787"/>
              <a:ext cx="185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66" name="Equation" r:id="rId5" imgW="139680" imgH="139680" progId="Equation.DSMT4">
                      <p:embed/>
                    </p:oleObj>
                  </mc:Choice>
                  <mc:Fallback>
                    <p:oleObj name="Equation" r:id="rId5" imgW="13968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1" y="2787"/>
                            <a:ext cx="185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9304664"/>
                  </p:ext>
                </p:extLst>
              </p:nvPr>
            </p:nvGraphicFramePr>
            <p:xfrm>
              <a:off x="2983" y="2589"/>
              <a:ext cx="168" cy="2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67" name="Equation" r:id="rId7" imgW="139680" imgH="177480" progId="Equation.DSMT4">
                      <p:embed/>
                    </p:oleObj>
                  </mc:Choice>
                  <mc:Fallback>
                    <p:oleObj name="Equation" r:id="rId7" imgW="139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83" y="2589"/>
                            <a:ext cx="168" cy="2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6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72402599"/>
                  </p:ext>
                </p:extLst>
              </p:nvPr>
            </p:nvGraphicFramePr>
            <p:xfrm>
              <a:off x="1854" y="1413"/>
              <a:ext cx="168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68" name="Equation" r:id="rId9" imgW="126720" imgH="139680" progId="Equation.DSMT4">
                      <p:embed/>
                    </p:oleObj>
                  </mc:Choice>
                  <mc:Fallback>
                    <p:oleObj name="Equation" r:id="rId9" imgW="1267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4" y="1413"/>
                            <a:ext cx="168" cy="2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9" name="Group 53"/>
            <p:cNvGrpSpPr>
              <a:grpSpLocks/>
            </p:cNvGrpSpPr>
            <p:nvPr/>
          </p:nvGrpSpPr>
          <p:grpSpPr bwMode="auto">
            <a:xfrm>
              <a:off x="1926" y="2100"/>
              <a:ext cx="540" cy="480"/>
              <a:chOff x="1926" y="2100"/>
              <a:chExt cx="540" cy="480"/>
            </a:xfrm>
          </p:grpSpPr>
          <p:sp>
            <p:nvSpPr>
              <p:cNvPr id="79" name="Line 18"/>
              <p:cNvSpPr>
                <a:spLocks noChangeShapeType="1"/>
              </p:cNvSpPr>
              <p:nvPr/>
            </p:nvSpPr>
            <p:spPr bwMode="auto">
              <a:xfrm flipV="1">
                <a:off x="1926" y="2100"/>
                <a:ext cx="540" cy="48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Text Box 38"/>
              <p:cNvSpPr txBox="1">
                <a:spLocks noChangeArrowheads="1"/>
              </p:cNvSpPr>
              <p:nvPr/>
            </p:nvSpPr>
            <p:spPr bwMode="auto">
              <a:xfrm>
                <a:off x="2064" y="211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b="1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0" name="Group 51"/>
            <p:cNvGrpSpPr>
              <a:grpSpLocks/>
            </p:cNvGrpSpPr>
            <p:nvPr/>
          </p:nvGrpSpPr>
          <p:grpSpPr bwMode="auto">
            <a:xfrm>
              <a:off x="2472" y="2604"/>
              <a:ext cx="408" cy="324"/>
              <a:chOff x="2472" y="2604"/>
              <a:chExt cx="408" cy="324"/>
            </a:xfrm>
          </p:grpSpPr>
          <p:sp>
            <p:nvSpPr>
              <p:cNvPr id="77" name="Line 11"/>
              <p:cNvSpPr>
                <a:spLocks noChangeShapeType="1"/>
              </p:cNvSpPr>
              <p:nvPr/>
            </p:nvSpPr>
            <p:spPr bwMode="auto">
              <a:xfrm flipH="1">
                <a:off x="2472" y="2604"/>
                <a:ext cx="366" cy="30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Text Box 39"/>
              <p:cNvSpPr txBox="1">
                <a:spLocks noChangeArrowheads="1"/>
              </p:cNvSpPr>
              <p:nvPr/>
            </p:nvSpPr>
            <p:spPr bwMode="auto">
              <a:xfrm>
                <a:off x="2592" y="26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1" name="Group 50"/>
            <p:cNvGrpSpPr>
              <a:grpSpLocks/>
            </p:cNvGrpSpPr>
            <p:nvPr/>
          </p:nvGrpSpPr>
          <p:grpSpPr bwMode="auto">
            <a:xfrm>
              <a:off x="1548" y="2832"/>
              <a:ext cx="924" cy="288"/>
              <a:chOff x="1548" y="2832"/>
              <a:chExt cx="924" cy="288"/>
            </a:xfrm>
          </p:grpSpPr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>
                <a:off x="1548" y="2904"/>
                <a:ext cx="92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 Box 40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2" name="Group 52"/>
            <p:cNvGrpSpPr>
              <a:grpSpLocks/>
            </p:cNvGrpSpPr>
            <p:nvPr/>
          </p:nvGrpSpPr>
          <p:grpSpPr bwMode="auto">
            <a:xfrm>
              <a:off x="2484" y="2100"/>
              <a:ext cx="300" cy="798"/>
              <a:chOff x="2484" y="2100"/>
              <a:chExt cx="300" cy="798"/>
            </a:xfrm>
          </p:grpSpPr>
          <p:sp>
            <p:nvSpPr>
              <p:cNvPr id="73" name="Line 12"/>
              <p:cNvSpPr>
                <a:spLocks noChangeShapeType="1"/>
              </p:cNvSpPr>
              <p:nvPr/>
            </p:nvSpPr>
            <p:spPr bwMode="auto">
              <a:xfrm flipV="1">
                <a:off x="2484" y="2100"/>
                <a:ext cx="0" cy="79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Text Box 41"/>
              <p:cNvSpPr txBox="1">
                <a:spLocks noChangeArrowheads="1"/>
              </p:cNvSpPr>
              <p:nvPr/>
            </p:nvSpPr>
            <p:spPr bwMode="auto">
              <a:xfrm>
                <a:off x="2496" y="230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19605"/>
              </p:ext>
            </p:extLst>
          </p:nvPr>
        </p:nvGraphicFramePr>
        <p:xfrm>
          <a:off x="1371600" y="3889375"/>
          <a:ext cx="16383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9" name="Equation" r:id="rId11" imgW="888840" imgH="279360" progId="Equation.DSMT4">
                  <p:embed/>
                </p:oleObj>
              </mc:Choice>
              <mc:Fallback>
                <p:oleObj name="Equation" r:id="rId11" imgW="888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9375"/>
                        <a:ext cx="16383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516723"/>
              </p:ext>
            </p:extLst>
          </p:nvPr>
        </p:nvGraphicFramePr>
        <p:xfrm>
          <a:off x="1377256" y="4356100"/>
          <a:ext cx="159226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0" name="Equation" r:id="rId13" imgW="863280" imgH="393480" progId="Equation.DSMT4">
                  <p:embed/>
                </p:oleObj>
              </mc:Choice>
              <mc:Fallback>
                <p:oleObj name="Equation" r:id="rId13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256" y="4356100"/>
                        <a:ext cx="1592263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4"/>
          <p:cNvGrpSpPr>
            <a:grpSpLocks/>
          </p:cNvGrpSpPr>
          <p:nvPr/>
        </p:nvGrpSpPr>
        <p:grpSpPr bwMode="auto">
          <a:xfrm>
            <a:off x="4945162" y="2752377"/>
            <a:ext cx="2508250" cy="2149475"/>
            <a:chOff x="3676" y="2246"/>
            <a:chExt cx="1580" cy="1354"/>
          </a:xfrm>
        </p:grpSpPr>
        <p:sp>
          <p:nvSpPr>
            <p:cNvPr id="61" name="Line 5"/>
            <p:cNvSpPr>
              <a:spLocks noChangeShapeType="1"/>
            </p:cNvSpPr>
            <p:nvPr/>
          </p:nvSpPr>
          <p:spPr bwMode="auto">
            <a:xfrm>
              <a:off x="3900" y="2340"/>
              <a:ext cx="0" cy="12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"/>
            <p:cNvSpPr>
              <a:spLocks noChangeShapeType="1"/>
            </p:cNvSpPr>
            <p:nvPr/>
          </p:nvSpPr>
          <p:spPr bwMode="auto">
            <a:xfrm flipV="1">
              <a:off x="3894" y="2334"/>
              <a:ext cx="117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3755328"/>
                </p:ext>
              </p:extLst>
            </p:nvPr>
          </p:nvGraphicFramePr>
          <p:xfrm>
            <a:off x="5088" y="2285"/>
            <a:ext cx="168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71" name="Equation" r:id="rId15" imgW="139680" imgH="177480" progId="Equation.DSMT4">
                    <p:embed/>
                  </p:oleObj>
                </mc:Choice>
                <mc:Fallback>
                  <p:oleObj name="Equation" r:id="rId15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" y="2285"/>
                          <a:ext cx="168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5033743"/>
                </p:ext>
              </p:extLst>
            </p:nvPr>
          </p:nvGraphicFramePr>
          <p:xfrm>
            <a:off x="3676" y="3408"/>
            <a:ext cx="18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72" name="Equation" r:id="rId17" imgW="139680" imgH="139680" progId="Equation.DSMT4">
                    <p:embed/>
                  </p:oleObj>
                </mc:Choice>
                <mc:Fallback>
                  <p:oleObj name="Equation" r:id="rId17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6" y="3408"/>
                          <a:ext cx="185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4020126"/>
                </p:ext>
              </p:extLst>
            </p:nvPr>
          </p:nvGraphicFramePr>
          <p:xfrm>
            <a:off x="3696" y="2246"/>
            <a:ext cx="168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73" name="Equation" r:id="rId19" imgW="126720" imgH="139680" progId="Equation.DSMT4">
                    <p:embed/>
                  </p:oleObj>
                </mc:Choice>
                <mc:Fallback>
                  <p:oleObj name="Equation" r:id="rId19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246"/>
                          <a:ext cx="168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3870" y="2304"/>
              <a:ext cx="66" cy="66"/>
              <a:chOff x="964" y="300"/>
              <a:chExt cx="11" cy="11"/>
            </a:xfrm>
          </p:grpSpPr>
          <p:sp>
            <p:nvSpPr>
              <p:cNvPr id="90" name="Oval 11"/>
              <p:cNvSpPr>
                <a:spLocks noChangeArrowheads="1"/>
              </p:cNvSpPr>
              <p:nvPr/>
            </p:nvSpPr>
            <p:spPr bwMode="auto">
              <a:xfrm>
                <a:off x="964" y="300"/>
                <a:ext cx="11" cy="1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91" name="Oval 12"/>
              <p:cNvSpPr>
                <a:spLocks noChangeArrowheads="1"/>
              </p:cNvSpPr>
              <p:nvPr/>
            </p:nvSpPr>
            <p:spPr bwMode="auto">
              <a:xfrm>
                <a:off x="968" y="304"/>
                <a:ext cx="4" cy="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</p:grpSp>
      </p:grpSp>
      <p:sp>
        <p:nvSpPr>
          <p:cNvPr id="92" name="Oval 13"/>
          <p:cNvSpPr>
            <a:spLocks noChangeArrowheads="1"/>
          </p:cNvSpPr>
          <p:nvPr/>
        </p:nvSpPr>
        <p:spPr bwMode="auto">
          <a:xfrm>
            <a:off x="3681512" y="1291877"/>
            <a:ext cx="3238500" cy="3238500"/>
          </a:xfrm>
          <a:prstGeom prst="ellips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93" name="Group 40"/>
          <p:cNvGrpSpPr>
            <a:grpSpLocks/>
          </p:cNvGrpSpPr>
          <p:nvPr/>
        </p:nvGrpSpPr>
        <p:grpSpPr bwMode="auto">
          <a:xfrm>
            <a:off x="5329337" y="3558827"/>
            <a:ext cx="1466850" cy="457200"/>
            <a:chOff x="3660" y="1440"/>
            <a:chExt cx="924" cy="288"/>
          </a:xfrm>
        </p:grpSpPr>
        <p:sp>
          <p:nvSpPr>
            <p:cNvPr id="94" name="Line 41"/>
            <p:cNvSpPr>
              <a:spLocks noChangeShapeType="1"/>
            </p:cNvSpPr>
            <p:nvPr/>
          </p:nvSpPr>
          <p:spPr bwMode="auto">
            <a:xfrm>
              <a:off x="3660" y="1500"/>
              <a:ext cx="92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Text Box 42"/>
            <p:cNvSpPr txBox="1">
              <a:spLocks noChangeArrowheads="1"/>
            </p:cNvSpPr>
            <p:nvPr/>
          </p:nvSpPr>
          <p:spPr bwMode="auto">
            <a:xfrm>
              <a:off x="3972" y="144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Group 43"/>
          <p:cNvGrpSpPr>
            <a:grpSpLocks/>
          </p:cNvGrpSpPr>
          <p:nvPr/>
        </p:nvGrpSpPr>
        <p:grpSpPr bwMode="auto">
          <a:xfrm>
            <a:off x="6500912" y="2920652"/>
            <a:ext cx="504825" cy="638175"/>
            <a:chOff x="4656" y="2352"/>
            <a:chExt cx="318" cy="402"/>
          </a:xfrm>
        </p:grpSpPr>
        <p:sp>
          <p:nvSpPr>
            <p:cNvPr id="97" name="Line 44"/>
            <p:cNvSpPr>
              <a:spLocks noChangeShapeType="1"/>
            </p:cNvSpPr>
            <p:nvPr/>
          </p:nvSpPr>
          <p:spPr bwMode="auto">
            <a:xfrm rot="18533069" flipH="1">
              <a:off x="4641" y="2421"/>
              <a:ext cx="366" cy="3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45"/>
            <p:cNvSpPr txBox="1">
              <a:spLocks noChangeArrowheads="1"/>
            </p:cNvSpPr>
            <p:nvPr/>
          </p:nvSpPr>
          <p:spPr bwMode="auto">
            <a:xfrm>
              <a:off x="4656" y="2352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Group 46"/>
          <p:cNvGrpSpPr>
            <a:grpSpLocks/>
          </p:cNvGrpSpPr>
          <p:nvPr/>
        </p:nvGrpSpPr>
        <p:grpSpPr bwMode="auto">
          <a:xfrm>
            <a:off x="4433987" y="2949227"/>
            <a:ext cx="1714500" cy="657225"/>
            <a:chOff x="3354" y="2370"/>
            <a:chExt cx="1080" cy="414"/>
          </a:xfrm>
        </p:grpSpPr>
        <p:sp>
          <p:nvSpPr>
            <p:cNvPr id="100" name="AutoShape 47"/>
            <p:cNvSpPr>
              <a:spLocks noChangeArrowheads="1"/>
            </p:cNvSpPr>
            <p:nvPr/>
          </p:nvSpPr>
          <p:spPr bwMode="auto">
            <a:xfrm flipV="1">
              <a:off x="3354" y="2370"/>
              <a:ext cx="1080" cy="414"/>
            </a:xfrm>
            <a:custGeom>
              <a:avLst/>
              <a:gdLst>
                <a:gd name="T0" fmla="*/ 42 w 21600"/>
                <a:gd name="T1" fmla="*/ 1 h 21600"/>
                <a:gd name="T2" fmla="*/ 27 w 21600"/>
                <a:gd name="T3" fmla="*/ 0 h 21600"/>
                <a:gd name="T4" fmla="*/ 40 w 21600"/>
                <a:gd name="T5" fmla="*/ 1 h 21600"/>
                <a:gd name="T6" fmla="*/ 58 w 21600"/>
                <a:gd name="T7" fmla="*/ 2 h 21600"/>
                <a:gd name="T8" fmla="*/ 54 w 21600"/>
                <a:gd name="T9" fmla="*/ 4 h 21600"/>
                <a:gd name="T10" fmla="*/ 43 w 21600"/>
                <a:gd name="T11" fmla="*/ 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83 h 21600"/>
                <a:gd name="T20" fmla="*/ 18440 w 21600"/>
                <a:gd name="T21" fmla="*/ 1841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624" y="6886"/>
                  </a:moveTo>
                  <a:cubicBezTo>
                    <a:pt x="18077" y="3395"/>
                    <a:pt x="14617" y="1146"/>
                    <a:pt x="10800" y="1146"/>
                  </a:cubicBezTo>
                  <a:cubicBezTo>
                    <a:pt x="10752" y="1145"/>
                    <a:pt x="10704" y="1146"/>
                    <a:pt x="10656" y="1147"/>
                  </a:cubicBezTo>
                  <a:lnTo>
                    <a:pt x="10639" y="1"/>
                  </a:lnTo>
                  <a:cubicBezTo>
                    <a:pt x="10692" y="0"/>
                    <a:pt x="10746" y="-1"/>
                    <a:pt x="10800" y="0"/>
                  </a:cubicBezTo>
                  <a:cubicBezTo>
                    <a:pt x="15071" y="0"/>
                    <a:pt x="18940" y="2517"/>
                    <a:pt x="20672" y="6421"/>
                  </a:cubicBezTo>
                  <a:lnTo>
                    <a:pt x="23140" y="5326"/>
                  </a:lnTo>
                  <a:lnTo>
                    <a:pt x="21475" y="9645"/>
                  </a:lnTo>
                  <a:lnTo>
                    <a:pt x="17156" y="7980"/>
                  </a:lnTo>
                  <a:lnTo>
                    <a:pt x="19624" y="688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48"/>
            <p:cNvSpPr txBox="1">
              <a:spLocks noChangeArrowheads="1"/>
            </p:cNvSpPr>
            <p:nvPr/>
          </p:nvSpPr>
          <p:spPr bwMode="auto">
            <a:xfrm>
              <a:off x="3900" y="2496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endParaRPr lang="en-GB" altLang="fi-FI" sz="24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102" name="Group 49"/>
          <p:cNvGrpSpPr>
            <a:grpSpLocks/>
          </p:cNvGrpSpPr>
          <p:nvPr/>
        </p:nvGrpSpPr>
        <p:grpSpPr bwMode="auto">
          <a:xfrm>
            <a:off x="5300762" y="2844452"/>
            <a:ext cx="1457325" cy="781050"/>
            <a:chOff x="3900" y="2304"/>
            <a:chExt cx="918" cy="492"/>
          </a:xfrm>
        </p:grpSpPr>
        <p:sp>
          <p:nvSpPr>
            <p:cNvPr id="103" name="Line 50"/>
            <p:cNvSpPr>
              <a:spLocks noChangeShapeType="1"/>
            </p:cNvSpPr>
            <p:nvPr/>
          </p:nvSpPr>
          <p:spPr bwMode="auto">
            <a:xfrm>
              <a:off x="3900" y="2328"/>
              <a:ext cx="918" cy="4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51"/>
            <p:cNvSpPr txBox="1">
              <a:spLocks noChangeArrowheads="1"/>
            </p:cNvSpPr>
            <p:nvPr/>
          </p:nvSpPr>
          <p:spPr bwMode="auto">
            <a:xfrm>
              <a:off x="4272" y="2304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4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261968" y="3601120"/>
            <a:ext cx="1524000" cy="533796"/>
            <a:chOff x="6261968" y="3601120"/>
            <a:chExt cx="1524000" cy="533796"/>
          </a:xfrm>
        </p:grpSpPr>
        <p:sp>
          <p:nvSpPr>
            <p:cNvPr id="106" name="Oval 13"/>
            <p:cNvSpPr>
              <a:spLocks noChangeArrowheads="1"/>
            </p:cNvSpPr>
            <p:nvPr/>
          </p:nvSpPr>
          <p:spPr bwMode="auto">
            <a:xfrm>
              <a:off x="6729512" y="360112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7" name="Text Box 37"/>
            <p:cNvSpPr txBox="1">
              <a:spLocks noChangeArrowheads="1"/>
            </p:cNvSpPr>
            <p:nvPr/>
          </p:nvSpPr>
          <p:spPr bwMode="auto">
            <a:xfrm>
              <a:off x="6261968" y="3677716"/>
              <a:ext cx="152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625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Karteesisesta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pallokoordinaatistoon 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-&gt; 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, </a:t>
            </a:r>
            <a:r>
              <a:rPr lang="fi-FI" altLang="fi-FI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fi-FI" altLang="fi-FI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,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" name="Group 49"/>
          <p:cNvGrpSpPr>
            <a:grpSpLocks/>
          </p:cNvGrpSpPr>
          <p:nvPr/>
        </p:nvGrpSpPr>
        <p:grpSpPr bwMode="auto">
          <a:xfrm>
            <a:off x="1805261" y="1877144"/>
            <a:ext cx="1524000" cy="485775"/>
            <a:chOff x="2211" y="1818"/>
            <a:chExt cx="960" cy="306"/>
          </a:xfrm>
        </p:grpSpPr>
        <p:sp>
          <p:nvSpPr>
            <p:cNvPr id="65" name="Oval 13"/>
            <p:cNvSpPr>
              <a:spLocks noChangeArrowheads="1"/>
            </p:cNvSpPr>
            <p:nvPr/>
          </p:nvSpPr>
          <p:spPr bwMode="auto">
            <a:xfrm>
              <a:off x="2454" y="20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6" name="Text Box 37"/>
            <p:cNvSpPr txBox="1">
              <a:spLocks noChangeArrowheads="1"/>
            </p:cNvSpPr>
            <p:nvPr/>
          </p:nvSpPr>
          <p:spPr bwMode="auto">
            <a:xfrm>
              <a:off x="2211" y="1818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57"/>
          <p:cNvGrpSpPr>
            <a:grpSpLocks/>
          </p:cNvGrpSpPr>
          <p:nvPr/>
        </p:nvGrpSpPr>
        <p:grpSpPr bwMode="auto">
          <a:xfrm>
            <a:off x="297136" y="1234207"/>
            <a:ext cx="3000375" cy="2709863"/>
            <a:chOff x="1261" y="1413"/>
            <a:chExt cx="1890" cy="1707"/>
          </a:xfrm>
        </p:grpSpPr>
        <p:grpSp>
          <p:nvGrpSpPr>
            <p:cNvPr id="68" name="Group 46"/>
            <p:cNvGrpSpPr>
              <a:grpSpLocks/>
            </p:cNvGrpSpPr>
            <p:nvPr/>
          </p:nvGrpSpPr>
          <p:grpSpPr bwMode="auto">
            <a:xfrm>
              <a:off x="1261" y="1413"/>
              <a:ext cx="1890" cy="1566"/>
              <a:chOff x="1261" y="1413"/>
              <a:chExt cx="1890" cy="1566"/>
            </a:xfrm>
          </p:grpSpPr>
          <p:sp>
            <p:nvSpPr>
              <p:cNvPr id="81" name="Line 4"/>
              <p:cNvSpPr>
                <a:spLocks noChangeShapeType="1"/>
              </p:cNvSpPr>
              <p:nvPr/>
            </p:nvSpPr>
            <p:spPr bwMode="auto">
              <a:xfrm flipH="1">
                <a:off x="1440" y="2598"/>
                <a:ext cx="480" cy="37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5"/>
              <p:cNvSpPr>
                <a:spLocks noChangeShapeType="1"/>
              </p:cNvSpPr>
              <p:nvPr/>
            </p:nvSpPr>
            <p:spPr bwMode="auto">
              <a:xfrm flipV="1">
                <a:off x="1920" y="2592"/>
                <a:ext cx="111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6"/>
              <p:cNvSpPr>
                <a:spLocks noChangeShapeType="1"/>
              </p:cNvSpPr>
              <p:nvPr/>
            </p:nvSpPr>
            <p:spPr bwMode="auto">
              <a:xfrm flipV="1">
                <a:off x="1926" y="1614"/>
                <a:ext cx="0" cy="9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84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2671233"/>
                  </p:ext>
                </p:extLst>
              </p:nvPr>
            </p:nvGraphicFramePr>
            <p:xfrm>
              <a:off x="1261" y="2787"/>
              <a:ext cx="185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64" name="Equation" r:id="rId5" imgW="139680" imgH="139680" progId="Equation.DSMT4">
                      <p:embed/>
                    </p:oleObj>
                  </mc:Choice>
                  <mc:Fallback>
                    <p:oleObj name="Equation" r:id="rId5" imgW="13968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1" y="2787"/>
                            <a:ext cx="185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40381075"/>
                  </p:ext>
                </p:extLst>
              </p:nvPr>
            </p:nvGraphicFramePr>
            <p:xfrm>
              <a:off x="2983" y="2589"/>
              <a:ext cx="168" cy="2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65" name="Equation" r:id="rId7" imgW="139680" imgH="177480" progId="Equation.DSMT4">
                      <p:embed/>
                    </p:oleObj>
                  </mc:Choice>
                  <mc:Fallback>
                    <p:oleObj name="Equation" r:id="rId7" imgW="139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83" y="2589"/>
                            <a:ext cx="168" cy="2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6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2976458"/>
                  </p:ext>
                </p:extLst>
              </p:nvPr>
            </p:nvGraphicFramePr>
            <p:xfrm>
              <a:off x="1854" y="1413"/>
              <a:ext cx="168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66" name="Equation" r:id="rId9" imgW="126720" imgH="139680" progId="Equation.DSMT4">
                      <p:embed/>
                    </p:oleObj>
                  </mc:Choice>
                  <mc:Fallback>
                    <p:oleObj name="Equation" r:id="rId9" imgW="1267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4" y="1413"/>
                            <a:ext cx="168" cy="2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9" name="Group 53"/>
            <p:cNvGrpSpPr>
              <a:grpSpLocks/>
            </p:cNvGrpSpPr>
            <p:nvPr/>
          </p:nvGrpSpPr>
          <p:grpSpPr bwMode="auto">
            <a:xfrm>
              <a:off x="1926" y="2100"/>
              <a:ext cx="540" cy="480"/>
              <a:chOff x="1926" y="2100"/>
              <a:chExt cx="540" cy="480"/>
            </a:xfrm>
          </p:grpSpPr>
          <p:sp>
            <p:nvSpPr>
              <p:cNvPr id="79" name="Line 18"/>
              <p:cNvSpPr>
                <a:spLocks noChangeShapeType="1"/>
              </p:cNvSpPr>
              <p:nvPr/>
            </p:nvSpPr>
            <p:spPr bwMode="auto">
              <a:xfrm flipV="1">
                <a:off x="1926" y="2100"/>
                <a:ext cx="540" cy="48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Text Box 38"/>
              <p:cNvSpPr txBox="1">
                <a:spLocks noChangeArrowheads="1"/>
              </p:cNvSpPr>
              <p:nvPr/>
            </p:nvSpPr>
            <p:spPr bwMode="auto">
              <a:xfrm>
                <a:off x="2064" y="211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b="1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0" name="Group 51"/>
            <p:cNvGrpSpPr>
              <a:grpSpLocks/>
            </p:cNvGrpSpPr>
            <p:nvPr/>
          </p:nvGrpSpPr>
          <p:grpSpPr bwMode="auto">
            <a:xfrm>
              <a:off x="2472" y="2604"/>
              <a:ext cx="408" cy="324"/>
              <a:chOff x="2472" y="2604"/>
              <a:chExt cx="408" cy="324"/>
            </a:xfrm>
          </p:grpSpPr>
          <p:sp>
            <p:nvSpPr>
              <p:cNvPr id="77" name="Line 11"/>
              <p:cNvSpPr>
                <a:spLocks noChangeShapeType="1"/>
              </p:cNvSpPr>
              <p:nvPr/>
            </p:nvSpPr>
            <p:spPr bwMode="auto">
              <a:xfrm flipH="1">
                <a:off x="2472" y="2604"/>
                <a:ext cx="366" cy="30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Text Box 39"/>
              <p:cNvSpPr txBox="1">
                <a:spLocks noChangeArrowheads="1"/>
              </p:cNvSpPr>
              <p:nvPr/>
            </p:nvSpPr>
            <p:spPr bwMode="auto">
              <a:xfrm>
                <a:off x="2592" y="26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1" name="Group 50"/>
            <p:cNvGrpSpPr>
              <a:grpSpLocks/>
            </p:cNvGrpSpPr>
            <p:nvPr/>
          </p:nvGrpSpPr>
          <p:grpSpPr bwMode="auto">
            <a:xfrm>
              <a:off x="1548" y="2832"/>
              <a:ext cx="924" cy="288"/>
              <a:chOff x="1548" y="2832"/>
              <a:chExt cx="924" cy="288"/>
            </a:xfrm>
          </p:grpSpPr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>
                <a:off x="1548" y="2904"/>
                <a:ext cx="92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 Box 40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2" name="Group 52"/>
            <p:cNvGrpSpPr>
              <a:grpSpLocks/>
            </p:cNvGrpSpPr>
            <p:nvPr/>
          </p:nvGrpSpPr>
          <p:grpSpPr bwMode="auto">
            <a:xfrm>
              <a:off x="2484" y="2100"/>
              <a:ext cx="300" cy="798"/>
              <a:chOff x="2484" y="2100"/>
              <a:chExt cx="300" cy="798"/>
            </a:xfrm>
          </p:grpSpPr>
          <p:sp>
            <p:nvSpPr>
              <p:cNvPr id="73" name="Line 12"/>
              <p:cNvSpPr>
                <a:spLocks noChangeShapeType="1"/>
              </p:cNvSpPr>
              <p:nvPr/>
            </p:nvSpPr>
            <p:spPr bwMode="auto">
              <a:xfrm flipV="1">
                <a:off x="2484" y="2100"/>
                <a:ext cx="0" cy="79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Text Box 41"/>
              <p:cNvSpPr txBox="1">
                <a:spLocks noChangeArrowheads="1"/>
              </p:cNvSpPr>
              <p:nvPr/>
            </p:nvSpPr>
            <p:spPr bwMode="auto">
              <a:xfrm>
                <a:off x="2496" y="230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764289"/>
              </p:ext>
            </p:extLst>
          </p:nvPr>
        </p:nvGraphicFramePr>
        <p:xfrm>
          <a:off x="441152" y="3889375"/>
          <a:ext cx="16383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7" name="Equation" r:id="rId11" imgW="888840" imgH="279360" progId="Equation.DSMT4">
                  <p:embed/>
                </p:oleObj>
              </mc:Choice>
              <mc:Fallback>
                <p:oleObj name="Equation" r:id="rId11" imgW="888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52" y="3889375"/>
                        <a:ext cx="16383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717415"/>
              </p:ext>
            </p:extLst>
          </p:nvPr>
        </p:nvGraphicFramePr>
        <p:xfrm>
          <a:off x="266700" y="4298950"/>
          <a:ext cx="38163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8" name="Equation" r:id="rId13" imgW="2070000" imgH="457200" progId="Equation.DSMT4">
                  <p:embed/>
                </p:oleObj>
              </mc:Choice>
              <mc:Fallback>
                <p:oleObj name="Equation" r:id="rId13" imgW="2070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4298950"/>
                        <a:ext cx="38163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Group 73"/>
          <p:cNvGrpSpPr>
            <a:grpSpLocks/>
          </p:cNvGrpSpPr>
          <p:nvPr/>
        </p:nvGrpSpPr>
        <p:grpSpPr bwMode="auto">
          <a:xfrm>
            <a:off x="4962376" y="2887885"/>
            <a:ext cx="1295400" cy="457200"/>
            <a:chOff x="3804" y="2064"/>
            <a:chExt cx="816" cy="288"/>
          </a:xfrm>
        </p:grpSpPr>
        <p:sp>
          <p:nvSpPr>
            <p:cNvPr id="58" name="Line 50"/>
            <p:cNvSpPr>
              <a:spLocks noChangeShapeType="1"/>
            </p:cNvSpPr>
            <p:nvPr/>
          </p:nvSpPr>
          <p:spPr bwMode="auto">
            <a:xfrm>
              <a:off x="3804" y="2352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51"/>
            <p:cNvSpPr txBox="1">
              <a:spLocks noChangeArrowheads="1"/>
            </p:cNvSpPr>
            <p:nvPr/>
          </p:nvSpPr>
          <p:spPr bwMode="auto">
            <a:xfrm>
              <a:off x="4236" y="2064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400" i="1">
                <a:solidFill>
                  <a:srgbClr val="FF0000"/>
                </a:solidFill>
              </a:endParaRPr>
            </a:p>
          </p:txBody>
        </p:sp>
      </p:grpSp>
      <p:sp>
        <p:nvSpPr>
          <p:cNvPr id="105" name="Oval 60"/>
          <p:cNvSpPr>
            <a:spLocks noChangeArrowheads="1"/>
          </p:cNvSpPr>
          <p:nvPr/>
        </p:nvSpPr>
        <p:spPr bwMode="auto">
          <a:xfrm>
            <a:off x="3343126" y="1735360"/>
            <a:ext cx="3238500" cy="3238500"/>
          </a:xfrm>
          <a:prstGeom prst="ellips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08" name="Line 61"/>
          <p:cNvSpPr>
            <a:spLocks noChangeShapeType="1"/>
          </p:cNvSpPr>
          <p:nvPr/>
        </p:nvSpPr>
        <p:spPr bwMode="auto">
          <a:xfrm flipV="1">
            <a:off x="4952851" y="2011585"/>
            <a:ext cx="1847850" cy="13620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9" name="Group 68"/>
          <p:cNvGrpSpPr>
            <a:grpSpLocks/>
          </p:cNvGrpSpPr>
          <p:nvPr/>
        </p:nvGrpSpPr>
        <p:grpSpPr bwMode="auto">
          <a:xfrm>
            <a:off x="6238726" y="2297335"/>
            <a:ext cx="1619250" cy="457200"/>
            <a:chOff x="4692" y="1692"/>
            <a:chExt cx="1020" cy="288"/>
          </a:xfrm>
        </p:grpSpPr>
        <p:sp>
          <p:nvSpPr>
            <p:cNvPr id="110" name="Oval 66"/>
            <p:cNvSpPr>
              <a:spLocks noChangeArrowheads="1"/>
            </p:cNvSpPr>
            <p:nvPr/>
          </p:nvSpPr>
          <p:spPr bwMode="auto">
            <a:xfrm>
              <a:off x="4692" y="17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1" name="Text Box 67"/>
            <p:cNvSpPr txBox="1">
              <a:spLocks noChangeArrowheads="1"/>
            </p:cNvSpPr>
            <p:nvPr/>
          </p:nvSpPr>
          <p:spPr bwMode="auto">
            <a:xfrm>
              <a:off x="4794" y="1692"/>
              <a:ext cx="9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Group 75"/>
          <p:cNvGrpSpPr>
            <a:grpSpLocks/>
          </p:cNvGrpSpPr>
          <p:nvPr/>
        </p:nvGrpSpPr>
        <p:grpSpPr bwMode="auto">
          <a:xfrm>
            <a:off x="6257776" y="2430685"/>
            <a:ext cx="457200" cy="914400"/>
            <a:chOff x="4620" y="1776"/>
            <a:chExt cx="288" cy="576"/>
          </a:xfrm>
        </p:grpSpPr>
        <p:sp>
          <p:nvSpPr>
            <p:cNvPr id="113" name="Text Box 45"/>
            <p:cNvSpPr txBox="1">
              <a:spLocks noChangeArrowheads="1"/>
            </p:cNvSpPr>
            <p:nvPr/>
          </p:nvSpPr>
          <p:spPr bwMode="auto">
            <a:xfrm>
              <a:off x="4620" y="196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Line 69"/>
            <p:cNvSpPr>
              <a:spLocks noChangeShapeType="1"/>
            </p:cNvSpPr>
            <p:nvPr/>
          </p:nvSpPr>
          <p:spPr bwMode="auto">
            <a:xfrm>
              <a:off x="4620" y="1776"/>
              <a:ext cx="0" cy="57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5" name="Group 74"/>
          <p:cNvGrpSpPr>
            <a:grpSpLocks/>
          </p:cNvGrpSpPr>
          <p:nvPr/>
        </p:nvGrpSpPr>
        <p:grpSpPr bwMode="auto">
          <a:xfrm>
            <a:off x="3952726" y="1744885"/>
            <a:ext cx="2019300" cy="1371600"/>
            <a:chOff x="3168" y="1344"/>
            <a:chExt cx="1272" cy="864"/>
          </a:xfrm>
        </p:grpSpPr>
        <p:sp>
          <p:nvSpPr>
            <p:cNvPr id="116" name="AutoShape 63"/>
            <p:cNvSpPr>
              <a:spLocks noChangeArrowheads="1"/>
            </p:cNvSpPr>
            <p:nvPr/>
          </p:nvSpPr>
          <p:spPr bwMode="auto">
            <a:xfrm>
              <a:off x="3168" y="1608"/>
              <a:ext cx="1272" cy="600"/>
            </a:xfrm>
            <a:custGeom>
              <a:avLst/>
              <a:gdLst>
                <a:gd name="T0" fmla="*/ 58 w 21600"/>
                <a:gd name="T1" fmla="*/ 1 h 21600"/>
                <a:gd name="T2" fmla="*/ 37 w 21600"/>
                <a:gd name="T3" fmla="*/ 1 h 21600"/>
                <a:gd name="T4" fmla="*/ 54 w 21600"/>
                <a:gd name="T5" fmla="*/ 3 h 21600"/>
                <a:gd name="T6" fmla="*/ 80 w 21600"/>
                <a:gd name="T7" fmla="*/ 4 h 21600"/>
                <a:gd name="T8" fmla="*/ 74 w 21600"/>
                <a:gd name="T9" fmla="*/ 8 h 21600"/>
                <a:gd name="T10" fmla="*/ 57 w 21600"/>
                <a:gd name="T11" fmla="*/ 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68 h 21600"/>
                <a:gd name="T20" fmla="*/ 18442 w 21600"/>
                <a:gd name="T21" fmla="*/ 1843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797" y="7128"/>
                  </a:moveTo>
                  <a:cubicBezTo>
                    <a:pt x="17362" y="4003"/>
                    <a:pt x="14238" y="2000"/>
                    <a:pt x="10800" y="2000"/>
                  </a:cubicBezTo>
                  <a:cubicBezTo>
                    <a:pt x="10783" y="1999"/>
                    <a:pt x="10766" y="2000"/>
                    <a:pt x="10749" y="2000"/>
                  </a:cubicBezTo>
                  <a:lnTo>
                    <a:pt x="10738" y="0"/>
                  </a:lnTo>
                  <a:cubicBezTo>
                    <a:pt x="10759" y="0"/>
                    <a:pt x="10779" y="-1"/>
                    <a:pt x="10800" y="0"/>
                  </a:cubicBezTo>
                  <a:cubicBezTo>
                    <a:pt x="15020" y="0"/>
                    <a:pt x="18854" y="2458"/>
                    <a:pt x="20614" y="6293"/>
                  </a:cubicBezTo>
                  <a:lnTo>
                    <a:pt x="23068" y="5167"/>
                  </a:lnTo>
                  <a:lnTo>
                    <a:pt x="21249" y="10074"/>
                  </a:lnTo>
                  <a:lnTo>
                    <a:pt x="16343" y="8254"/>
                  </a:lnTo>
                  <a:lnTo>
                    <a:pt x="18797" y="712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70"/>
            <p:cNvSpPr txBox="1">
              <a:spLocks noChangeArrowheads="1"/>
            </p:cNvSpPr>
            <p:nvPr/>
          </p:nvSpPr>
          <p:spPr bwMode="auto">
            <a:xfrm>
              <a:off x="3852" y="1344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endParaRPr lang="en-GB" altLang="fi-FI" sz="24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118" name="Group 72"/>
          <p:cNvGrpSpPr>
            <a:grpSpLocks/>
          </p:cNvGrpSpPr>
          <p:nvPr/>
        </p:nvGrpSpPr>
        <p:grpSpPr bwMode="auto">
          <a:xfrm>
            <a:off x="4648052" y="1111473"/>
            <a:ext cx="3225801" cy="2444751"/>
            <a:chOff x="3606" y="945"/>
            <a:chExt cx="2032" cy="1540"/>
          </a:xfrm>
        </p:grpSpPr>
        <p:sp>
          <p:nvSpPr>
            <p:cNvPr id="119" name="Line 54"/>
            <p:cNvSpPr>
              <a:spLocks noChangeShapeType="1"/>
            </p:cNvSpPr>
            <p:nvPr/>
          </p:nvSpPr>
          <p:spPr bwMode="auto">
            <a:xfrm>
              <a:off x="3792" y="2364"/>
              <a:ext cx="112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55"/>
            <p:cNvSpPr>
              <a:spLocks noChangeShapeType="1"/>
            </p:cNvSpPr>
            <p:nvPr/>
          </p:nvSpPr>
          <p:spPr bwMode="auto">
            <a:xfrm flipH="1" flipV="1">
              <a:off x="3798" y="1032"/>
              <a:ext cx="0" cy="132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1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606376"/>
                </p:ext>
              </p:extLst>
            </p:nvPr>
          </p:nvGraphicFramePr>
          <p:xfrm>
            <a:off x="3606" y="945"/>
            <a:ext cx="168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9" name="Equation" r:id="rId15" imgW="126720" imgH="139680" progId="Equation.DSMT4">
                    <p:embed/>
                  </p:oleObj>
                </mc:Choice>
                <mc:Fallback>
                  <p:oleObj name="Equation" r:id="rId15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945"/>
                          <a:ext cx="168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6384493"/>
                </p:ext>
              </p:extLst>
            </p:nvPr>
          </p:nvGraphicFramePr>
          <p:xfrm>
            <a:off x="4858" y="2249"/>
            <a:ext cx="780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0" name="Equation" r:id="rId17" imgW="647640" imgH="203040" progId="Equation.DSMT4">
                    <p:embed/>
                  </p:oleObj>
                </mc:Choice>
                <mc:Fallback>
                  <p:oleObj name="Equation" r:id="rId17" imgW="6476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8" y="2249"/>
                          <a:ext cx="780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9071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Pallokoordinaatistosta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kern="0" dirty="0">
                <a:latin typeface="Symbol" panose="05050102010706020507" pitchFamily="18" charset="2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fi-FI" altLang="fi-FI" kern="0" dirty="0">
                <a:latin typeface="Symbol" panose="05050102010706020507" pitchFamily="18" charset="2"/>
                <a:cs typeface="Arial" panose="020B0604020202020204" pitchFamily="34" charset="0"/>
              </a:rPr>
              <a:t>,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-&gt; 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463452"/>
              </p:ext>
            </p:extLst>
          </p:nvPr>
        </p:nvGraphicFramePr>
        <p:xfrm>
          <a:off x="1515982" y="4535388"/>
          <a:ext cx="12874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Equation" r:id="rId5" imgW="698400" imgH="203040" progId="Equation.DSMT4">
                  <p:embed/>
                </p:oleObj>
              </mc:Choice>
              <mc:Fallback>
                <p:oleObj name="Equation" r:id="rId5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982" y="4535388"/>
                        <a:ext cx="12874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99509"/>
              </p:ext>
            </p:extLst>
          </p:nvPr>
        </p:nvGraphicFramePr>
        <p:xfrm>
          <a:off x="1508150" y="4200780"/>
          <a:ext cx="13335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7" imgW="723600" imgH="177480" progId="Equation.DSMT4">
                  <p:embed/>
                </p:oleObj>
              </mc:Choice>
              <mc:Fallback>
                <p:oleObj name="Equation" r:id="rId7" imgW="723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50" y="4200780"/>
                        <a:ext cx="13335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Oval 32"/>
          <p:cNvSpPr>
            <a:spLocks noChangeArrowheads="1"/>
          </p:cNvSpPr>
          <p:nvPr/>
        </p:nvSpPr>
        <p:spPr bwMode="auto">
          <a:xfrm>
            <a:off x="3991198" y="1639788"/>
            <a:ext cx="3238500" cy="3238500"/>
          </a:xfrm>
          <a:prstGeom prst="ellips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53" name="Group 34"/>
          <p:cNvGrpSpPr>
            <a:grpSpLocks/>
          </p:cNvGrpSpPr>
          <p:nvPr/>
        </p:nvGrpSpPr>
        <p:grpSpPr bwMode="auto">
          <a:xfrm>
            <a:off x="6688362" y="1708052"/>
            <a:ext cx="1457325" cy="646113"/>
            <a:chOff x="4567" y="1381"/>
            <a:chExt cx="918" cy="407"/>
          </a:xfrm>
        </p:grpSpPr>
        <p:sp>
          <p:nvSpPr>
            <p:cNvPr id="54" name="Oval 35"/>
            <p:cNvSpPr>
              <a:spLocks noChangeArrowheads="1"/>
            </p:cNvSpPr>
            <p:nvPr/>
          </p:nvSpPr>
          <p:spPr bwMode="auto">
            <a:xfrm>
              <a:off x="4692" y="17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5" name="Text Box 36"/>
            <p:cNvSpPr txBox="1">
              <a:spLocks noChangeArrowheads="1"/>
            </p:cNvSpPr>
            <p:nvPr/>
          </p:nvSpPr>
          <p:spPr bwMode="auto">
            <a:xfrm>
              <a:off x="4567" y="1381"/>
              <a:ext cx="9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r>
                <a:rPr lang="fi-FI" altLang="fi-FI" sz="2400" dirty="0" err="1">
                  <a:solidFill>
                    <a:srgbClr val="FF0000"/>
                  </a:solidFill>
                  <a:latin typeface="Symbol" pitchFamily="18" charset="2"/>
                </a:rPr>
                <a:t>,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6905848" y="2335113"/>
            <a:ext cx="457200" cy="914400"/>
            <a:chOff x="4752" y="1974"/>
            <a:chExt cx="288" cy="576"/>
          </a:xfrm>
        </p:grpSpPr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4752" y="216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Line 39"/>
            <p:cNvSpPr>
              <a:spLocks noChangeShapeType="1"/>
            </p:cNvSpPr>
            <p:nvPr/>
          </p:nvSpPr>
          <p:spPr bwMode="auto">
            <a:xfrm>
              <a:off x="4752" y="1974"/>
              <a:ext cx="0" cy="57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2" name="Group 40"/>
          <p:cNvGrpSpPr>
            <a:grpSpLocks/>
          </p:cNvGrpSpPr>
          <p:nvPr/>
        </p:nvGrpSpPr>
        <p:grpSpPr bwMode="auto">
          <a:xfrm>
            <a:off x="4600798" y="1649313"/>
            <a:ext cx="2019300" cy="1371600"/>
            <a:chOff x="3168" y="1344"/>
            <a:chExt cx="1272" cy="864"/>
          </a:xfrm>
        </p:grpSpPr>
        <p:sp>
          <p:nvSpPr>
            <p:cNvPr id="63" name="AutoShape 41"/>
            <p:cNvSpPr>
              <a:spLocks noChangeArrowheads="1"/>
            </p:cNvSpPr>
            <p:nvPr/>
          </p:nvSpPr>
          <p:spPr bwMode="auto">
            <a:xfrm>
              <a:off x="3168" y="1608"/>
              <a:ext cx="1272" cy="600"/>
            </a:xfrm>
            <a:custGeom>
              <a:avLst/>
              <a:gdLst>
                <a:gd name="T0" fmla="*/ 58 w 21600"/>
                <a:gd name="T1" fmla="*/ 1 h 21600"/>
                <a:gd name="T2" fmla="*/ 37 w 21600"/>
                <a:gd name="T3" fmla="*/ 1 h 21600"/>
                <a:gd name="T4" fmla="*/ 54 w 21600"/>
                <a:gd name="T5" fmla="*/ 3 h 21600"/>
                <a:gd name="T6" fmla="*/ 80 w 21600"/>
                <a:gd name="T7" fmla="*/ 4 h 21600"/>
                <a:gd name="T8" fmla="*/ 74 w 21600"/>
                <a:gd name="T9" fmla="*/ 8 h 21600"/>
                <a:gd name="T10" fmla="*/ 57 w 21600"/>
                <a:gd name="T11" fmla="*/ 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68 h 21600"/>
                <a:gd name="T20" fmla="*/ 18442 w 21600"/>
                <a:gd name="T21" fmla="*/ 1843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797" y="7128"/>
                  </a:moveTo>
                  <a:cubicBezTo>
                    <a:pt x="17362" y="4003"/>
                    <a:pt x="14238" y="2000"/>
                    <a:pt x="10800" y="2000"/>
                  </a:cubicBezTo>
                  <a:cubicBezTo>
                    <a:pt x="10783" y="1999"/>
                    <a:pt x="10766" y="2000"/>
                    <a:pt x="10749" y="2000"/>
                  </a:cubicBezTo>
                  <a:lnTo>
                    <a:pt x="10738" y="0"/>
                  </a:lnTo>
                  <a:cubicBezTo>
                    <a:pt x="10759" y="0"/>
                    <a:pt x="10779" y="-1"/>
                    <a:pt x="10800" y="0"/>
                  </a:cubicBezTo>
                  <a:cubicBezTo>
                    <a:pt x="15020" y="0"/>
                    <a:pt x="18854" y="2458"/>
                    <a:pt x="20614" y="6293"/>
                  </a:cubicBezTo>
                  <a:lnTo>
                    <a:pt x="23068" y="5167"/>
                  </a:lnTo>
                  <a:lnTo>
                    <a:pt x="21249" y="10074"/>
                  </a:lnTo>
                  <a:lnTo>
                    <a:pt x="16343" y="8254"/>
                  </a:lnTo>
                  <a:lnTo>
                    <a:pt x="18797" y="712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42"/>
            <p:cNvSpPr txBox="1">
              <a:spLocks noChangeArrowheads="1"/>
            </p:cNvSpPr>
            <p:nvPr/>
          </p:nvSpPr>
          <p:spPr bwMode="auto">
            <a:xfrm>
              <a:off x="3852" y="1344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endParaRPr lang="en-GB" altLang="fi-FI" sz="24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88" name="Group 43"/>
          <p:cNvGrpSpPr>
            <a:grpSpLocks/>
          </p:cNvGrpSpPr>
          <p:nvPr/>
        </p:nvGrpSpPr>
        <p:grpSpPr bwMode="auto">
          <a:xfrm>
            <a:off x="5296123" y="1030188"/>
            <a:ext cx="2522538" cy="2863852"/>
            <a:chOff x="3606" y="954"/>
            <a:chExt cx="1589" cy="1804"/>
          </a:xfrm>
        </p:grpSpPr>
        <p:sp>
          <p:nvSpPr>
            <p:cNvPr id="89" name="Line 44"/>
            <p:cNvSpPr>
              <a:spLocks noChangeShapeType="1"/>
            </p:cNvSpPr>
            <p:nvPr/>
          </p:nvSpPr>
          <p:spPr bwMode="auto">
            <a:xfrm>
              <a:off x="3792" y="2364"/>
              <a:ext cx="112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45"/>
            <p:cNvSpPr>
              <a:spLocks noChangeShapeType="1"/>
            </p:cNvSpPr>
            <p:nvPr/>
          </p:nvSpPr>
          <p:spPr bwMode="auto">
            <a:xfrm flipH="1" flipV="1">
              <a:off x="3798" y="1032"/>
              <a:ext cx="0" cy="132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1" name="Object 46"/>
            <p:cNvGraphicFramePr>
              <a:graphicFrameLocks noChangeAspect="1"/>
            </p:cNvGraphicFramePr>
            <p:nvPr/>
          </p:nvGraphicFramePr>
          <p:xfrm>
            <a:off x="3606" y="954"/>
            <a:ext cx="16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3" name="Equation" r:id="rId9" imgW="126725" imgH="126725" progId="Equation.DSMT4">
                    <p:embed/>
                  </p:oleObj>
                </mc:Choice>
                <mc:Fallback>
                  <p:oleObj name="Equation" r:id="rId9" imgW="126725" imgH="126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954"/>
                          <a:ext cx="16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1619804"/>
                </p:ext>
              </p:extLst>
            </p:nvPr>
          </p:nvGraphicFramePr>
          <p:xfrm>
            <a:off x="4675" y="2405"/>
            <a:ext cx="520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4" name="Equation" r:id="rId11" imgW="431640" imgH="304560" progId="Equation.DSMT4">
                    <p:embed/>
                  </p:oleObj>
                </mc:Choice>
                <mc:Fallback>
                  <p:oleObj name="Equation" r:id="rId11" imgW="431640" imgH="304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5" y="2405"/>
                          <a:ext cx="520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" name="Group 53"/>
          <p:cNvGrpSpPr>
            <a:grpSpLocks/>
          </p:cNvGrpSpPr>
          <p:nvPr/>
        </p:nvGrpSpPr>
        <p:grpSpPr bwMode="auto">
          <a:xfrm>
            <a:off x="81112" y="797396"/>
            <a:ext cx="4127434" cy="3566103"/>
            <a:chOff x="288" y="960"/>
            <a:chExt cx="2832" cy="2700"/>
          </a:xfrm>
        </p:grpSpPr>
        <p:grpSp>
          <p:nvGrpSpPr>
            <p:cNvPr id="94" name="Group 52"/>
            <p:cNvGrpSpPr>
              <a:grpSpLocks/>
            </p:cNvGrpSpPr>
            <p:nvPr/>
          </p:nvGrpSpPr>
          <p:grpSpPr bwMode="auto">
            <a:xfrm>
              <a:off x="434" y="1178"/>
              <a:ext cx="2686" cy="2234"/>
              <a:chOff x="434" y="1178"/>
              <a:chExt cx="2686" cy="2234"/>
            </a:xfrm>
          </p:grpSpPr>
          <p:sp>
            <p:nvSpPr>
              <p:cNvPr id="98" name="Line 4"/>
              <p:cNvSpPr>
                <a:spLocks noChangeShapeType="1"/>
              </p:cNvSpPr>
              <p:nvPr/>
            </p:nvSpPr>
            <p:spPr bwMode="auto">
              <a:xfrm flipV="1">
                <a:off x="1444" y="1599"/>
                <a:ext cx="972" cy="91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5"/>
              <p:cNvSpPr>
                <a:spLocks noChangeShapeType="1"/>
              </p:cNvSpPr>
              <p:nvPr/>
            </p:nvSpPr>
            <p:spPr bwMode="auto">
              <a:xfrm flipV="1">
                <a:off x="1431" y="2107"/>
                <a:ext cx="451" cy="42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7"/>
              <p:cNvSpPr>
                <a:spLocks noChangeShapeType="1"/>
              </p:cNvSpPr>
              <p:nvPr/>
            </p:nvSpPr>
            <p:spPr bwMode="auto">
              <a:xfrm flipH="1">
                <a:off x="434" y="2533"/>
                <a:ext cx="994" cy="79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8"/>
              <p:cNvSpPr>
                <a:spLocks noChangeShapeType="1"/>
              </p:cNvSpPr>
              <p:nvPr/>
            </p:nvSpPr>
            <p:spPr bwMode="auto">
              <a:xfrm>
                <a:off x="1428" y="2525"/>
                <a:ext cx="125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9"/>
              <p:cNvSpPr>
                <a:spLocks noChangeShapeType="1"/>
              </p:cNvSpPr>
              <p:nvPr/>
            </p:nvSpPr>
            <p:spPr bwMode="auto">
              <a:xfrm flipV="1">
                <a:off x="1437" y="1257"/>
                <a:ext cx="0" cy="12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3"/>
              <p:cNvSpPr>
                <a:spLocks noChangeShapeType="1"/>
              </p:cNvSpPr>
              <p:nvPr/>
            </p:nvSpPr>
            <p:spPr bwMode="auto">
              <a:xfrm>
                <a:off x="1444" y="2004"/>
                <a:ext cx="1206" cy="1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Oval 14"/>
              <p:cNvSpPr>
                <a:spLocks noChangeArrowheads="1"/>
              </p:cNvSpPr>
              <p:nvPr/>
            </p:nvSpPr>
            <p:spPr bwMode="auto">
              <a:xfrm>
                <a:off x="1887" y="2035"/>
                <a:ext cx="62" cy="6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06" name="Line 15"/>
              <p:cNvSpPr>
                <a:spLocks noChangeShapeType="1"/>
              </p:cNvSpPr>
              <p:nvPr/>
            </p:nvSpPr>
            <p:spPr bwMode="auto">
              <a:xfrm flipV="1">
                <a:off x="1452" y="2082"/>
                <a:ext cx="452" cy="428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Oval 16"/>
              <p:cNvSpPr>
                <a:spLocks noChangeArrowheads="1"/>
              </p:cNvSpPr>
              <p:nvPr/>
            </p:nvSpPr>
            <p:spPr bwMode="auto">
              <a:xfrm>
                <a:off x="550" y="1646"/>
                <a:ext cx="1765" cy="17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3" name="Oval 17"/>
              <p:cNvSpPr>
                <a:spLocks noChangeArrowheads="1"/>
              </p:cNvSpPr>
              <p:nvPr/>
            </p:nvSpPr>
            <p:spPr bwMode="auto">
              <a:xfrm>
                <a:off x="550" y="2307"/>
                <a:ext cx="1765" cy="46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4" name="Oval 18"/>
              <p:cNvSpPr>
                <a:spLocks noChangeArrowheads="1"/>
              </p:cNvSpPr>
              <p:nvPr/>
            </p:nvSpPr>
            <p:spPr bwMode="auto">
              <a:xfrm>
                <a:off x="736" y="1887"/>
                <a:ext cx="1400" cy="21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5" name="AutoShape 19"/>
              <p:cNvSpPr>
                <a:spLocks noChangeArrowheads="1"/>
              </p:cNvSpPr>
              <p:nvPr/>
            </p:nvSpPr>
            <p:spPr bwMode="auto">
              <a:xfrm>
                <a:off x="884" y="1483"/>
                <a:ext cx="1455" cy="630"/>
              </a:xfrm>
              <a:custGeom>
                <a:avLst/>
                <a:gdLst>
                  <a:gd name="T0" fmla="*/ 66 w 21600"/>
                  <a:gd name="T1" fmla="*/ 1 h 21600"/>
                  <a:gd name="T2" fmla="*/ 38 w 21600"/>
                  <a:gd name="T3" fmla="*/ 1 h 21600"/>
                  <a:gd name="T4" fmla="*/ 64 w 21600"/>
                  <a:gd name="T5" fmla="*/ 2 h 21600"/>
                  <a:gd name="T6" fmla="*/ 99 w 21600"/>
                  <a:gd name="T7" fmla="*/ 3 h 21600"/>
                  <a:gd name="T8" fmla="*/ 96 w 21600"/>
                  <a:gd name="T9" fmla="*/ 7 h 21600"/>
                  <a:gd name="T10" fmla="*/ 74 w 21600"/>
                  <a:gd name="T11" fmla="*/ 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62 w 21600"/>
                  <a:gd name="T19" fmla="*/ 3154 h 21600"/>
                  <a:gd name="T20" fmla="*/ 18438 w 21600"/>
                  <a:gd name="T21" fmla="*/ 18446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8596" y="5400"/>
                    </a:moveTo>
                    <a:cubicBezTo>
                      <a:pt x="16825" y="2842"/>
                      <a:pt x="13911" y="1316"/>
                      <a:pt x="10800" y="1316"/>
                    </a:cubicBezTo>
                    <a:cubicBezTo>
                      <a:pt x="10047" y="1315"/>
                      <a:pt x="9297" y="1405"/>
                      <a:pt x="8565" y="1582"/>
                    </a:cubicBezTo>
                    <a:lnTo>
                      <a:pt x="8255" y="303"/>
                    </a:lnTo>
                    <a:cubicBezTo>
                      <a:pt x="9088" y="102"/>
                      <a:pt x="9942" y="-1"/>
                      <a:pt x="10800" y="0"/>
                    </a:cubicBezTo>
                    <a:cubicBezTo>
                      <a:pt x="14343" y="0"/>
                      <a:pt x="17661" y="1738"/>
                      <a:pt x="19678" y="4650"/>
                    </a:cubicBezTo>
                    <a:lnTo>
                      <a:pt x="21898" y="3113"/>
                    </a:lnTo>
                    <a:lnTo>
                      <a:pt x="21049" y="7785"/>
                    </a:lnTo>
                    <a:lnTo>
                      <a:pt x="16377" y="6937"/>
                    </a:lnTo>
                    <a:lnTo>
                      <a:pt x="18596" y="54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20"/>
              <p:cNvSpPr>
                <a:spLocks noChangeShapeType="1"/>
              </p:cNvSpPr>
              <p:nvPr/>
            </p:nvSpPr>
            <p:spPr bwMode="auto">
              <a:xfrm>
                <a:off x="1437" y="2533"/>
                <a:ext cx="1204" cy="17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AutoShape 21"/>
              <p:cNvSpPr>
                <a:spLocks noChangeArrowheads="1"/>
              </p:cNvSpPr>
              <p:nvPr/>
            </p:nvSpPr>
            <p:spPr bwMode="auto">
              <a:xfrm flipV="1">
                <a:off x="752" y="2300"/>
                <a:ext cx="1532" cy="536"/>
              </a:xfrm>
              <a:custGeom>
                <a:avLst/>
                <a:gdLst>
                  <a:gd name="T0" fmla="*/ 61 w 21600"/>
                  <a:gd name="T1" fmla="*/ 0 h 21600"/>
                  <a:gd name="T2" fmla="*/ 27 w 21600"/>
                  <a:gd name="T3" fmla="*/ 2 h 21600"/>
                  <a:gd name="T4" fmla="*/ 59 w 21600"/>
                  <a:gd name="T5" fmla="*/ 2 h 21600"/>
                  <a:gd name="T6" fmla="*/ 105 w 21600"/>
                  <a:gd name="T7" fmla="*/ 1 h 21600"/>
                  <a:gd name="T8" fmla="*/ 103 w 21600"/>
                  <a:gd name="T9" fmla="*/ 5 h 21600"/>
                  <a:gd name="T10" fmla="*/ 75 w 21600"/>
                  <a:gd name="T11" fmla="*/ 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58 w 21600"/>
                  <a:gd name="T19" fmla="*/ 3143 h 21600"/>
                  <a:gd name="T20" fmla="*/ 18442 w 21600"/>
                  <a:gd name="T21" fmla="*/ 18457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6993" y="5321"/>
                    </a:moveTo>
                    <a:cubicBezTo>
                      <a:pt x="15424" y="3546"/>
                      <a:pt x="13168" y="2531"/>
                      <a:pt x="10800" y="2531"/>
                    </a:cubicBezTo>
                    <a:cubicBezTo>
                      <a:pt x="9120" y="2530"/>
                      <a:pt x="7480" y="3042"/>
                      <a:pt x="6099" y="3997"/>
                    </a:cubicBezTo>
                    <a:lnTo>
                      <a:pt x="4660" y="1914"/>
                    </a:lnTo>
                    <a:cubicBezTo>
                      <a:pt x="6465" y="667"/>
                      <a:pt x="8606" y="-1"/>
                      <a:pt x="10800" y="0"/>
                    </a:cubicBezTo>
                    <a:cubicBezTo>
                      <a:pt x="13894" y="0"/>
                      <a:pt x="16839" y="1326"/>
                      <a:pt x="18889" y="3644"/>
                    </a:cubicBezTo>
                    <a:lnTo>
                      <a:pt x="20911" y="1855"/>
                    </a:lnTo>
                    <a:lnTo>
                      <a:pt x="20569" y="7452"/>
                    </a:lnTo>
                    <a:lnTo>
                      <a:pt x="14971" y="7110"/>
                    </a:lnTo>
                    <a:lnTo>
                      <a:pt x="16993" y="5321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Text Box 22"/>
              <p:cNvSpPr txBox="1">
                <a:spLocks noChangeArrowheads="1"/>
              </p:cNvSpPr>
              <p:nvPr/>
            </p:nvSpPr>
            <p:spPr bwMode="auto">
              <a:xfrm>
                <a:off x="2163" y="1799"/>
                <a:ext cx="957" cy="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fi-FI" altLang="fi-FI" sz="24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fi-FI" altLang="fi-FI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fi-FI" altLang="fi-FI" sz="24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fi-FI" altLang="fi-FI" sz="2400" i="1" dirty="0" err="1">
                    <a:solidFill>
                      <a:srgbClr val="FF0000"/>
                    </a:solidFill>
                    <a:latin typeface="Symbol" pitchFamily="18" charset="2"/>
                  </a:rPr>
                  <a:t>q</a:t>
                </a:r>
                <a:r>
                  <a:rPr lang="fi-FI" altLang="fi-FI" sz="2400" dirty="0" err="1">
                    <a:solidFill>
                      <a:srgbClr val="FF0000"/>
                    </a:solidFill>
                    <a:latin typeface="Symbol" pitchFamily="18" charset="2"/>
                  </a:rPr>
                  <a:t>,</a:t>
                </a:r>
                <a:r>
                  <a:rPr lang="fi-FI" altLang="fi-FI" sz="2400" i="1" dirty="0" err="1">
                    <a:solidFill>
                      <a:srgbClr val="FF0000"/>
                    </a:solidFill>
                    <a:latin typeface="Symbol" pitchFamily="18" charset="2"/>
                  </a:rPr>
                  <a:t>j</a:t>
                </a:r>
                <a:r>
                  <a:rPr lang="fi-FI" altLang="fi-FI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GB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Text Box 23"/>
              <p:cNvSpPr txBox="1">
                <a:spLocks noChangeArrowheads="1"/>
              </p:cNvSpPr>
              <p:nvPr/>
            </p:nvSpPr>
            <p:spPr bwMode="auto">
              <a:xfrm>
                <a:off x="1632" y="2208"/>
                <a:ext cx="338" cy="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Text Box 24"/>
              <p:cNvSpPr txBox="1">
                <a:spLocks noChangeArrowheads="1"/>
              </p:cNvSpPr>
              <p:nvPr/>
            </p:nvSpPr>
            <p:spPr bwMode="auto">
              <a:xfrm>
                <a:off x="1712" y="1178"/>
                <a:ext cx="3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>
                    <a:solidFill>
                      <a:srgbClr val="FF0000"/>
                    </a:solidFill>
                    <a:latin typeface="Symbol" pitchFamily="18" charset="2"/>
                  </a:rPr>
                  <a:t>q</a:t>
                </a:r>
                <a:endParaRPr lang="en-GB" altLang="fi-FI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1" name="Text Box 25"/>
              <p:cNvSpPr txBox="1">
                <a:spLocks noChangeArrowheads="1"/>
              </p:cNvSpPr>
              <p:nvPr/>
            </p:nvSpPr>
            <p:spPr bwMode="auto">
              <a:xfrm>
                <a:off x="1440" y="2784"/>
                <a:ext cx="281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>
                    <a:solidFill>
                      <a:srgbClr val="FF0000"/>
                    </a:solidFill>
                    <a:latin typeface="Symbol" pitchFamily="18" charset="2"/>
                  </a:rPr>
                  <a:t>j</a:t>
                </a:r>
                <a:endParaRPr lang="en-GB" altLang="fi-FI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2" name="Text Box 26"/>
              <p:cNvSpPr txBox="1">
                <a:spLocks noChangeArrowheads="1"/>
              </p:cNvSpPr>
              <p:nvPr/>
            </p:nvSpPr>
            <p:spPr bwMode="auto">
              <a:xfrm>
                <a:off x="1543" y="2026"/>
                <a:ext cx="338" cy="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b="1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5" name="Text Box 49"/>
            <p:cNvSpPr txBox="1">
              <a:spLocks noChangeArrowheads="1"/>
            </p:cNvSpPr>
            <p:nvPr/>
          </p:nvSpPr>
          <p:spPr bwMode="auto">
            <a:xfrm>
              <a:off x="1342" y="960"/>
              <a:ext cx="338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Text Box 50"/>
            <p:cNvSpPr txBox="1">
              <a:spLocks noChangeArrowheads="1"/>
            </p:cNvSpPr>
            <p:nvPr/>
          </p:nvSpPr>
          <p:spPr bwMode="auto">
            <a:xfrm>
              <a:off x="2638" y="2304"/>
              <a:ext cx="338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 Box 51"/>
            <p:cNvSpPr txBox="1">
              <a:spLocks noChangeArrowheads="1"/>
            </p:cNvSpPr>
            <p:nvPr/>
          </p:nvSpPr>
          <p:spPr bwMode="auto">
            <a:xfrm>
              <a:off x="288" y="3264"/>
              <a:ext cx="338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3" name="Group 61"/>
          <p:cNvGrpSpPr>
            <a:grpSpLocks/>
          </p:cNvGrpSpPr>
          <p:nvPr/>
        </p:nvGrpSpPr>
        <p:grpSpPr bwMode="auto">
          <a:xfrm>
            <a:off x="5600923" y="2325588"/>
            <a:ext cx="1304925" cy="952500"/>
            <a:chOff x="3930" y="1968"/>
            <a:chExt cx="822" cy="600"/>
          </a:xfrm>
        </p:grpSpPr>
        <p:sp>
          <p:nvSpPr>
            <p:cNvPr id="134" name="Line 33"/>
            <p:cNvSpPr>
              <a:spLocks noChangeShapeType="1"/>
            </p:cNvSpPr>
            <p:nvPr/>
          </p:nvSpPr>
          <p:spPr bwMode="auto">
            <a:xfrm flipV="1">
              <a:off x="3930" y="1968"/>
              <a:ext cx="822" cy="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Text Box 54"/>
            <p:cNvSpPr txBox="1">
              <a:spLocks noChangeArrowheads="1"/>
            </p:cNvSpPr>
            <p:nvPr/>
          </p:nvSpPr>
          <p:spPr bwMode="auto">
            <a:xfrm>
              <a:off x="4080" y="211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6" name="Group 56"/>
          <p:cNvGrpSpPr>
            <a:grpSpLocks/>
          </p:cNvGrpSpPr>
          <p:nvPr/>
        </p:nvGrpSpPr>
        <p:grpSpPr bwMode="auto">
          <a:xfrm>
            <a:off x="5610448" y="2782788"/>
            <a:ext cx="1295400" cy="457200"/>
            <a:chOff x="3804" y="2064"/>
            <a:chExt cx="816" cy="288"/>
          </a:xfrm>
        </p:grpSpPr>
        <p:sp>
          <p:nvSpPr>
            <p:cNvPr id="137" name="Line 57"/>
            <p:cNvSpPr>
              <a:spLocks noChangeShapeType="1"/>
            </p:cNvSpPr>
            <p:nvPr/>
          </p:nvSpPr>
          <p:spPr bwMode="auto">
            <a:xfrm>
              <a:off x="3804" y="2352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Text Box 58"/>
            <p:cNvSpPr txBox="1">
              <a:spLocks noChangeArrowheads="1"/>
            </p:cNvSpPr>
            <p:nvPr/>
          </p:nvSpPr>
          <p:spPr bwMode="auto">
            <a:xfrm>
              <a:off x="4236" y="2064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400" i="1">
                <a:solidFill>
                  <a:srgbClr val="FF0000"/>
                </a:solidFill>
              </a:endParaRPr>
            </a:p>
          </p:txBody>
        </p:sp>
      </p:grpSp>
      <p:sp>
        <p:nvSpPr>
          <p:cNvPr id="140" name="Oval 60"/>
          <p:cNvSpPr>
            <a:spLocks noChangeArrowheads="1"/>
          </p:cNvSpPr>
          <p:nvPr/>
        </p:nvSpPr>
        <p:spPr bwMode="auto">
          <a:xfrm>
            <a:off x="4315048" y="1944588"/>
            <a:ext cx="2590800" cy="2590800"/>
          </a:xfrm>
          <a:prstGeom prst="ellips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</p:spTree>
    <p:extLst>
      <p:ext uri="{BB962C8B-B14F-4D97-AF65-F5344CB8AC3E}">
        <p14:creationId xmlns:p14="http://schemas.microsoft.com/office/powerpoint/2010/main" val="413546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Pallokoordinaatistosta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kern="0" dirty="0">
                <a:latin typeface="Symbol" panose="05050102010706020507" pitchFamily="18" charset="2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fi-FI" altLang="fi-FI" kern="0" dirty="0">
                <a:latin typeface="Symbol" panose="05050102010706020507" pitchFamily="18" charset="2"/>
                <a:cs typeface="Arial" panose="020B0604020202020204" pitchFamily="34" charset="0"/>
              </a:rPr>
              <a:t>,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-&gt; 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914491"/>
              </p:ext>
            </p:extLst>
          </p:nvPr>
        </p:nvGraphicFramePr>
        <p:xfrm>
          <a:off x="737840" y="4314353"/>
          <a:ext cx="30876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Equation" r:id="rId5" imgW="1676160" imgH="203040" progId="Equation.DSMT4">
                  <p:embed/>
                </p:oleObj>
              </mc:Choice>
              <mc:Fallback>
                <p:oleObj name="Equation" r:id="rId5" imgW="1676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40" y="4314353"/>
                        <a:ext cx="30876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" name="Group 53"/>
          <p:cNvGrpSpPr>
            <a:grpSpLocks/>
          </p:cNvGrpSpPr>
          <p:nvPr/>
        </p:nvGrpSpPr>
        <p:grpSpPr bwMode="auto">
          <a:xfrm>
            <a:off x="81112" y="797396"/>
            <a:ext cx="4127434" cy="3566103"/>
            <a:chOff x="288" y="960"/>
            <a:chExt cx="2832" cy="2700"/>
          </a:xfrm>
        </p:grpSpPr>
        <p:grpSp>
          <p:nvGrpSpPr>
            <p:cNvPr id="94" name="Group 52"/>
            <p:cNvGrpSpPr>
              <a:grpSpLocks/>
            </p:cNvGrpSpPr>
            <p:nvPr/>
          </p:nvGrpSpPr>
          <p:grpSpPr bwMode="auto">
            <a:xfrm>
              <a:off x="434" y="1178"/>
              <a:ext cx="2686" cy="2234"/>
              <a:chOff x="434" y="1178"/>
              <a:chExt cx="2686" cy="2234"/>
            </a:xfrm>
          </p:grpSpPr>
          <p:sp>
            <p:nvSpPr>
              <p:cNvPr id="98" name="Line 4"/>
              <p:cNvSpPr>
                <a:spLocks noChangeShapeType="1"/>
              </p:cNvSpPr>
              <p:nvPr/>
            </p:nvSpPr>
            <p:spPr bwMode="auto">
              <a:xfrm flipV="1">
                <a:off x="1444" y="1599"/>
                <a:ext cx="972" cy="91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5"/>
              <p:cNvSpPr>
                <a:spLocks noChangeShapeType="1"/>
              </p:cNvSpPr>
              <p:nvPr/>
            </p:nvSpPr>
            <p:spPr bwMode="auto">
              <a:xfrm flipV="1">
                <a:off x="1431" y="2107"/>
                <a:ext cx="451" cy="42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7"/>
              <p:cNvSpPr>
                <a:spLocks noChangeShapeType="1"/>
              </p:cNvSpPr>
              <p:nvPr/>
            </p:nvSpPr>
            <p:spPr bwMode="auto">
              <a:xfrm flipH="1">
                <a:off x="434" y="2533"/>
                <a:ext cx="994" cy="79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8"/>
              <p:cNvSpPr>
                <a:spLocks noChangeShapeType="1"/>
              </p:cNvSpPr>
              <p:nvPr/>
            </p:nvSpPr>
            <p:spPr bwMode="auto">
              <a:xfrm>
                <a:off x="1428" y="2525"/>
                <a:ext cx="125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9"/>
              <p:cNvSpPr>
                <a:spLocks noChangeShapeType="1"/>
              </p:cNvSpPr>
              <p:nvPr/>
            </p:nvSpPr>
            <p:spPr bwMode="auto">
              <a:xfrm flipV="1">
                <a:off x="1437" y="1257"/>
                <a:ext cx="0" cy="12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3"/>
              <p:cNvSpPr>
                <a:spLocks noChangeShapeType="1"/>
              </p:cNvSpPr>
              <p:nvPr/>
            </p:nvSpPr>
            <p:spPr bwMode="auto">
              <a:xfrm>
                <a:off x="1444" y="2004"/>
                <a:ext cx="1206" cy="1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Oval 14"/>
              <p:cNvSpPr>
                <a:spLocks noChangeArrowheads="1"/>
              </p:cNvSpPr>
              <p:nvPr/>
            </p:nvSpPr>
            <p:spPr bwMode="auto">
              <a:xfrm>
                <a:off x="1887" y="2035"/>
                <a:ext cx="62" cy="6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06" name="Line 15"/>
              <p:cNvSpPr>
                <a:spLocks noChangeShapeType="1"/>
              </p:cNvSpPr>
              <p:nvPr/>
            </p:nvSpPr>
            <p:spPr bwMode="auto">
              <a:xfrm flipV="1">
                <a:off x="1452" y="2082"/>
                <a:ext cx="452" cy="428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Oval 16"/>
              <p:cNvSpPr>
                <a:spLocks noChangeArrowheads="1"/>
              </p:cNvSpPr>
              <p:nvPr/>
            </p:nvSpPr>
            <p:spPr bwMode="auto">
              <a:xfrm>
                <a:off x="550" y="1646"/>
                <a:ext cx="1765" cy="17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3" name="Oval 17"/>
              <p:cNvSpPr>
                <a:spLocks noChangeArrowheads="1"/>
              </p:cNvSpPr>
              <p:nvPr/>
            </p:nvSpPr>
            <p:spPr bwMode="auto">
              <a:xfrm>
                <a:off x="550" y="2307"/>
                <a:ext cx="1765" cy="46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4" name="Oval 18"/>
              <p:cNvSpPr>
                <a:spLocks noChangeArrowheads="1"/>
              </p:cNvSpPr>
              <p:nvPr/>
            </p:nvSpPr>
            <p:spPr bwMode="auto">
              <a:xfrm>
                <a:off x="736" y="1887"/>
                <a:ext cx="1400" cy="21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5" name="AutoShape 19"/>
              <p:cNvSpPr>
                <a:spLocks noChangeArrowheads="1"/>
              </p:cNvSpPr>
              <p:nvPr/>
            </p:nvSpPr>
            <p:spPr bwMode="auto">
              <a:xfrm>
                <a:off x="884" y="1483"/>
                <a:ext cx="1455" cy="630"/>
              </a:xfrm>
              <a:custGeom>
                <a:avLst/>
                <a:gdLst>
                  <a:gd name="T0" fmla="*/ 66 w 21600"/>
                  <a:gd name="T1" fmla="*/ 1 h 21600"/>
                  <a:gd name="T2" fmla="*/ 38 w 21600"/>
                  <a:gd name="T3" fmla="*/ 1 h 21600"/>
                  <a:gd name="T4" fmla="*/ 64 w 21600"/>
                  <a:gd name="T5" fmla="*/ 2 h 21600"/>
                  <a:gd name="T6" fmla="*/ 99 w 21600"/>
                  <a:gd name="T7" fmla="*/ 3 h 21600"/>
                  <a:gd name="T8" fmla="*/ 96 w 21600"/>
                  <a:gd name="T9" fmla="*/ 7 h 21600"/>
                  <a:gd name="T10" fmla="*/ 74 w 21600"/>
                  <a:gd name="T11" fmla="*/ 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62 w 21600"/>
                  <a:gd name="T19" fmla="*/ 3154 h 21600"/>
                  <a:gd name="T20" fmla="*/ 18438 w 21600"/>
                  <a:gd name="T21" fmla="*/ 18446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8596" y="5400"/>
                    </a:moveTo>
                    <a:cubicBezTo>
                      <a:pt x="16825" y="2842"/>
                      <a:pt x="13911" y="1316"/>
                      <a:pt x="10800" y="1316"/>
                    </a:cubicBezTo>
                    <a:cubicBezTo>
                      <a:pt x="10047" y="1315"/>
                      <a:pt x="9297" y="1405"/>
                      <a:pt x="8565" y="1582"/>
                    </a:cubicBezTo>
                    <a:lnTo>
                      <a:pt x="8255" y="303"/>
                    </a:lnTo>
                    <a:cubicBezTo>
                      <a:pt x="9088" y="102"/>
                      <a:pt x="9942" y="-1"/>
                      <a:pt x="10800" y="0"/>
                    </a:cubicBezTo>
                    <a:cubicBezTo>
                      <a:pt x="14343" y="0"/>
                      <a:pt x="17661" y="1738"/>
                      <a:pt x="19678" y="4650"/>
                    </a:cubicBezTo>
                    <a:lnTo>
                      <a:pt x="21898" y="3113"/>
                    </a:lnTo>
                    <a:lnTo>
                      <a:pt x="21049" y="7785"/>
                    </a:lnTo>
                    <a:lnTo>
                      <a:pt x="16377" y="6937"/>
                    </a:lnTo>
                    <a:lnTo>
                      <a:pt x="18596" y="54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20"/>
              <p:cNvSpPr>
                <a:spLocks noChangeShapeType="1"/>
              </p:cNvSpPr>
              <p:nvPr/>
            </p:nvSpPr>
            <p:spPr bwMode="auto">
              <a:xfrm>
                <a:off x="1437" y="2533"/>
                <a:ext cx="1204" cy="17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AutoShape 21"/>
              <p:cNvSpPr>
                <a:spLocks noChangeArrowheads="1"/>
              </p:cNvSpPr>
              <p:nvPr/>
            </p:nvSpPr>
            <p:spPr bwMode="auto">
              <a:xfrm flipV="1">
                <a:off x="752" y="2300"/>
                <a:ext cx="1532" cy="536"/>
              </a:xfrm>
              <a:custGeom>
                <a:avLst/>
                <a:gdLst>
                  <a:gd name="T0" fmla="*/ 61 w 21600"/>
                  <a:gd name="T1" fmla="*/ 0 h 21600"/>
                  <a:gd name="T2" fmla="*/ 27 w 21600"/>
                  <a:gd name="T3" fmla="*/ 2 h 21600"/>
                  <a:gd name="T4" fmla="*/ 59 w 21600"/>
                  <a:gd name="T5" fmla="*/ 2 h 21600"/>
                  <a:gd name="T6" fmla="*/ 105 w 21600"/>
                  <a:gd name="T7" fmla="*/ 1 h 21600"/>
                  <a:gd name="T8" fmla="*/ 103 w 21600"/>
                  <a:gd name="T9" fmla="*/ 5 h 21600"/>
                  <a:gd name="T10" fmla="*/ 75 w 21600"/>
                  <a:gd name="T11" fmla="*/ 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58 w 21600"/>
                  <a:gd name="T19" fmla="*/ 3143 h 21600"/>
                  <a:gd name="T20" fmla="*/ 18442 w 21600"/>
                  <a:gd name="T21" fmla="*/ 18457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6993" y="5321"/>
                    </a:moveTo>
                    <a:cubicBezTo>
                      <a:pt x="15424" y="3546"/>
                      <a:pt x="13168" y="2531"/>
                      <a:pt x="10800" y="2531"/>
                    </a:cubicBezTo>
                    <a:cubicBezTo>
                      <a:pt x="9120" y="2530"/>
                      <a:pt x="7480" y="3042"/>
                      <a:pt x="6099" y="3997"/>
                    </a:cubicBezTo>
                    <a:lnTo>
                      <a:pt x="4660" y="1914"/>
                    </a:lnTo>
                    <a:cubicBezTo>
                      <a:pt x="6465" y="667"/>
                      <a:pt x="8606" y="-1"/>
                      <a:pt x="10800" y="0"/>
                    </a:cubicBezTo>
                    <a:cubicBezTo>
                      <a:pt x="13894" y="0"/>
                      <a:pt x="16839" y="1326"/>
                      <a:pt x="18889" y="3644"/>
                    </a:cubicBezTo>
                    <a:lnTo>
                      <a:pt x="20911" y="1855"/>
                    </a:lnTo>
                    <a:lnTo>
                      <a:pt x="20569" y="7452"/>
                    </a:lnTo>
                    <a:lnTo>
                      <a:pt x="14971" y="7110"/>
                    </a:lnTo>
                    <a:lnTo>
                      <a:pt x="16993" y="5321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Text Box 22"/>
              <p:cNvSpPr txBox="1">
                <a:spLocks noChangeArrowheads="1"/>
              </p:cNvSpPr>
              <p:nvPr/>
            </p:nvSpPr>
            <p:spPr bwMode="auto">
              <a:xfrm>
                <a:off x="2163" y="1799"/>
                <a:ext cx="957" cy="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fi-FI" altLang="fi-FI" sz="24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fi-FI" altLang="fi-FI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fi-FI" altLang="fi-FI" sz="24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fi-FI" altLang="fi-FI" sz="2400" i="1" dirty="0" err="1">
                    <a:solidFill>
                      <a:srgbClr val="FF0000"/>
                    </a:solidFill>
                    <a:latin typeface="Symbol" pitchFamily="18" charset="2"/>
                  </a:rPr>
                  <a:t>q</a:t>
                </a:r>
                <a:r>
                  <a:rPr lang="fi-FI" altLang="fi-FI" sz="2400" dirty="0" err="1">
                    <a:solidFill>
                      <a:srgbClr val="FF0000"/>
                    </a:solidFill>
                    <a:latin typeface="Symbol" pitchFamily="18" charset="2"/>
                  </a:rPr>
                  <a:t>,</a:t>
                </a:r>
                <a:r>
                  <a:rPr lang="fi-FI" altLang="fi-FI" sz="2400" i="1" dirty="0" err="1">
                    <a:solidFill>
                      <a:srgbClr val="FF0000"/>
                    </a:solidFill>
                    <a:latin typeface="Symbol" pitchFamily="18" charset="2"/>
                  </a:rPr>
                  <a:t>j</a:t>
                </a:r>
                <a:r>
                  <a:rPr lang="fi-FI" altLang="fi-FI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GB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Text Box 23"/>
              <p:cNvSpPr txBox="1">
                <a:spLocks noChangeArrowheads="1"/>
              </p:cNvSpPr>
              <p:nvPr/>
            </p:nvSpPr>
            <p:spPr bwMode="auto">
              <a:xfrm>
                <a:off x="1632" y="2208"/>
                <a:ext cx="338" cy="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Text Box 24"/>
              <p:cNvSpPr txBox="1">
                <a:spLocks noChangeArrowheads="1"/>
              </p:cNvSpPr>
              <p:nvPr/>
            </p:nvSpPr>
            <p:spPr bwMode="auto">
              <a:xfrm>
                <a:off x="1712" y="1178"/>
                <a:ext cx="3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>
                    <a:solidFill>
                      <a:srgbClr val="FF0000"/>
                    </a:solidFill>
                    <a:latin typeface="Symbol" pitchFamily="18" charset="2"/>
                  </a:rPr>
                  <a:t>q</a:t>
                </a:r>
                <a:endParaRPr lang="en-GB" altLang="fi-FI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1" name="Text Box 25"/>
              <p:cNvSpPr txBox="1">
                <a:spLocks noChangeArrowheads="1"/>
              </p:cNvSpPr>
              <p:nvPr/>
            </p:nvSpPr>
            <p:spPr bwMode="auto">
              <a:xfrm>
                <a:off x="1440" y="2784"/>
                <a:ext cx="281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>
                    <a:solidFill>
                      <a:srgbClr val="FF0000"/>
                    </a:solidFill>
                    <a:latin typeface="Symbol" pitchFamily="18" charset="2"/>
                  </a:rPr>
                  <a:t>j</a:t>
                </a:r>
                <a:endParaRPr lang="en-GB" altLang="fi-FI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2" name="Text Box 26"/>
              <p:cNvSpPr txBox="1">
                <a:spLocks noChangeArrowheads="1"/>
              </p:cNvSpPr>
              <p:nvPr/>
            </p:nvSpPr>
            <p:spPr bwMode="auto">
              <a:xfrm>
                <a:off x="1543" y="2026"/>
                <a:ext cx="338" cy="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b="1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5" name="Text Box 49"/>
            <p:cNvSpPr txBox="1">
              <a:spLocks noChangeArrowheads="1"/>
            </p:cNvSpPr>
            <p:nvPr/>
          </p:nvSpPr>
          <p:spPr bwMode="auto">
            <a:xfrm>
              <a:off x="1342" y="960"/>
              <a:ext cx="338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Text Box 50"/>
            <p:cNvSpPr txBox="1">
              <a:spLocks noChangeArrowheads="1"/>
            </p:cNvSpPr>
            <p:nvPr/>
          </p:nvSpPr>
          <p:spPr bwMode="auto">
            <a:xfrm>
              <a:off x="2638" y="2304"/>
              <a:ext cx="338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 Box 51"/>
            <p:cNvSpPr txBox="1">
              <a:spLocks noChangeArrowheads="1"/>
            </p:cNvSpPr>
            <p:nvPr/>
          </p:nvSpPr>
          <p:spPr bwMode="auto">
            <a:xfrm>
              <a:off x="288" y="3264"/>
              <a:ext cx="338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57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764184"/>
              </p:ext>
            </p:extLst>
          </p:nvPr>
        </p:nvGraphicFramePr>
        <p:xfrm>
          <a:off x="4761632" y="2161034"/>
          <a:ext cx="15033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Equation" r:id="rId7" imgW="698400" imgH="203040" progId="Equation.DSMT4">
                  <p:embed/>
                </p:oleObj>
              </mc:Choice>
              <mc:Fallback>
                <p:oleObj name="Equation" r:id="rId7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1632" y="2161034"/>
                        <a:ext cx="15033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2"/>
          <p:cNvGrpSpPr>
            <a:grpSpLocks/>
          </p:cNvGrpSpPr>
          <p:nvPr/>
        </p:nvGrpSpPr>
        <p:grpSpPr bwMode="auto">
          <a:xfrm>
            <a:off x="5049492" y="2738090"/>
            <a:ext cx="2547938" cy="2163763"/>
            <a:chOff x="3651" y="2237"/>
            <a:chExt cx="1605" cy="1363"/>
          </a:xfrm>
        </p:grpSpPr>
        <p:sp>
          <p:nvSpPr>
            <p:cNvPr id="59" name="Line 53"/>
            <p:cNvSpPr>
              <a:spLocks noChangeShapeType="1"/>
            </p:cNvSpPr>
            <p:nvPr/>
          </p:nvSpPr>
          <p:spPr bwMode="auto">
            <a:xfrm>
              <a:off x="3900" y="2340"/>
              <a:ext cx="0" cy="12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4"/>
            <p:cNvSpPr>
              <a:spLocks noChangeShapeType="1"/>
            </p:cNvSpPr>
            <p:nvPr/>
          </p:nvSpPr>
          <p:spPr bwMode="auto">
            <a:xfrm flipV="1">
              <a:off x="3894" y="2334"/>
              <a:ext cx="117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5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3514363"/>
                </p:ext>
              </p:extLst>
            </p:nvPr>
          </p:nvGraphicFramePr>
          <p:xfrm>
            <a:off x="5088" y="2237"/>
            <a:ext cx="168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64" name="Equation" r:id="rId9" imgW="139680" imgH="177480" progId="Equation.DSMT4">
                    <p:embed/>
                  </p:oleObj>
                </mc:Choice>
                <mc:Fallback>
                  <p:oleObj name="Equation" r:id="rId9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" y="2237"/>
                          <a:ext cx="168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1135609"/>
                </p:ext>
              </p:extLst>
            </p:nvPr>
          </p:nvGraphicFramePr>
          <p:xfrm>
            <a:off x="3676" y="3408"/>
            <a:ext cx="18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65" name="Equation" r:id="rId11" imgW="139680" imgH="139680" progId="Equation.DSMT4">
                    <p:embed/>
                  </p:oleObj>
                </mc:Choice>
                <mc:Fallback>
                  <p:oleObj name="Equation" r:id="rId11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6" y="3408"/>
                          <a:ext cx="185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3972828"/>
                </p:ext>
              </p:extLst>
            </p:nvPr>
          </p:nvGraphicFramePr>
          <p:xfrm>
            <a:off x="3651" y="2246"/>
            <a:ext cx="168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66"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2246"/>
                          <a:ext cx="168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8" name="Group 58"/>
            <p:cNvGrpSpPr>
              <a:grpSpLocks/>
            </p:cNvGrpSpPr>
            <p:nvPr/>
          </p:nvGrpSpPr>
          <p:grpSpPr bwMode="auto">
            <a:xfrm>
              <a:off x="3870" y="2304"/>
              <a:ext cx="66" cy="66"/>
              <a:chOff x="964" y="300"/>
              <a:chExt cx="11" cy="11"/>
            </a:xfrm>
          </p:grpSpPr>
          <p:sp>
            <p:nvSpPr>
              <p:cNvPr id="69" name="Oval 59"/>
              <p:cNvSpPr>
                <a:spLocks noChangeArrowheads="1"/>
              </p:cNvSpPr>
              <p:nvPr/>
            </p:nvSpPr>
            <p:spPr bwMode="auto">
              <a:xfrm>
                <a:off x="964" y="300"/>
                <a:ext cx="11" cy="1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70" name="Oval 60"/>
              <p:cNvSpPr>
                <a:spLocks noChangeArrowheads="1"/>
              </p:cNvSpPr>
              <p:nvPr/>
            </p:nvSpPr>
            <p:spPr bwMode="auto">
              <a:xfrm>
                <a:off x="968" y="304"/>
                <a:ext cx="4" cy="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</p:grpSp>
      </p:grpSp>
      <p:sp>
        <p:nvSpPr>
          <p:cNvPr id="71" name="Oval 61"/>
          <p:cNvSpPr>
            <a:spLocks noChangeArrowheads="1"/>
          </p:cNvSpPr>
          <p:nvPr/>
        </p:nvSpPr>
        <p:spPr bwMode="auto">
          <a:xfrm>
            <a:off x="3825528" y="1291877"/>
            <a:ext cx="3238500" cy="3238500"/>
          </a:xfrm>
          <a:prstGeom prst="ellips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72" name="Group 62"/>
          <p:cNvGrpSpPr>
            <a:grpSpLocks/>
          </p:cNvGrpSpPr>
          <p:nvPr/>
        </p:nvGrpSpPr>
        <p:grpSpPr bwMode="auto">
          <a:xfrm>
            <a:off x="5473353" y="3558827"/>
            <a:ext cx="1466850" cy="457200"/>
            <a:chOff x="3660" y="1440"/>
            <a:chExt cx="924" cy="288"/>
          </a:xfrm>
        </p:grpSpPr>
        <p:sp>
          <p:nvSpPr>
            <p:cNvPr id="73" name="Line 63"/>
            <p:cNvSpPr>
              <a:spLocks noChangeShapeType="1"/>
            </p:cNvSpPr>
            <p:nvPr/>
          </p:nvSpPr>
          <p:spPr bwMode="auto">
            <a:xfrm>
              <a:off x="3660" y="1500"/>
              <a:ext cx="92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64"/>
            <p:cNvSpPr txBox="1">
              <a:spLocks noChangeArrowheads="1"/>
            </p:cNvSpPr>
            <p:nvPr/>
          </p:nvSpPr>
          <p:spPr bwMode="auto">
            <a:xfrm>
              <a:off x="3972" y="144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Group 65"/>
          <p:cNvGrpSpPr>
            <a:grpSpLocks/>
          </p:cNvGrpSpPr>
          <p:nvPr/>
        </p:nvGrpSpPr>
        <p:grpSpPr bwMode="auto">
          <a:xfrm>
            <a:off x="6644928" y="2920652"/>
            <a:ext cx="504825" cy="638175"/>
            <a:chOff x="4656" y="2352"/>
            <a:chExt cx="318" cy="402"/>
          </a:xfrm>
        </p:grpSpPr>
        <p:sp>
          <p:nvSpPr>
            <p:cNvPr id="76" name="Line 66"/>
            <p:cNvSpPr>
              <a:spLocks noChangeShapeType="1"/>
            </p:cNvSpPr>
            <p:nvPr/>
          </p:nvSpPr>
          <p:spPr bwMode="auto">
            <a:xfrm rot="18533069" flipH="1">
              <a:off x="4641" y="2421"/>
              <a:ext cx="366" cy="3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67"/>
            <p:cNvSpPr txBox="1">
              <a:spLocks noChangeArrowheads="1"/>
            </p:cNvSpPr>
            <p:nvPr/>
          </p:nvSpPr>
          <p:spPr bwMode="auto">
            <a:xfrm>
              <a:off x="4656" y="235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oup 68"/>
          <p:cNvGrpSpPr>
            <a:grpSpLocks/>
          </p:cNvGrpSpPr>
          <p:nvPr/>
        </p:nvGrpSpPr>
        <p:grpSpPr bwMode="auto">
          <a:xfrm>
            <a:off x="4578003" y="2949227"/>
            <a:ext cx="1714500" cy="657225"/>
            <a:chOff x="3354" y="2370"/>
            <a:chExt cx="1080" cy="414"/>
          </a:xfrm>
        </p:grpSpPr>
        <p:sp>
          <p:nvSpPr>
            <p:cNvPr id="79" name="AutoShape 69"/>
            <p:cNvSpPr>
              <a:spLocks noChangeArrowheads="1"/>
            </p:cNvSpPr>
            <p:nvPr/>
          </p:nvSpPr>
          <p:spPr bwMode="auto">
            <a:xfrm flipV="1">
              <a:off x="3354" y="2370"/>
              <a:ext cx="1080" cy="414"/>
            </a:xfrm>
            <a:custGeom>
              <a:avLst/>
              <a:gdLst>
                <a:gd name="T0" fmla="*/ 42 w 21600"/>
                <a:gd name="T1" fmla="*/ 1 h 21600"/>
                <a:gd name="T2" fmla="*/ 27 w 21600"/>
                <a:gd name="T3" fmla="*/ 0 h 21600"/>
                <a:gd name="T4" fmla="*/ 40 w 21600"/>
                <a:gd name="T5" fmla="*/ 1 h 21600"/>
                <a:gd name="T6" fmla="*/ 58 w 21600"/>
                <a:gd name="T7" fmla="*/ 2 h 21600"/>
                <a:gd name="T8" fmla="*/ 54 w 21600"/>
                <a:gd name="T9" fmla="*/ 4 h 21600"/>
                <a:gd name="T10" fmla="*/ 43 w 21600"/>
                <a:gd name="T11" fmla="*/ 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83 h 21600"/>
                <a:gd name="T20" fmla="*/ 18440 w 21600"/>
                <a:gd name="T21" fmla="*/ 1841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624" y="6886"/>
                  </a:moveTo>
                  <a:cubicBezTo>
                    <a:pt x="18077" y="3395"/>
                    <a:pt x="14617" y="1146"/>
                    <a:pt x="10800" y="1146"/>
                  </a:cubicBezTo>
                  <a:cubicBezTo>
                    <a:pt x="10752" y="1145"/>
                    <a:pt x="10704" y="1146"/>
                    <a:pt x="10656" y="1147"/>
                  </a:cubicBezTo>
                  <a:lnTo>
                    <a:pt x="10639" y="1"/>
                  </a:lnTo>
                  <a:cubicBezTo>
                    <a:pt x="10692" y="0"/>
                    <a:pt x="10746" y="-1"/>
                    <a:pt x="10800" y="0"/>
                  </a:cubicBezTo>
                  <a:cubicBezTo>
                    <a:pt x="15071" y="0"/>
                    <a:pt x="18940" y="2517"/>
                    <a:pt x="20672" y="6421"/>
                  </a:cubicBezTo>
                  <a:lnTo>
                    <a:pt x="23140" y="5326"/>
                  </a:lnTo>
                  <a:lnTo>
                    <a:pt x="21475" y="9645"/>
                  </a:lnTo>
                  <a:lnTo>
                    <a:pt x="17156" y="7980"/>
                  </a:lnTo>
                  <a:lnTo>
                    <a:pt x="19624" y="688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70"/>
            <p:cNvSpPr txBox="1">
              <a:spLocks noChangeArrowheads="1"/>
            </p:cNvSpPr>
            <p:nvPr/>
          </p:nvSpPr>
          <p:spPr bwMode="auto">
            <a:xfrm>
              <a:off x="3900" y="2496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endParaRPr lang="en-GB" altLang="fi-FI" sz="24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81" name="Group 71"/>
          <p:cNvGrpSpPr>
            <a:grpSpLocks/>
          </p:cNvGrpSpPr>
          <p:nvPr/>
        </p:nvGrpSpPr>
        <p:grpSpPr bwMode="auto">
          <a:xfrm>
            <a:off x="5444778" y="2844452"/>
            <a:ext cx="1457325" cy="781050"/>
            <a:chOff x="3900" y="2304"/>
            <a:chExt cx="918" cy="492"/>
          </a:xfrm>
        </p:grpSpPr>
        <p:sp>
          <p:nvSpPr>
            <p:cNvPr id="82" name="Line 72"/>
            <p:cNvSpPr>
              <a:spLocks noChangeShapeType="1"/>
            </p:cNvSpPr>
            <p:nvPr/>
          </p:nvSpPr>
          <p:spPr bwMode="auto">
            <a:xfrm>
              <a:off x="3900" y="2328"/>
              <a:ext cx="918" cy="4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73"/>
            <p:cNvSpPr txBox="1">
              <a:spLocks noChangeArrowheads="1"/>
            </p:cNvSpPr>
            <p:nvPr/>
          </p:nvSpPr>
          <p:spPr bwMode="auto">
            <a:xfrm>
              <a:off x="4272" y="2304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4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651749" y="3615977"/>
            <a:ext cx="1457325" cy="565795"/>
            <a:chOff x="6651749" y="3615977"/>
            <a:chExt cx="1457325" cy="565795"/>
          </a:xfrm>
        </p:grpSpPr>
        <p:sp>
          <p:nvSpPr>
            <p:cNvPr id="85" name="Oval 75"/>
            <p:cNvSpPr>
              <a:spLocks noChangeArrowheads="1"/>
            </p:cNvSpPr>
            <p:nvPr/>
          </p:nvSpPr>
          <p:spPr bwMode="auto">
            <a:xfrm>
              <a:off x="6876827" y="3615977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6" name="Text Box 76"/>
            <p:cNvSpPr txBox="1">
              <a:spLocks noChangeArrowheads="1"/>
            </p:cNvSpPr>
            <p:nvPr/>
          </p:nvSpPr>
          <p:spPr bwMode="auto">
            <a:xfrm>
              <a:off x="6651749" y="3724572"/>
              <a:ext cx="14573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r>
                <a:rPr lang="fi-FI" altLang="fi-FI" sz="2400" dirty="0" err="1">
                  <a:solidFill>
                    <a:srgbClr val="FF0000"/>
                  </a:solidFill>
                  <a:latin typeface="Symbol" pitchFamily="18" charset="2"/>
                </a:rPr>
                <a:t>,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530432"/>
              </p:ext>
            </p:extLst>
          </p:nvPr>
        </p:nvGraphicFramePr>
        <p:xfrm>
          <a:off x="727075" y="4686300"/>
          <a:ext cx="29479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15" imgW="1600200" imgH="203040" progId="Equation.DSMT4">
                  <p:embed/>
                </p:oleObj>
              </mc:Choice>
              <mc:Fallback>
                <p:oleObj name="Equation" r:id="rId15" imgW="160020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4686300"/>
                        <a:ext cx="29479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49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Piste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koordinaatistossa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261840" y="4613820"/>
            <a:ext cx="2447528" cy="382071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Paikkavektori :</a:t>
            </a:r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60673"/>
              </p:ext>
            </p:extLst>
          </p:nvPr>
        </p:nvGraphicFramePr>
        <p:xfrm>
          <a:off x="3582814" y="4691285"/>
          <a:ext cx="1840644" cy="354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" name="Equation" r:id="rId5" imgW="1257120" imgH="241200" progId="Equation.DSMT4">
                  <p:embed/>
                </p:oleObj>
              </mc:Choice>
              <mc:Fallback>
                <p:oleObj name="Equation" r:id="rId5" imgW="12571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814" y="4691285"/>
                        <a:ext cx="1840644" cy="354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585169" y="1255414"/>
            <a:ext cx="3849688" cy="3370263"/>
            <a:chOff x="1872" y="1762"/>
            <a:chExt cx="2425" cy="2123"/>
          </a:xfrm>
        </p:grpSpPr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2077" y="3068"/>
              <a:ext cx="845" cy="6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V="1">
              <a:off x="2922" y="3055"/>
              <a:ext cx="1235" cy="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V="1">
              <a:off x="2929" y="1982"/>
              <a:ext cx="0" cy="107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graphicFrame>
          <p:nvGraphicFramePr>
            <p:cNvPr id="2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3396858"/>
                </p:ext>
              </p:extLst>
            </p:nvPr>
          </p:nvGraphicFramePr>
          <p:xfrm>
            <a:off x="1872" y="3713"/>
            <a:ext cx="136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"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3713"/>
                          <a:ext cx="136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8290632"/>
                </p:ext>
              </p:extLst>
            </p:nvPr>
          </p:nvGraphicFramePr>
          <p:xfrm>
            <a:off x="4140" y="2970"/>
            <a:ext cx="157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" name="Equation" r:id="rId9" imgW="139680" imgH="139680" progId="Equation.DSMT4">
                    <p:embed/>
                  </p:oleObj>
                </mc:Choice>
                <mc:Fallback>
                  <p:oleObj name="Equation" r:id="rId9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0" y="2970"/>
                          <a:ext cx="157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6882603"/>
                </p:ext>
              </p:extLst>
            </p:nvPr>
          </p:nvGraphicFramePr>
          <p:xfrm>
            <a:off x="2849" y="1762"/>
            <a:ext cx="185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1" name="Equation" r:id="rId11" imgW="139680" imgH="177480" progId="Equation.DSMT4">
                    <p:embed/>
                  </p:oleObj>
                </mc:Choice>
                <mc:Fallback>
                  <p:oleObj name="Equation" r:id="rId11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9" y="1762"/>
                          <a:ext cx="185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Oval 17"/>
          <p:cNvSpPr>
            <a:spLocks noChangeArrowheads="1"/>
          </p:cNvSpPr>
          <p:nvPr/>
        </p:nvSpPr>
        <p:spPr bwMode="auto">
          <a:xfrm>
            <a:off x="3185493" y="2447627"/>
            <a:ext cx="82550" cy="841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3215656" y="3373140"/>
            <a:ext cx="639762" cy="525462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1602756" y="3898602"/>
            <a:ext cx="16129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V="1">
            <a:off x="3237881" y="2488902"/>
            <a:ext cx="0" cy="1398588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328368" y="2225377"/>
            <a:ext cx="1721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altLang="fi-FI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2263156" y="2468265"/>
            <a:ext cx="942975" cy="862012"/>
            <a:chOff x="2929" y="2505"/>
            <a:chExt cx="594" cy="543"/>
          </a:xfrm>
        </p:grpSpPr>
        <p:sp>
          <p:nvSpPr>
            <p:cNvPr id="29" name="Line 22"/>
            <p:cNvSpPr>
              <a:spLocks noChangeShapeType="1"/>
            </p:cNvSpPr>
            <p:nvPr/>
          </p:nvSpPr>
          <p:spPr bwMode="auto">
            <a:xfrm flipV="1">
              <a:off x="2929" y="2518"/>
              <a:ext cx="594" cy="53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3120" y="2505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i-FI" altLang="fi-FI" sz="28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altLang="fi-FI" sz="2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2185368" y="374937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altLang="fi-FI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2889424" y="329217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GB" altLang="fi-FI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3480768" y="344457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GB" altLang="fi-FI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2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 animBg="1"/>
      <p:bldP spid="24" grpId="0" animBg="1"/>
      <p:bldP spid="25" grpId="0" animBg="1"/>
      <p:bldP spid="26" grpId="0" animBg="1"/>
      <p:bldP spid="27" grpId="0" autoUpdateAnimBg="0"/>
      <p:bldP spid="31" grpId="0" autoUpdateAnimBg="0"/>
      <p:bldP spid="32" grpId="0" autoUpdateAnimBg="0"/>
      <p:bldP spid="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Piste sylinterikoordinaatistossa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261840" y="4613820"/>
            <a:ext cx="2447528" cy="382071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Paikkavektori :</a:t>
            </a:r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477398"/>
              </p:ext>
            </p:extLst>
          </p:nvPr>
        </p:nvGraphicFramePr>
        <p:xfrm>
          <a:off x="3465488" y="4691063"/>
          <a:ext cx="13192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8" name="Equation" r:id="rId5" imgW="901440" imgH="241200" progId="Equation.DSMT4">
                  <p:embed/>
                </p:oleObj>
              </mc:Choice>
              <mc:Fallback>
                <p:oleObj name="Equation" r:id="rId5" imgW="901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488" y="4691063"/>
                        <a:ext cx="1319212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29"/>
          <p:cNvGrpSpPr>
            <a:grpSpLocks/>
          </p:cNvGrpSpPr>
          <p:nvPr/>
        </p:nvGrpSpPr>
        <p:grpSpPr bwMode="auto">
          <a:xfrm>
            <a:off x="573113" y="1126902"/>
            <a:ext cx="3765551" cy="3421063"/>
            <a:chOff x="1911" y="1781"/>
            <a:chExt cx="2372" cy="2155"/>
          </a:xfrm>
        </p:grpSpPr>
        <p:sp>
          <p:nvSpPr>
            <p:cNvPr id="36" name="Line 9"/>
            <p:cNvSpPr>
              <a:spLocks noChangeShapeType="1"/>
            </p:cNvSpPr>
            <p:nvPr/>
          </p:nvSpPr>
          <p:spPr bwMode="auto">
            <a:xfrm flipH="1">
              <a:off x="2129" y="3080"/>
              <a:ext cx="861" cy="66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>
              <a:off x="2990" y="3074"/>
              <a:ext cx="108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8" name="Line 11"/>
            <p:cNvSpPr>
              <a:spLocks noChangeShapeType="1"/>
            </p:cNvSpPr>
            <p:nvPr/>
          </p:nvSpPr>
          <p:spPr bwMode="auto">
            <a:xfrm flipV="1">
              <a:off x="2997" y="2009"/>
              <a:ext cx="0" cy="10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graphicFrame>
          <p:nvGraphicFramePr>
            <p:cNvPr id="3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5374668"/>
                </p:ext>
              </p:extLst>
            </p:nvPr>
          </p:nvGraphicFramePr>
          <p:xfrm>
            <a:off x="1911" y="3727"/>
            <a:ext cx="208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39" name="Equation" r:id="rId7" imgW="139680" imgH="139680" progId="Equation.DSMT4">
                    <p:embed/>
                  </p:oleObj>
                </mc:Choice>
                <mc:Fallback>
                  <p:oleObj name="Equation" r:id="rId7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1" y="3727"/>
                          <a:ext cx="208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1448611"/>
                </p:ext>
              </p:extLst>
            </p:nvPr>
          </p:nvGraphicFramePr>
          <p:xfrm>
            <a:off x="4095" y="2968"/>
            <a:ext cx="188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40" name="Equation" r:id="rId9" imgW="139680" imgH="177480" progId="Equation.DSMT4">
                    <p:embed/>
                  </p:oleObj>
                </mc:Choice>
                <mc:Fallback>
                  <p:oleObj name="Equation" r:id="rId9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5" y="2968"/>
                          <a:ext cx="188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6308167"/>
                </p:ext>
              </p:extLst>
            </p:nvPr>
          </p:nvGraphicFramePr>
          <p:xfrm>
            <a:off x="2916" y="1781"/>
            <a:ext cx="174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41" name="Equation" r:id="rId11" imgW="126720" imgH="139680" progId="Equation.DSMT4">
                    <p:embed/>
                  </p:oleObj>
                </mc:Choice>
                <mc:Fallback>
                  <p:oleObj name="Equation" r:id="rId11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6" y="1781"/>
                          <a:ext cx="174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3067075" y="2287364"/>
            <a:ext cx="85725" cy="825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flipV="1">
            <a:off x="3087713" y="2339752"/>
            <a:ext cx="22225" cy="1066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1366863" y="1685702"/>
            <a:ext cx="1871662" cy="86042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1357338" y="2754089"/>
            <a:ext cx="1870075" cy="86042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46" name="AutoShape 26"/>
          <p:cNvSpPr>
            <a:spLocks noChangeArrowheads="1"/>
          </p:cNvSpPr>
          <p:nvPr/>
        </p:nvSpPr>
        <p:spPr bwMode="auto">
          <a:xfrm flipV="1">
            <a:off x="1612925" y="3273202"/>
            <a:ext cx="1517650" cy="382587"/>
          </a:xfrm>
          <a:custGeom>
            <a:avLst/>
            <a:gdLst>
              <a:gd name="T0" fmla="*/ 872297 w 21600"/>
              <a:gd name="T1" fmla="*/ 2143 h 21600"/>
              <a:gd name="T2" fmla="*/ 212401 w 21600"/>
              <a:gd name="T3" fmla="*/ 102997 h 21600"/>
              <a:gd name="T4" fmla="*/ 839485 w 21600"/>
              <a:gd name="T5" fmla="*/ 56892 h 21600"/>
              <a:gd name="T6" fmla="*/ 1673069 w 21600"/>
              <a:gd name="T7" fmla="*/ 127600 h 21600"/>
              <a:gd name="T8" fmla="*/ 1464181 w 21600"/>
              <a:gd name="T9" fmla="*/ 220483 h 21600"/>
              <a:gd name="T10" fmla="*/ 1095659 w 21600"/>
              <a:gd name="T11" fmla="*/ 16782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196" y="8756"/>
                </a:moveTo>
                <a:cubicBezTo>
                  <a:pt x="17277" y="5429"/>
                  <a:pt x="14251" y="3126"/>
                  <a:pt x="10800" y="3126"/>
                </a:cubicBezTo>
                <a:cubicBezTo>
                  <a:pt x="8185" y="3125"/>
                  <a:pt x="5750" y="4457"/>
                  <a:pt x="4339" y="6659"/>
                </a:cubicBezTo>
                <a:lnTo>
                  <a:pt x="1707" y="4972"/>
                </a:lnTo>
                <a:cubicBezTo>
                  <a:pt x="3692" y="1874"/>
                  <a:pt x="7119" y="-1"/>
                  <a:pt x="10800" y="0"/>
                </a:cubicBezTo>
                <a:cubicBezTo>
                  <a:pt x="15656" y="0"/>
                  <a:pt x="19916" y="3242"/>
                  <a:pt x="21209" y="7923"/>
                </a:cubicBezTo>
                <a:lnTo>
                  <a:pt x="23812" y="7204"/>
                </a:lnTo>
                <a:lnTo>
                  <a:pt x="20839" y="12448"/>
                </a:lnTo>
                <a:lnTo>
                  <a:pt x="15594" y="9475"/>
                </a:lnTo>
                <a:lnTo>
                  <a:pt x="18196" y="8756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i-FI"/>
          </a:p>
        </p:txBody>
      </p:sp>
      <p:grpSp>
        <p:nvGrpSpPr>
          <p:cNvPr id="47" name="Group 40"/>
          <p:cNvGrpSpPr>
            <a:grpSpLocks/>
          </p:cNvGrpSpPr>
          <p:nvPr/>
        </p:nvGrpSpPr>
        <p:grpSpPr bwMode="auto">
          <a:xfrm>
            <a:off x="2297138" y="2131789"/>
            <a:ext cx="1539875" cy="1493838"/>
            <a:chOff x="2997" y="2414"/>
            <a:chExt cx="970" cy="941"/>
          </a:xfrm>
        </p:grpSpPr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2997" y="2414"/>
              <a:ext cx="505" cy="1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49" name="Line 27"/>
            <p:cNvSpPr>
              <a:spLocks noChangeShapeType="1"/>
            </p:cNvSpPr>
            <p:nvPr/>
          </p:nvSpPr>
          <p:spPr bwMode="auto">
            <a:xfrm>
              <a:off x="2997" y="3080"/>
              <a:ext cx="970" cy="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3178200" y="2109564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dirty="0" err="1">
                <a:solidFill>
                  <a:srgbClr val="FF0000"/>
                </a:solidFill>
              </a:rPr>
              <a:t>(</a:t>
            </a:r>
            <a:r>
              <a:rPr lang="fi-FI" altLang="fi-FI" i="1" dirty="0" err="1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fi-FI" altLang="fi-FI" dirty="0" err="1">
                <a:solidFill>
                  <a:srgbClr val="FF0000"/>
                </a:solidFill>
                <a:latin typeface="Symbol" pitchFamily="18" charset="2"/>
              </a:rPr>
              <a:t>,</a:t>
            </a:r>
            <a:r>
              <a:rPr lang="fi-FI" altLang="fi-FI" i="1" dirty="0" err="1">
                <a:solidFill>
                  <a:srgbClr val="FF0000"/>
                </a:solidFill>
                <a:latin typeface="Symbol" pitchFamily="18" charset="2"/>
              </a:rPr>
              <a:t>j</a:t>
            </a:r>
            <a:r>
              <a:rPr lang="fi-FI" altLang="fi-FI" dirty="0" err="1">
                <a:solidFill>
                  <a:srgbClr val="FF0000"/>
                </a:solidFill>
                <a:latin typeface="Symbol" pitchFamily="18" charset="2"/>
              </a:rPr>
              <a:t>,</a:t>
            </a:r>
            <a:r>
              <a:rPr lang="fi-FI" altLang="fi-FI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dirty="0">
                <a:solidFill>
                  <a:srgbClr val="FF0000"/>
                </a:solidFill>
              </a:rPr>
              <a:t>)</a:t>
            </a:r>
            <a:endParaRPr lang="en-GB" altLang="fi-FI" i="1" dirty="0">
              <a:solidFill>
                <a:srgbClr val="FF0000"/>
              </a:solidFill>
            </a:endParaRPr>
          </a:p>
        </p:txBody>
      </p:sp>
      <p:grpSp>
        <p:nvGrpSpPr>
          <p:cNvPr id="51" name="Group 42"/>
          <p:cNvGrpSpPr>
            <a:grpSpLocks/>
          </p:cNvGrpSpPr>
          <p:nvPr/>
        </p:nvGrpSpPr>
        <p:grpSpPr bwMode="auto">
          <a:xfrm>
            <a:off x="2319363" y="2338164"/>
            <a:ext cx="779462" cy="830263"/>
            <a:chOff x="3011" y="2544"/>
            <a:chExt cx="491" cy="523"/>
          </a:xfrm>
        </p:grpSpPr>
        <p:sp>
          <p:nvSpPr>
            <p:cNvPr id="52" name="Line 23"/>
            <p:cNvSpPr>
              <a:spLocks noChangeShapeType="1"/>
            </p:cNvSpPr>
            <p:nvPr/>
          </p:nvSpPr>
          <p:spPr bwMode="auto">
            <a:xfrm flipV="1">
              <a:off x="3011" y="2558"/>
              <a:ext cx="491" cy="509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3" name="Text Box 36"/>
            <p:cNvSpPr txBox="1">
              <a:spLocks noChangeArrowheads="1"/>
            </p:cNvSpPr>
            <p:nvPr/>
          </p:nvSpPr>
          <p:spPr bwMode="auto">
            <a:xfrm>
              <a:off x="3120" y="2544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i-FI" altLang="fi-FI" sz="28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altLang="fi-FI" sz="2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2568600" y="1804764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i="1">
                <a:solidFill>
                  <a:srgbClr val="FF0000"/>
                </a:solidFill>
                <a:latin typeface="Symbol" pitchFamily="18" charset="2"/>
              </a:rPr>
              <a:t>r</a:t>
            </a:r>
            <a:endParaRPr lang="en-GB" altLang="fi-FI" i="1">
              <a:solidFill>
                <a:srgbClr val="FF0000"/>
              </a:solidFill>
            </a:endParaRP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102000" y="256676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GB" altLang="fi-FI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2111400" y="355736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i="1">
                <a:solidFill>
                  <a:srgbClr val="FF0000"/>
                </a:solidFill>
                <a:latin typeface="Symbol" pitchFamily="18" charset="2"/>
              </a:rPr>
              <a:t>j</a:t>
            </a:r>
            <a:endParaRPr lang="en-GB" altLang="fi-FI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4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2" grpId="0" animBg="1"/>
      <p:bldP spid="43" grpId="0" animBg="1"/>
      <p:bldP spid="46" grpId="0" animBg="1"/>
      <p:bldP spid="50" grpId="0" autoUpdateAnimBg="0"/>
      <p:bldP spid="54" grpId="0" autoUpdateAnimBg="0"/>
      <p:bldP spid="55" grpId="0" autoUpdateAnimBg="0"/>
      <p:bldP spid="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Piste pallokoordinaatistossa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i-FI" altLang="fi-FI" i="1" kern="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i-FI" altLang="fi-FI" i="1" kern="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261840" y="4613820"/>
            <a:ext cx="2447528" cy="382071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Paikkavektori :</a:t>
            </a:r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09377"/>
              </p:ext>
            </p:extLst>
          </p:nvPr>
        </p:nvGraphicFramePr>
        <p:xfrm>
          <a:off x="3781425" y="4699000"/>
          <a:ext cx="6873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Equation" r:id="rId5" imgW="469800" imgH="228600" progId="Equation.DSMT4">
                  <p:embed/>
                </p:oleObj>
              </mc:Choice>
              <mc:Fallback>
                <p:oleObj name="Equation" r:id="rId5" imgW="46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425" y="4699000"/>
                        <a:ext cx="6873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11"/>
          <p:cNvSpPr>
            <a:spLocks noChangeShapeType="1"/>
          </p:cNvSpPr>
          <p:nvPr/>
        </p:nvSpPr>
        <p:spPr bwMode="auto">
          <a:xfrm flipV="1">
            <a:off x="2709119" y="1981745"/>
            <a:ext cx="1316037" cy="1236663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 flipV="1">
            <a:off x="2691656" y="2665958"/>
            <a:ext cx="611188" cy="576262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flipH="1">
            <a:off x="1342281" y="3240633"/>
            <a:ext cx="1346200" cy="10683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>
            <a:off x="2688481" y="3229520"/>
            <a:ext cx="16954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 flipV="1">
            <a:off x="2699594" y="1519783"/>
            <a:ext cx="0" cy="1698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graphicFrame>
        <p:nvGraphicFramePr>
          <p:cNvPr id="5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765790"/>
              </p:ext>
            </p:extLst>
          </p:nvPr>
        </p:nvGraphicFramePr>
        <p:xfrm>
          <a:off x="1001713" y="4278313"/>
          <a:ext cx="325437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4278313"/>
                        <a:ext cx="325437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994767"/>
              </p:ext>
            </p:extLst>
          </p:nvPr>
        </p:nvGraphicFramePr>
        <p:xfrm>
          <a:off x="4414838" y="3059113"/>
          <a:ext cx="2952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tion" r:id="rId9" imgW="139680" imgH="177480" progId="Equation.DSMT4">
                  <p:embed/>
                </p:oleObj>
              </mc:Choice>
              <mc:Fallback>
                <p:oleObj name="Equation" r:id="rId9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838" y="3059113"/>
                        <a:ext cx="2952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791914"/>
              </p:ext>
            </p:extLst>
          </p:nvPr>
        </p:nvGraphicFramePr>
        <p:xfrm>
          <a:off x="2573338" y="1168400"/>
          <a:ext cx="2952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tion" r:id="rId11" imgW="126720" imgH="139680" progId="Equation.DSMT4">
                  <p:embed/>
                </p:oleObj>
              </mc:Choice>
              <mc:Fallback>
                <p:oleObj name="Equation" r:id="rId11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1168400"/>
                        <a:ext cx="2952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2709119" y="2527845"/>
            <a:ext cx="1631950" cy="239713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63" name="Oval 19"/>
          <p:cNvSpPr>
            <a:spLocks noChangeArrowheads="1"/>
          </p:cNvSpPr>
          <p:nvPr/>
        </p:nvSpPr>
        <p:spPr bwMode="auto">
          <a:xfrm>
            <a:off x="3309194" y="2569120"/>
            <a:ext cx="84137" cy="841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64" name="Line 24"/>
          <p:cNvSpPr>
            <a:spLocks noChangeShapeType="1"/>
          </p:cNvSpPr>
          <p:nvPr/>
        </p:nvSpPr>
        <p:spPr bwMode="auto">
          <a:xfrm flipV="1">
            <a:off x="2720231" y="2632620"/>
            <a:ext cx="611188" cy="5762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65" name="Oval 26"/>
          <p:cNvSpPr>
            <a:spLocks noChangeArrowheads="1"/>
          </p:cNvSpPr>
          <p:nvPr/>
        </p:nvSpPr>
        <p:spPr bwMode="auto">
          <a:xfrm>
            <a:off x="1499444" y="2045245"/>
            <a:ext cx="2389187" cy="23796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66" name="Oval 27"/>
          <p:cNvSpPr>
            <a:spLocks noChangeArrowheads="1"/>
          </p:cNvSpPr>
          <p:nvPr/>
        </p:nvSpPr>
        <p:spPr bwMode="auto">
          <a:xfrm>
            <a:off x="1499444" y="2935833"/>
            <a:ext cx="2389187" cy="628650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67" name="Oval 28"/>
          <p:cNvSpPr>
            <a:spLocks noChangeArrowheads="1"/>
          </p:cNvSpPr>
          <p:nvPr/>
        </p:nvSpPr>
        <p:spPr bwMode="auto">
          <a:xfrm>
            <a:off x="1751856" y="2369095"/>
            <a:ext cx="1893888" cy="284163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68" name="AutoShape 29"/>
          <p:cNvSpPr>
            <a:spLocks noChangeArrowheads="1"/>
          </p:cNvSpPr>
          <p:nvPr/>
        </p:nvSpPr>
        <p:spPr bwMode="auto">
          <a:xfrm>
            <a:off x="1951881" y="1824583"/>
            <a:ext cx="1968500" cy="849312"/>
          </a:xfrm>
          <a:custGeom>
            <a:avLst/>
            <a:gdLst>
              <a:gd name="T0" fmla="*/ 1334297 w 21600"/>
              <a:gd name="T1" fmla="*/ 27760 h 21600"/>
              <a:gd name="T2" fmla="*/ 766439 w 21600"/>
              <a:gd name="T3" fmla="*/ 37079 h 21600"/>
              <a:gd name="T4" fmla="*/ 1291646 w 21600"/>
              <a:gd name="T5" fmla="*/ 76124 h 21600"/>
              <a:gd name="T6" fmla="*/ 1995658 w 21600"/>
              <a:gd name="T7" fmla="*/ 122403 h 21600"/>
              <a:gd name="T8" fmla="*/ 1918285 w 21600"/>
              <a:gd name="T9" fmla="*/ 306106 h 21600"/>
              <a:gd name="T10" fmla="*/ 1492506 w 21600"/>
              <a:gd name="T11" fmla="*/ 27276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596" y="5400"/>
                </a:moveTo>
                <a:cubicBezTo>
                  <a:pt x="16825" y="2842"/>
                  <a:pt x="13911" y="1316"/>
                  <a:pt x="10800" y="1316"/>
                </a:cubicBezTo>
                <a:cubicBezTo>
                  <a:pt x="10047" y="1315"/>
                  <a:pt x="9297" y="1405"/>
                  <a:pt x="8565" y="1582"/>
                </a:cubicBezTo>
                <a:lnTo>
                  <a:pt x="8255" y="303"/>
                </a:lnTo>
                <a:cubicBezTo>
                  <a:pt x="9088" y="102"/>
                  <a:pt x="9942" y="-1"/>
                  <a:pt x="10800" y="0"/>
                </a:cubicBezTo>
                <a:cubicBezTo>
                  <a:pt x="14343" y="0"/>
                  <a:pt x="17661" y="1738"/>
                  <a:pt x="19678" y="4650"/>
                </a:cubicBezTo>
                <a:lnTo>
                  <a:pt x="21898" y="3113"/>
                </a:lnTo>
                <a:lnTo>
                  <a:pt x="21049" y="7785"/>
                </a:lnTo>
                <a:lnTo>
                  <a:pt x="16377" y="6937"/>
                </a:lnTo>
                <a:lnTo>
                  <a:pt x="18596" y="54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69" name="Line 30"/>
          <p:cNvSpPr>
            <a:spLocks noChangeShapeType="1"/>
          </p:cNvSpPr>
          <p:nvPr/>
        </p:nvSpPr>
        <p:spPr bwMode="auto">
          <a:xfrm>
            <a:off x="2699594" y="3240633"/>
            <a:ext cx="1630362" cy="2413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0" name="AutoShape 31"/>
          <p:cNvSpPr>
            <a:spLocks noChangeArrowheads="1"/>
          </p:cNvSpPr>
          <p:nvPr/>
        </p:nvSpPr>
        <p:spPr bwMode="auto">
          <a:xfrm flipV="1">
            <a:off x="1772494" y="2926308"/>
            <a:ext cx="2073275" cy="722312"/>
          </a:xfrm>
          <a:custGeom>
            <a:avLst/>
            <a:gdLst>
              <a:gd name="T0" fmla="*/ 1161706 w 21600"/>
              <a:gd name="T1" fmla="*/ 2608 h 21600"/>
              <a:gd name="T2" fmla="*/ 516303 w 21600"/>
              <a:gd name="T3" fmla="*/ 98816 h 21600"/>
              <a:gd name="T4" fmla="*/ 1132334 w 21600"/>
              <a:gd name="T5" fmla="*/ 86644 h 21600"/>
              <a:gd name="T6" fmla="*/ 2007141 w 21600"/>
              <a:gd name="T7" fmla="*/ 62032 h 21600"/>
              <a:gd name="T8" fmla="*/ 1974315 w 21600"/>
              <a:gd name="T9" fmla="*/ 249198 h 21600"/>
              <a:gd name="T10" fmla="*/ 1436991 w 21600"/>
              <a:gd name="T11" fmla="*/ 23776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993" y="5321"/>
                </a:moveTo>
                <a:cubicBezTo>
                  <a:pt x="15424" y="3546"/>
                  <a:pt x="13168" y="2531"/>
                  <a:pt x="10800" y="2531"/>
                </a:cubicBezTo>
                <a:cubicBezTo>
                  <a:pt x="9120" y="2530"/>
                  <a:pt x="7480" y="3042"/>
                  <a:pt x="6099" y="3997"/>
                </a:cubicBezTo>
                <a:lnTo>
                  <a:pt x="4660" y="1914"/>
                </a:lnTo>
                <a:cubicBezTo>
                  <a:pt x="6465" y="667"/>
                  <a:pt x="8606" y="-1"/>
                  <a:pt x="10800" y="0"/>
                </a:cubicBezTo>
                <a:cubicBezTo>
                  <a:pt x="13894" y="0"/>
                  <a:pt x="16839" y="1326"/>
                  <a:pt x="18889" y="3644"/>
                </a:cubicBezTo>
                <a:lnTo>
                  <a:pt x="20911" y="1855"/>
                </a:lnTo>
                <a:lnTo>
                  <a:pt x="20569" y="7452"/>
                </a:lnTo>
                <a:lnTo>
                  <a:pt x="14971" y="7110"/>
                </a:lnTo>
                <a:lnTo>
                  <a:pt x="16993" y="5321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3682256" y="225162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dirty="0" err="1">
                <a:solidFill>
                  <a:srgbClr val="FF0000"/>
                </a:solidFill>
                <a:latin typeface="Symbol" pitchFamily="18" charset="2"/>
              </a:rPr>
              <a:t>,</a:t>
            </a:r>
            <a:r>
              <a:rPr lang="fi-FI" altLang="fi-FI" i="1" dirty="0" err="1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fi-FI" altLang="fi-FI" dirty="0" err="1">
                <a:solidFill>
                  <a:srgbClr val="FF0000"/>
                </a:solidFill>
                <a:latin typeface="Symbol" pitchFamily="18" charset="2"/>
              </a:rPr>
              <a:t>,</a:t>
            </a:r>
            <a:r>
              <a:rPr lang="fi-FI" altLang="fi-FI" i="1" dirty="0" err="1">
                <a:solidFill>
                  <a:srgbClr val="FF0000"/>
                </a:solidFill>
                <a:latin typeface="Symbol" pitchFamily="18" charset="2"/>
              </a:rPr>
              <a:t>j</a:t>
            </a:r>
            <a:r>
              <a:rPr lang="fi-FI" altLang="fi-FI" dirty="0">
                <a:solidFill>
                  <a:srgbClr val="FF0000"/>
                </a:solidFill>
              </a:rPr>
              <a:t>)</a:t>
            </a:r>
            <a:endParaRPr lang="en-GB" altLang="fi-FI" dirty="0">
              <a:solidFill>
                <a:srgbClr val="FF0000"/>
              </a:solidFill>
            </a:endParaRPr>
          </a:p>
        </p:txBody>
      </p:sp>
      <p:sp>
        <p:nvSpPr>
          <p:cNvPr id="72" name="Text Box 34"/>
          <p:cNvSpPr txBox="1">
            <a:spLocks noChangeArrowheads="1"/>
          </p:cNvSpPr>
          <p:nvPr/>
        </p:nvSpPr>
        <p:spPr bwMode="auto">
          <a:xfrm>
            <a:off x="2920256" y="278502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GB" altLang="fi-F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3072656" y="141342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i="1">
                <a:solidFill>
                  <a:srgbClr val="FF0000"/>
                </a:solidFill>
                <a:latin typeface="Symbol" pitchFamily="18" charset="2"/>
              </a:rPr>
              <a:t>q</a:t>
            </a:r>
            <a:endParaRPr lang="en-GB" altLang="fi-FI">
              <a:solidFill>
                <a:srgbClr val="FF0000"/>
              </a:solidFill>
            </a:endParaRPr>
          </a:p>
        </p:txBody>
      </p:sp>
      <p:sp>
        <p:nvSpPr>
          <p:cNvPr id="74" name="Text Box 36"/>
          <p:cNvSpPr txBox="1">
            <a:spLocks noChangeArrowheads="1"/>
          </p:cNvSpPr>
          <p:nvPr/>
        </p:nvSpPr>
        <p:spPr bwMode="auto">
          <a:xfrm>
            <a:off x="2691656" y="347082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i="1">
                <a:solidFill>
                  <a:srgbClr val="FF0000"/>
                </a:solidFill>
                <a:latin typeface="Symbol" pitchFamily="18" charset="2"/>
              </a:rPr>
              <a:t>j</a:t>
            </a:r>
            <a:endParaRPr lang="en-GB" altLang="fi-FI">
              <a:solidFill>
                <a:srgbClr val="FF0000"/>
              </a:solidFill>
            </a:endParaRPr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2844056" y="255642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GB" altLang="fi-FI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0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 animBg="1"/>
      <p:bldP spid="32" grpId="0" animBg="1"/>
      <p:bldP spid="62" grpId="0" animBg="1"/>
      <p:bldP spid="63" grpId="0" animBg="1"/>
      <p:bldP spid="64" grpId="0" animBg="1"/>
      <p:bldP spid="68" grpId="0" animBg="1"/>
      <p:bldP spid="69" grpId="0" animBg="1"/>
      <p:bldP spid="70" grpId="0" animBg="1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dirty="0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Vektorien komponenttimuodot eri koordinaatistoissa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96955" y="1279421"/>
            <a:ext cx="6236885" cy="1966247"/>
          </a:xfrm>
        </p:spPr>
        <p:txBody>
          <a:bodyPr>
            <a:normAutofit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Karteesinen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2525588"/>
            <a:ext cx="6236885" cy="491561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Sylinterikoordinaatisto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535216"/>
              </p:ext>
            </p:extLst>
          </p:nvPr>
        </p:nvGraphicFramePr>
        <p:xfrm>
          <a:off x="2097336" y="1787019"/>
          <a:ext cx="2664296" cy="42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6" imgW="1523880" imgH="241200" progId="Equation.DSMT4">
                  <p:embed/>
                </p:oleObj>
              </mc:Choice>
              <mc:Fallback>
                <p:oleObj name="Equation" r:id="rId6" imgW="15238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336" y="1787019"/>
                        <a:ext cx="2664296" cy="421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4"/>
          <p:cNvSpPr txBox="1">
            <a:spLocks/>
          </p:cNvSpPr>
          <p:nvPr/>
        </p:nvSpPr>
        <p:spPr>
          <a:xfrm>
            <a:off x="569179" y="3605708"/>
            <a:ext cx="6236885" cy="491561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Pallokoordinaatisto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927001"/>
              </p:ext>
            </p:extLst>
          </p:nvPr>
        </p:nvGraphicFramePr>
        <p:xfrm>
          <a:off x="2159000" y="3017838"/>
          <a:ext cx="26860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8" imgW="1536480" imgH="241200" progId="Equation.DSMT4">
                  <p:embed/>
                </p:oleObj>
              </mc:Choice>
              <mc:Fallback>
                <p:oleObj name="Equation" r:id="rId8" imgW="15364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3017838"/>
                        <a:ext cx="268605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217482"/>
              </p:ext>
            </p:extLst>
          </p:nvPr>
        </p:nvGraphicFramePr>
        <p:xfrm>
          <a:off x="2142257" y="4121125"/>
          <a:ext cx="26193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10" imgW="1498320" imgH="241200" progId="Equation.DSMT4">
                  <p:embed/>
                </p:oleObj>
              </mc:Choice>
              <mc:Fallback>
                <p:oleObj name="Equation" r:id="rId10" imgW="149832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257" y="4121125"/>
                        <a:ext cx="261937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dirty="0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80483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Ortogonaaliset suunta- (eli kanta-) vektorit eri koordinaatistoissa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96955" y="1279421"/>
            <a:ext cx="6236885" cy="454079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Noudattavat ’oikean käden sääntöä’: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045027" y="1795973"/>
            <a:ext cx="4292669" cy="873631"/>
          </a:xfrm>
          <a:prstGeom prst="rect">
            <a:avLst/>
          </a:prstGeom>
        </p:spPr>
        <p:txBody>
          <a:bodyPr vert="horz" lIns="82598" tIns="41299" rIns="82598" bIns="41299" rtlCol="0">
            <a:normAutofit fontScale="92500"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Karteesinen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oordinaatisto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ontent Placeholder 4"/>
          <p:cNvSpPr txBox="1">
            <a:spLocks/>
          </p:cNvSpPr>
          <p:nvPr/>
        </p:nvSpPr>
        <p:spPr>
          <a:xfrm>
            <a:off x="1017216" y="2813620"/>
            <a:ext cx="4292669" cy="873631"/>
          </a:xfrm>
          <a:prstGeom prst="rect">
            <a:avLst/>
          </a:prstGeom>
        </p:spPr>
        <p:txBody>
          <a:bodyPr vert="horz" lIns="82598" tIns="41299" rIns="82598" bIns="41299" rtlCol="0">
            <a:normAutofit fontScale="92500"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Sylinteri-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oordinaatisto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1038982" y="3821732"/>
            <a:ext cx="4292669" cy="873631"/>
          </a:xfrm>
          <a:prstGeom prst="rect">
            <a:avLst/>
          </a:prstGeom>
        </p:spPr>
        <p:txBody>
          <a:bodyPr vert="horz" lIns="82598" tIns="41299" rIns="82598" bIns="41299" rtlCol="0">
            <a:normAutofit fontScale="92500"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Pallo-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oordinaatisto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i-FI" altLang="fi-FI" i="1" kern="0" dirty="0" err="1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i-FI" altLang="fi-FI" i="1" kern="0" dirty="0" err="1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331929"/>
              </p:ext>
            </p:extLst>
          </p:nvPr>
        </p:nvGraphicFramePr>
        <p:xfrm>
          <a:off x="2943226" y="1846833"/>
          <a:ext cx="3374428" cy="103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quation" r:id="rId6" imgW="2273040" imgH="698400" progId="Equation.DSMT4">
                  <p:embed/>
                </p:oleObj>
              </mc:Choice>
              <mc:Fallback>
                <p:oleObj name="Equation" r:id="rId6" imgW="2273040" imgH="69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6" y="1846833"/>
                        <a:ext cx="3374428" cy="1038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910542"/>
              </p:ext>
            </p:extLst>
          </p:nvPr>
        </p:nvGraphicFramePr>
        <p:xfrm>
          <a:off x="2963864" y="2813620"/>
          <a:ext cx="3390462" cy="1043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Equation" r:id="rId8" imgW="2273040" imgH="698400" progId="Equation.DSMT4">
                  <p:embed/>
                </p:oleObj>
              </mc:Choice>
              <mc:Fallback>
                <p:oleObj name="Equation" r:id="rId8" imgW="2273040" imgH="698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4" y="2813620"/>
                        <a:ext cx="3390462" cy="1043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602505"/>
              </p:ext>
            </p:extLst>
          </p:nvPr>
        </p:nvGraphicFramePr>
        <p:xfrm>
          <a:off x="2984501" y="3821732"/>
          <a:ext cx="3433316" cy="1068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name="Equation" r:id="rId10" imgW="2247840" imgH="698400" progId="Equation.DSMT4">
                  <p:embed/>
                </p:oleObj>
              </mc:Choice>
              <mc:Fallback>
                <p:oleObj name="Equation" r:id="rId10" imgW="2247840" imgH="698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1" y="3821732"/>
                        <a:ext cx="3433316" cy="1068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2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Karteesisesta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sylinterikoordinaatistoon 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-&gt; 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707791"/>
              </p:ext>
            </p:extLst>
          </p:nvPr>
        </p:nvGraphicFramePr>
        <p:xfrm>
          <a:off x="1521272" y="4752025"/>
          <a:ext cx="797303" cy="303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" name="Equation" r:id="rId5" imgW="368280" imgH="139680" progId="Equation.DSMT4">
                  <p:embed/>
                </p:oleObj>
              </mc:Choice>
              <mc:Fallback>
                <p:oleObj name="Equation" r:id="rId5" imgW="3682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72" y="4752025"/>
                        <a:ext cx="797303" cy="3036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Line 26"/>
          <p:cNvSpPr>
            <a:spLocks noChangeShapeType="1"/>
          </p:cNvSpPr>
          <p:nvPr/>
        </p:nvSpPr>
        <p:spPr bwMode="auto">
          <a:xfrm flipV="1">
            <a:off x="5625728" y="1836934"/>
            <a:ext cx="0" cy="849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" name="Group 47"/>
          <p:cNvGrpSpPr>
            <a:grpSpLocks/>
          </p:cNvGrpSpPr>
          <p:nvPr/>
        </p:nvGrpSpPr>
        <p:grpSpPr bwMode="auto">
          <a:xfrm>
            <a:off x="4279057" y="1228873"/>
            <a:ext cx="1749425" cy="1641475"/>
            <a:chOff x="3495" y="1662"/>
            <a:chExt cx="1102" cy="1034"/>
          </a:xfrm>
        </p:grpSpPr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3660" y="2580"/>
              <a:ext cx="798" cy="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1"/>
            <p:cNvSpPr>
              <a:spLocks noChangeShapeType="1"/>
            </p:cNvSpPr>
            <p:nvPr/>
          </p:nvSpPr>
          <p:spPr bwMode="auto">
            <a:xfrm flipV="1">
              <a:off x="3666" y="1800"/>
              <a:ext cx="0" cy="7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8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3063947"/>
                </p:ext>
              </p:extLst>
            </p:nvPr>
          </p:nvGraphicFramePr>
          <p:xfrm>
            <a:off x="3495" y="2542"/>
            <a:ext cx="142" cy="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6" name="Equation" r:id="rId7" imgW="139680" imgH="139680" progId="Equation.DSMT4">
                    <p:embed/>
                  </p:oleObj>
                </mc:Choice>
                <mc:Fallback>
                  <p:oleObj name="Equation" r:id="rId7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5" y="2542"/>
                          <a:ext cx="142" cy="1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25645"/>
                </p:ext>
              </p:extLst>
            </p:nvPr>
          </p:nvGraphicFramePr>
          <p:xfrm>
            <a:off x="4441" y="2508"/>
            <a:ext cx="156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7" name="Equation" r:id="rId9" imgW="139680" imgH="177480" progId="Equation.DSMT4">
                    <p:embed/>
                  </p:oleObj>
                </mc:Choice>
                <mc:Fallback>
                  <p:oleObj name="Equation" r:id="rId9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1" y="2508"/>
                          <a:ext cx="156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9254985"/>
                </p:ext>
              </p:extLst>
            </p:nvPr>
          </p:nvGraphicFramePr>
          <p:xfrm>
            <a:off x="3624" y="1662"/>
            <a:ext cx="132" cy="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8" name="Equation" r:id="rId11" imgW="126720" imgH="139680" progId="Equation.DSMT4">
                    <p:embed/>
                  </p:oleObj>
                </mc:Choice>
                <mc:Fallback>
                  <p:oleObj name="Equation" r:id="rId11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4" y="1662"/>
                          <a:ext cx="132" cy="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" name="Group 30"/>
            <p:cNvGrpSpPr>
              <a:grpSpLocks/>
            </p:cNvGrpSpPr>
            <p:nvPr/>
          </p:nvGrpSpPr>
          <p:grpSpPr bwMode="auto">
            <a:xfrm>
              <a:off x="3630" y="2550"/>
              <a:ext cx="66" cy="66"/>
              <a:chOff x="964" y="300"/>
              <a:chExt cx="11" cy="11"/>
            </a:xfrm>
          </p:grpSpPr>
          <p:sp>
            <p:nvSpPr>
              <p:cNvPr id="62" name="Oval 31"/>
              <p:cNvSpPr>
                <a:spLocks noChangeArrowheads="1"/>
              </p:cNvSpPr>
              <p:nvPr/>
            </p:nvSpPr>
            <p:spPr bwMode="auto">
              <a:xfrm>
                <a:off x="964" y="300"/>
                <a:ext cx="11" cy="1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63" name="Oval 32"/>
              <p:cNvSpPr>
                <a:spLocks noChangeArrowheads="1"/>
              </p:cNvSpPr>
              <p:nvPr/>
            </p:nvSpPr>
            <p:spPr bwMode="auto">
              <a:xfrm>
                <a:off x="968" y="304"/>
                <a:ext cx="4" cy="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</p:grpSp>
      </p:grpSp>
      <p:grpSp>
        <p:nvGrpSpPr>
          <p:cNvPr id="64" name="Group 49"/>
          <p:cNvGrpSpPr>
            <a:grpSpLocks/>
          </p:cNvGrpSpPr>
          <p:nvPr/>
        </p:nvGrpSpPr>
        <p:grpSpPr bwMode="auto">
          <a:xfrm>
            <a:off x="1805261" y="1877144"/>
            <a:ext cx="1524000" cy="485775"/>
            <a:chOff x="2211" y="1818"/>
            <a:chExt cx="960" cy="306"/>
          </a:xfrm>
        </p:grpSpPr>
        <p:sp>
          <p:nvSpPr>
            <p:cNvPr id="65" name="Oval 13"/>
            <p:cNvSpPr>
              <a:spLocks noChangeArrowheads="1"/>
            </p:cNvSpPr>
            <p:nvPr/>
          </p:nvSpPr>
          <p:spPr bwMode="auto">
            <a:xfrm>
              <a:off x="2454" y="20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6" name="Text Box 37"/>
            <p:cNvSpPr txBox="1">
              <a:spLocks noChangeArrowheads="1"/>
            </p:cNvSpPr>
            <p:nvPr/>
          </p:nvSpPr>
          <p:spPr bwMode="auto">
            <a:xfrm>
              <a:off x="2211" y="1818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57"/>
          <p:cNvGrpSpPr>
            <a:grpSpLocks/>
          </p:cNvGrpSpPr>
          <p:nvPr/>
        </p:nvGrpSpPr>
        <p:grpSpPr bwMode="auto">
          <a:xfrm>
            <a:off x="297136" y="1234207"/>
            <a:ext cx="3000375" cy="2709863"/>
            <a:chOff x="1261" y="1413"/>
            <a:chExt cx="1890" cy="1707"/>
          </a:xfrm>
        </p:grpSpPr>
        <p:grpSp>
          <p:nvGrpSpPr>
            <p:cNvPr id="68" name="Group 46"/>
            <p:cNvGrpSpPr>
              <a:grpSpLocks/>
            </p:cNvGrpSpPr>
            <p:nvPr/>
          </p:nvGrpSpPr>
          <p:grpSpPr bwMode="auto">
            <a:xfrm>
              <a:off x="1261" y="1413"/>
              <a:ext cx="1890" cy="1566"/>
              <a:chOff x="1261" y="1413"/>
              <a:chExt cx="1890" cy="1566"/>
            </a:xfrm>
          </p:grpSpPr>
          <p:sp>
            <p:nvSpPr>
              <p:cNvPr id="81" name="Line 4"/>
              <p:cNvSpPr>
                <a:spLocks noChangeShapeType="1"/>
              </p:cNvSpPr>
              <p:nvPr/>
            </p:nvSpPr>
            <p:spPr bwMode="auto">
              <a:xfrm flipH="1">
                <a:off x="1440" y="2598"/>
                <a:ext cx="480" cy="37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5"/>
              <p:cNvSpPr>
                <a:spLocks noChangeShapeType="1"/>
              </p:cNvSpPr>
              <p:nvPr/>
            </p:nvSpPr>
            <p:spPr bwMode="auto">
              <a:xfrm flipV="1">
                <a:off x="1920" y="2592"/>
                <a:ext cx="111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6"/>
              <p:cNvSpPr>
                <a:spLocks noChangeShapeType="1"/>
              </p:cNvSpPr>
              <p:nvPr/>
            </p:nvSpPr>
            <p:spPr bwMode="auto">
              <a:xfrm flipV="1">
                <a:off x="1926" y="1614"/>
                <a:ext cx="0" cy="9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84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93110196"/>
                  </p:ext>
                </p:extLst>
              </p:nvPr>
            </p:nvGraphicFramePr>
            <p:xfrm>
              <a:off x="1261" y="2787"/>
              <a:ext cx="185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69" name="Equation" r:id="rId13" imgW="139680" imgH="139680" progId="Equation.DSMT4">
                      <p:embed/>
                    </p:oleObj>
                  </mc:Choice>
                  <mc:Fallback>
                    <p:oleObj name="Equation" r:id="rId13" imgW="13968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1" y="2787"/>
                            <a:ext cx="185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52675081"/>
                  </p:ext>
                </p:extLst>
              </p:nvPr>
            </p:nvGraphicFramePr>
            <p:xfrm>
              <a:off x="2983" y="2589"/>
              <a:ext cx="168" cy="2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70" name="Equation" r:id="rId15" imgW="139680" imgH="177480" progId="Equation.DSMT4">
                      <p:embed/>
                    </p:oleObj>
                  </mc:Choice>
                  <mc:Fallback>
                    <p:oleObj name="Equation" r:id="rId15" imgW="139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83" y="2589"/>
                            <a:ext cx="168" cy="2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6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20568279"/>
                  </p:ext>
                </p:extLst>
              </p:nvPr>
            </p:nvGraphicFramePr>
            <p:xfrm>
              <a:off x="1854" y="1413"/>
              <a:ext cx="168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71" name="Equation" r:id="rId17" imgW="126720" imgH="139680" progId="Equation.DSMT4">
                      <p:embed/>
                    </p:oleObj>
                  </mc:Choice>
                  <mc:Fallback>
                    <p:oleObj name="Equation" r:id="rId17" imgW="1267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4" y="1413"/>
                            <a:ext cx="168" cy="2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9" name="Group 53"/>
            <p:cNvGrpSpPr>
              <a:grpSpLocks/>
            </p:cNvGrpSpPr>
            <p:nvPr/>
          </p:nvGrpSpPr>
          <p:grpSpPr bwMode="auto">
            <a:xfrm>
              <a:off x="1926" y="2100"/>
              <a:ext cx="540" cy="480"/>
              <a:chOff x="1926" y="2100"/>
              <a:chExt cx="540" cy="480"/>
            </a:xfrm>
          </p:grpSpPr>
          <p:sp>
            <p:nvSpPr>
              <p:cNvPr id="79" name="Line 18"/>
              <p:cNvSpPr>
                <a:spLocks noChangeShapeType="1"/>
              </p:cNvSpPr>
              <p:nvPr/>
            </p:nvSpPr>
            <p:spPr bwMode="auto">
              <a:xfrm flipV="1">
                <a:off x="1926" y="2100"/>
                <a:ext cx="540" cy="48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Text Box 38"/>
              <p:cNvSpPr txBox="1">
                <a:spLocks noChangeArrowheads="1"/>
              </p:cNvSpPr>
              <p:nvPr/>
            </p:nvSpPr>
            <p:spPr bwMode="auto">
              <a:xfrm>
                <a:off x="2064" y="211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b="1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0" name="Group 51"/>
            <p:cNvGrpSpPr>
              <a:grpSpLocks/>
            </p:cNvGrpSpPr>
            <p:nvPr/>
          </p:nvGrpSpPr>
          <p:grpSpPr bwMode="auto">
            <a:xfrm>
              <a:off x="2472" y="2604"/>
              <a:ext cx="408" cy="324"/>
              <a:chOff x="2472" y="2604"/>
              <a:chExt cx="408" cy="324"/>
            </a:xfrm>
          </p:grpSpPr>
          <p:sp>
            <p:nvSpPr>
              <p:cNvPr id="77" name="Line 11"/>
              <p:cNvSpPr>
                <a:spLocks noChangeShapeType="1"/>
              </p:cNvSpPr>
              <p:nvPr/>
            </p:nvSpPr>
            <p:spPr bwMode="auto">
              <a:xfrm flipH="1">
                <a:off x="2472" y="2604"/>
                <a:ext cx="366" cy="30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Text Box 39"/>
              <p:cNvSpPr txBox="1">
                <a:spLocks noChangeArrowheads="1"/>
              </p:cNvSpPr>
              <p:nvPr/>
            </p:nvSpPr>
            <p:spPr bwMode="auto">
              <a:xfrm>
                <a:off x="2592" y="26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1" name="Group 50"/>
            <p:cNvGrpSpPr>
              <a:grpSpLocks/>
            </p:cNvGrpSpPr>
            <p:nvPr/>
          </p:nvGrpSpPr>
          <p:grpSpPr bwMode="auto">
            <a:xfrm>
              <a:off x="1548" y="2832"/>
              <a:ext cx="924" cy="288"/>
              <a:chOff x="1548" y="2832"/>
              <a:chExt cx="924" cy="288"/>
            </a:xfrm>
          </p:grpSpPr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>
                <a:off x="1548" y="2904"/>
                <a:ext cx="92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 Box 40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2" name="Group 52"/>
            <p:cNvGrpSpPr>
              <a:grpSpLocks/>
            </p:cNvGrpSpPr>
            <p:nvPr/>
          </p:nvGrpSpPr>
          <p:grpSpPr bwMode="auto">
            <a:xfrm>
              <a:off x="2484" y="2100"/>
              <a:ext cx="300" cy="798"/>
              <a:chOff x="2484" y="2100"/>
              <a:chExt cx="300" cy="798"/>
            </a:xfrm>
          </p:grpSpPr>
          <p:sp>
            <p:nvSpPr>
              <p:cNvPr id="73" name="Line 12"/>
              <p:cNvSpPr>
                <a:spLocks noChangeShapeType="1"/>
              </p:cNvSpPr>
              <p:nvPr/>
            </p:nvSpPr>
            <p:spPr bwMode="auto">
              <a:xfrm flipV="1">
                <a:off x="2484" y="2100"/>
                <a:ext cx="0" cy="79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Text Box 41"/>
              <p:cNvSpPr txBox="1">
                <a:spLocks noChangeArrowheads="1"/>
              </p:cNvSpPr>
              <p:nvPr/>
            </p:nvSpPr>
            <p:spPr bwMode="auto">
              <a:xfrm>
                <a:off x="2496" y="230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7" name="Group 48"/>
          <p:cNvGrpSpPr>
            <a:grpSpLocks/>
          </p:cNvGrpSpPr>
          <p:nvPr/>
        </p:nvGrpSpPr>
        <p:grpSpPr bwMode="auto">
          <a:xfrm>
            <a:off x="5575796" y="1620911"/>
            <a:ext cx="1562100" cy="400050"/>
            <a:chOff x="4584" y="1632"/>
            <a:chExt cx="984" cy="252"/>
          </a:xfrm>
        </p:grpSpPr>
        <p:sp>
          <p:nvSpPr>
            <p:cNvPr id="88" name="Oval 27"/>
            <p:cNvSpPr>
              <a:spLocks noChangeArrowheads="1"/>
            </p:cNvSpPr>
            <p:nvPr/>
          </p:nvSpPr>
          <p:spPr bwMode="auto">
            <a:xfrm>
              <a:off x="4584" y="17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9" name="Text Box 42"/>
            <p:cNvSpPr txBox="1">
              <a:spLocks noChangeArrowheads="1"/>
            </p:cNvSpPr>
            <p:nvPr/>
          </p:nvSpPr>
          <p:spPr bwMode="auto">
            <a:xfrm>
              <a:off x="4608" y="1632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0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0" name="Group 55"/>
          <p:cNvGrpSpPr>
            <a:grpSpLocks/>
          </p:cNvGrpSpPr>
          <p:nvPr/>
        </p:nvGrpSpPr>
        <p:grpSpPr bwMode="auto">
          <a:xfrm>
            <a:off x="4560047" y="1379735"/>
            <a:ext cx="1065213" cy="447675"/>
            <a:chOff x="3672" y="1488"/>
            <a:chExt cx="671" cy="282"/>
          </a:xfrm>
        </p:grpSpPr>
        <p:sp>
          <p:nvSpPr>
            <p:cNvPr id="91" name="Line 25"/>
            <p:cNvSpPr>
              <a:spLocks noChangeShapeType="1"/>
            </p:cNvSpPr>
            <p:nvPr/>
          </p:nvSpPr>
          <p:spPr bwMode="auto">
            <a:xfrm>
              <a:off x="3672" y="1770"/>
              <a:ext cx="67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44"/>
            <p:cNvSpPr txBox="1">
              <a:spLocks noChangeArrowheads="1"/>
            </p:cNvSpPr>
            <p:nvPr/>
          </p:nvSpPr>
          <p:spPr bwMode="auto">
            <a:xfrm>
              <a:off x="3984" y="1488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3" name="Group 56"/>
          <p:cNvGrpSpPr>
            <a:grpSpLocks/>
          </p:cNvGrpSpPr>
          <p:nvPr/>
        </p:nvGrpSpPr>
        <p:grpSpPr bwMode="auto">
          <a:xfrm>
            <a:off x="5625728" y="1836887"/>
            <a:ext cx="457200" cy="830263"/>
            <a:chOff x="4608" y="2045"/>
            <a:chExt cx="288" cy="523"/>
          </a:xfrm>
        </p:grpSpPr>
        <p:sp>
          <p:nvSpPr>
            <p:cNvPr id="94" name="Text Box 43"/>
            <p:cNvSpPr txBox="1">
              <a:spLocks noChangeArrowheads="1"/>
            </p:cNvSpPr>
            <p:nvPr/>
          </p:nvSpPr>
          <p:spPr bwMode="auto">
            <a:xfrm>
              <a:off x="4608" y="2124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45"/>
            <p:cNvSpPr>
              <a:spLocks noChangeShapeType="1"/>
            </p:cNvSpPr>
            <p:nvPr/>
          </p:nvSpPr>
          <p:spPr bwMode="auto">
            <a:xfrm flipH="1" flipV="1">
              <a:off x="4608" y="2045"/>
              <a:ext cx="0" cy="5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175"/>
          <p:cNvGrpSpPr>
            <a:grpSpLocks/>
          </p:cNvGrpSpPr>
          <p:nvPr/>
        </p:nvGrpSpPr>
        <p:grpSpPr bwMode="auto">
          <a:xfrm>
            <a:off x="4356125" y="3776142"/>
            <a:ext cx="1722784" cy="1337222"/>
            <a:chOff x="3676" y="2236"/>
            <a:chExt cx="1581" cy="1221"/>
          </a:xfrm>
        </p:grpSpPr>
        <p:sp>
          <p:nvSpPr>
            <p:cNvPr id="97" name="Line 139"/>
            <p:cNvSpPr>
              <a:spLocks noChangeShapeType="1"/>
            </p:cNvSpPr>
            <p:nvPr/>
          </p:nvSpPr>
          <p:spPr bwMode="auto">
            <a:xfrm flipH="1">
              <a:off x="3894" y="2340"/>
              <a:ext cx="6" cy="105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40"/>
            <p:cNvSpPr>
              <a:spLocks noChangeShapeType="1"/>
            </p:cNvSpPr>
            <p:nvPr/>
          </p:nvSpPr>
          <p:spPr bwMode="auto">
            <a:xfrm flipV="1">
              <a:off x="3894" y="2334"/>
              <a:ext cx="117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9" name="Object 1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3646684"/>
                </p:ext>
              </p:extLst>
            </p:nvPr>
          </p:nvGraphicFramePr>
          <p:xfrm>
            <a:off x="5088" y="2236"/>
            <a:ext cx="169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72" name="Equation" r:id="rId19" imgW="139680" imgH="177480" progId="Equation.DSMT4">
                    <p:embed/>
                  </p:oleObj>
                </mc:Choice>
                <mc:Fallback>
                  <p:oleObj name="Equation" r:id="rId19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" y="2236"/>
                          <a:ext cx="169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1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7007218"/>
                </p:ext>
              </p:extLst>
            </p:nvPr>
          </p:nvGraphicFramePr>
          <p:xfrm>
            <a:off x="3676" y="3264"/>
            <a:ext cx="185" cy="1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73" name="Equation" r:id="rId21" imgW="139680" imgH="139680" progId="Equation.DSMT4">
                    <p:embed/>
                  </p:oleObj>
                </mc:Choice>
                <mc:Fallback>
                  <p:oleObj name="Equation" r:id="rId21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6" y="3264"/>
                          <a:ext cx="185" cy="1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151"/>
            <p:cNvGraphicFramePr>
              <a:graphicFrameLocks noChangeAspect="1"/>
            </p:cNvGraphicFramePr>
            <p:nvPr/>
          </p:nvGraphicFramePr>
          <p:xfrm>
            <a:off x="3732" y="2256"/>
            <a:ext cx="16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74" name="Equation" r:id="rId23" imgW="126725" imgH="126725" progId="Equation.DSMT4">
                    <p:embed/>
                  </p:oleObj>
                </mc:Choice>
                <mc:Fallback>
                  <p:oleObj name="Equation" r:id="rId23" imgW="126725" imgH="126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2" y="2256"/>
                          <a:ext cx="16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2" name="Group 152"/>
            <p:cNvGrpSpPr>
              <a:grpSpLocks/>
            </p:cNvGrpSpPr>
            <p:nvPr/>
          </p:nvGrpSpPr>
          <p:grpSpPr bwMode="auto">
            <a:xfrm>
              <a:off x="3870" y="2304"/>
              <a:ext cx="66" cy="66"/>
              <a:chOff x="964" y="300"/>
              <a:chExt cx="11" cy="11"/>
            </a:xfrm>
          </p:grpSpPr>
          <p:sp>
            <p:nvSpPr>
              <p:cNvPr id="103" name="Oval 153"/>
              <p:cNvSpPr>
                <a:spLocks noChangeArrowheads="1"/>
              </p:cNvSpPr>
              <p:nvPr/>
            </p:nvSpPr>
            <p:spPr bwMode="auto">
              <a:xfrm>
                <a:off x="964" y="300"/>
                <a:ext cx="11" cy="1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04" name="Oval 154"/>
              <p:cNvSpPr>
                <a:spLocks noChangeArrowheads="1"/>
              </p:cNvSpPr>
              <p:nvPr/>
            </p:nvSpPr>
            <p:spPr bwMode="auto">
              <a:xfrm>
                <a:off x="968" y="304"/>
                <a:ext cx="4" cy="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</p:grpSp>
      </p:grpSp>
      <p:sp>
        <p:nvSpPr>
          <p:cNvPr id="105" name="Oval 155"/>
          <p:cNvSpPr>
            <a:spLocks noChangeArrowheads="1"/>
          </p:cNvSpPr>
          <p:nvPr/>
        </p:nvSpPr>
        <p:spPr bwMode="auto">
          <a:xfrm>
            <a:off x="3537496" y="2885628"/>
            <a:ext cx="2076400" cy="2010344"/>
          </a:xfrm>
          <a:prstGeom prst="ellips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106" name="Group 187"/>
          <p:cNvGrpSpPr>
            <a:grpSpLocks/>
          </p:cNvGrpSpPr>
          <p:nvPr/>
        </p:nvGrpSpPr>
        <p:grpSpPr bwMode="auto">
          <a:xfrm>
            <a:off x="4618865" y="4325787"/>
            <a:ext cx="847772" cy="399743"/>
            <a:chOff x="3660" y="1440"/>
            <a:chExt cx="778" cy="365"/>
          </a:xfrm>
        </p:grpSpPr>
        <p:sp>
          <p:nvSpPr>
            <p:cNvPr id="107" name="Line 181"/>
            <p:cNvSpPr>
              <a:spLocks noChangeShapeType="1"/>
            </p:cNvSpPr>
            <p:nvPr/>
          </p:nvSpPr>
          <p:spPr bwMode="auto">
            <a:xfrm>
              <a:off x="3660" y="1500"/>
              <a:ext cx="77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182"/>
            <p:cNvSpPr txBox="1">
              <a:spLocks noChangeArrowheads="1"/>
            </p:cNvSpPr>
            <p:nvPr/>
          </p:nvSpPr>
          <p:spPr bwMode="auto">
            <a:xfrm>
              <a:off x="3972" y="1440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Group 188"/>
          <p:cNvGrpSpPr>
            <a:grpSpLocks/>
          </p:cNvGrpSpPr>
          <p:nvPr/>
        </p:nvGrpSpPr>
        <p:grpSpPr bwMode="auto">
          <a:xfrm>
            <a:off x="5214202" y="3850447"/>
            <a:ext cx="416257" cy="498310"/>
            <a:chOff x="4592" y="2299"/>
            <a:chExt cx="382" cy="455"/>
          </a:xfrm>
        </p:grpSpPr>
        <p:sp>
          <p:nvSpPr>
            <p:cNvPr id="110" name="Line 144"/>
            <p:cNvSpPr>
              <a:spLocks noChangeShapeType="1"/>
            </p:cNvSpPr>
            <p:nvPr/>
          </p:nvSpPr>
          <p:spPr bwMode="auto">
            <a:xfrm rot="18533069" flipH="1">
              <a:off x="4641" y="2421"/>
              <a:ext cx="366" cy="3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Text Box 184"/>
            <p:cNvSpPr txBox="1">
              <a:spLocks noChangeArrowheads="1"/>
            </p:cNvSpPr>
            <p:nvPr/>
          </p:nvSpPr>
          <p:spPr bwMode="auto">
            <a:xfrm>
              <a:off x="4592" y="2299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Group 192"/>
          <p:cNvGrpSpPr>
            <a:grpSpLocks/>
          </p:cNvGrpSpPr>
          <p:nvPr/>
        </p:nvGrpSpPr>
        <p:grpSpPr bwMode="auto">
          <a:xfrm>
            <a:off x="4113560" y="3893367"/>
            <a:ext cx="979093" cy="410660"/>
            <a:chOff x="3354" y="2305"/>
            <a:chExt cx="1080" cy="479"/>
          </a:xfrm>
        </p:grpSpPr>
        <p:sp>
          <p:nvSpPr>
            <p:cNvPr id="113" name="AutoShape 156"/>
            <p:cNvSpPr>
              <a:spLocks noChangeArrowheads="1"/>
            </p:cNvSpPr>
            <p:nvPr/>
          </p:nvSpPr>
          <p:spPr bwMode="auto">
            <a:xfrm flipV="1">
              <a:off x="3354" y="2370"/>
              <a:ext cx="1080" cy="414"/>
            </a:xfrm>
            <a:custGeom>
              <a:avLst/>
              <a:gdLst>
                <a:gd name="T0" fmla="*/ 42 w 21600"/>
                <a:gd name="T1" fmla="*/ 1 h 21600"/>
                <a:gd name="T2" fmla="*/ 27 w 21600"/>
                <a:gd name="T3" fmla="*/ 0 h 21600"/>
                <a:gd name="T4" fmla="*/ 40 w 21600"/>
                <a:gd name="T5" fmla="*/ 1 h 21600"/>
                <a:gd name="T6" fmla="*/ 58 w 21600"/>
                <a:gd name="T7" fmla="*/ 2 h 21600"/>
                <a:gd name="T8" fmla="*/ 54 w 21600"/>
                <a:gd name="T9" fmla="*/ 4 h 21600"/>
                <a:gd name="T10" fmla="*/ 43 w 21600"/>
                <a:gd name="T11" fmla="*/ 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83 h 21600"/>
                <a:gd name="T20" fmla="*/ 18440 w 21600"/>
                <a:gd name="T21" fmla="*/ 1841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624" y="6886"/>
                  </a:moveTo>
                  <a:cubicBezTo>
                    <a:pt x="18077" y="3395"/>
                    <a:pt x="14617" y="1146"/>
                    <a:pt x="10800" y="1146"/>
                  </a:cubicBezTo>
                  <a:cubicBezTo>
                    <a:pt x="10752" y="1145"/>
                    <a:pt x="10704" y="1146"/>
                    <a:pt x="10656" y="1147"/>
                  </a:cubicBezTo>
                  <a:lnTo>
                    <a:pt x="10639" y="1"/>
                  </a:lnTo>
                  <a:cubicBezTo>
                    <a:pt x="10692" y="0"/>
                    <a:pt x="10746" y="-1"/>
                    <a:pt x="10800" y="0"/>
                  </a:cubicBezTo>
                  <a:cubicBezTo>
                    <a:pt x="15071" y="0"/>
                    <a:pt x="18940" y="2517"/>
                    <a:pt x="20672" y="6421"/>
                  </a:cubicBezTo>
                  <a:lnTo>
                    <a:pt x="23140" y="5326"/>
                  </a:lnTo>
                  <a:lnTo>
                    <a:pt x="21475" y="9645"/>
                  </a:lnTo>
                  <a:lnTo>
                    <a:pt x="17156" y="7980"/>
                  </a:lnTo>
                  <a:lnTo>
                    <a:pt x="19624" y="688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189"/>
            <p:cNvSpPr txBox="1">
              <a:spLocks noChangeArrowheads="1"/>
            </p:cNvSpPr>
            <p:nvPr/>
          </p:nvSpPr>
          <p:spPr bwMode="auto">
            <a:xfrm>
              <a:off x="3831" y="2305"/>
              <a:ext cx="276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endParaRPr lang="en-GB" altLang="fi-FI" sz="20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" name="Group 191"/>
          <p:cNvGrpSpPr>
            <a:grpSpLocks/>
          </p:cNvGrpSpPr>
          <p:nvPr/>
        </p:nvGrpSpPr>
        <p:grpSpPr bwMode="auto">
          <a:xfrm>
            <a:off x="4648261" y="3749218"/>
            <a:ext cx="818350" cy="633020"/>
            <a:chOff x="3900" y="2160"/>
            <a:chExt cx="751" cy="578"/>
          </a:xfrm>
        </p:grpSpPr>
        <p:sp>
          <p:nvSpPr>
            <p:cNvPr id="116" name="Line 150"/>
            <p:cNvSpPr>
              <a:spLocks noChangeShapeType="1"/>
            </p:cNvSpPr>
            <p:nvPr/>
          </p:nvSpPr>
          <p:spPr bwMode="auto">
            <a:xfrm>
              <a:off x="3900" y="2328"/>
              <a:ext cx="751" cy="4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190"/>
            <p:cNvSpPr txBox="1">
              <a:spLocks noChangeArrowheads="1"/>
            </p:cNvSpPr>
            <p:nvPr/>
          </p:nvSpPr>
          <p:spPr bwMode="auto">
            <a:xfrm>
              <a:off x="4136" y="2160"/>
              <a:ext cx="2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000" i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517091"/>
              </p:ext>
            </p:extLst>
          </p:nvPr>
        </p:nvGraphicFramePr>
        <p:xfrm>
          <a:off x="1521272" y="3677716"/>
          <a:ext cx="1636439" cy="513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5" name="Equation" r:id="rId25" imgW="888840" imgH="279360" progId="Equation.DSMT4">
                  <p:embed/>
                </p:oleObj>
              </mc:Choice>
              <mc:Fallback>
                <p:oleObj name="Equation" r:id="rId25" imgW="88884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72" y="3677716"/>
                        <a:ext cx="1636439" cy="513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080179"/>
              </p:ext>
            </p:extLst>
          </p:nvPr>
        </p:nvGraphicFramePr>
        <p:xfrm>
          <a:off x="1482726" y="4109764"/>
          <a:ext cx="1550714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6" name="Equation" r:id="rId27" imgW="863280" imgH="393480" progId="Equation.DSMT4">
                  <p:embed/>
                </p:oleObj>
              </mc:Choice>
              <mc:Fallback>
                <p:oleObj name="Equation" r:id="rId27" imgW="863280" imgH="393480" progId="Equation.DSMT4">
                  <p:embed/>
                  <p:pic>
                    <p:nvPicPr>
                      <p:cNvPr id="0" name="Object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6" y="4109764"/>
                        <a:ext cx="1550714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" name="Group 179"/>
          <p:cNvGrpSpPr>
            <a:grpSpLocks/>
          </p:cNvGrpSpPr>
          <p:nvPr/>
        </p:nvGrpSpPr>
        <p:grpSpPr bwMode="auto">
          <a:xfrm>
            <a:off x="5409704" y="4253780"/>
            <a:ext cx="1466850" cy="400050"/>
            <a:chOff x="4794" y="2724"/>
            <a:chExt cx="924" cy="252"/>
          </a:xfrm>
        </p:grpSpPr>
        <p:sp>
          <p:nvSpPr>
            <p:cNvPr id="119" name="Oval 145"/>
            <p:cNvSpPr>
              <a:spLocks noChangeArrowheads="1"/>
            </p:cNvSpPr>
            <p:nvPr/>
          </p:nvSpPr>
          <p:spPr bwMode="auto">
            <a:xfrm>
              <a:off x="4794" y="27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0" name="Text Box 178"/>
            <p:cNvSpPr txBox="1">
              <a:spLocks noChangeArrowheads="1"/>
            </p:cNvSpPr>
            <p:nvPr/>
          </p:nvSpPr>
          <p:spPr bwMode="auto">
            <a:xfrm>
              <a:off x="4800" y="2724"/>
              <a:ext cx="9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0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23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Sylinterikoordinaatistosta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-&gt; 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231274"/>
              </p:ext>
            </p:extLst>
          </p:nvPr>
        </p:nvGraphicFramePr>
        <p:xfrm>
          <a:off x="1521272" y="4752025"/>
          <a:ext cx="797303" cy="303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2" name="Equation" r:id="rId5" imgW="368280" imgH="139680" progId="Equation.DSMT4">
                  <p:embed/>
                </p:oleObj>
              </mc:Choice>
              <mc:Fallback>
                <p:oleObj name="Equation" r:id="rId5" imgW="3682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72" y="4752025"/>
                        <a:ext cx="797303" cy="3036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Line 26"/>
          <p:cNvSpPr>
            <a:spLocks noChangeShapeType="1"/>
          </p:cNvSpPr>
          <p:nvPr/>
        </p:nvSpPr>
        <p:spPr bwMode="auto">
          <a:xfrm flipV="1">
            <a:off x="5625728" y="1836934"/>
            <a:ext cx="0" cy="849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" name="Group 47"/>
          <p:cNvGrpSpPr>
            <a:grpSpLocks/>
          </p:cNvGrpSpPr>
          <p:nvPr/>
        </p:nvGrpSpPr>
        <p:grpSpPr bwMode="auto">
          <a:xfrm>
            <a:off x="4483847" y="1228873"/>
            <a:ext cx="2276476" cy="1663700"/>
            <a:chOff x="3624" y="1662"/>
            <a:chExt cx="1434" cy="1048"/>
          </a:xfrm>
        </p:grpSpPr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3660" y="2580"/>
              <a:ext cx="798" cy="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1"/>
            <p:cNvSpPr>
              <a:spLocks noChangeShapeType="1"/>
            </p:cNvSpPr>
            <p:nvPr/>
          </p:nvSpPr>
          <p:spPr bwMode="auto">
            <a:xfrm flipV="1">
              <a:off x="3666" y="1800"/>
              <a:ext cx="0" cy="7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9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4120039"/>
                </p:ext>
              </p:extLst>
            </p:nvPr>
          </p:nvGraphicFramePr>
          <p:xfrm>
            <a:off x="4434" y="2495"/>
            <a:ext cx="624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3" name="Equation" r:id="rId7" imgW="558720" imgH="203040" progId="Equation.DSMT4">
                    <p:embed/>
                  </p:oleObj>
                </mc:Choice>
                <mc:Fallback>
                  <p:oleObj name="Equation" r:id="rId7" imgW="5587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4" y="2495"/>
                          <a:ext cx="624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4647612"/>
                </p:ext>
              </p:extLst>
            </p:nvPr>
          </p:nvGraphicFramePr>
          <p:xfrm>
            <a:off x="3624" y="1662"/>
            <a:ext cx="132" cy="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4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4" y="1662"/>
                          <a:ext cx="132" cy="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7" name="Group 48"/>
          <p:cNvGrpSpPr>
            <a:grpSpLocks/>
          </p:cNvGrpSpPr>
          <p:nvPr/>
        </p:nvGrpSpPr>
        <p:grpSpPr bwMode="auto">
          <a:xfrm>
            <a:off x="5575796" y="1620911"/>
            <a:ext cx="1562100" cy="400050"/>
            <a:chOff x="4584" y="1632"/>
            <a:chExt cx="984" cy="252"/>
          </a:xfrm>
        </p:grpSpPr>
        <p:sp>
          <p:nvSpPr>
            <p:cNvPr id="88" name="Oval 27"/>
            <p:cNvSpPr>
              <a:spLocks noChangeArrowheads="1"/>
            </p:cNvSpPr>
            <p:nvPr/>
          </p:nvSpPr>
          <p:spPr bwMode="auto">
            <a:xfrm>
              <a:off x="4584" y="17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9" name="Text Box 42"/>
            <p:cNvSpPr txBox="1">
              <a:spLocks noChangeArrowheads="1"/>
            </p:cNvSpPr>
            <p:nvPr/>
          </p:nvSpPr>
          <p:spPr bwMode="auto">
            <a:xfrm>
              <a:off x="4608" y="1632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000" dirty="0" err="1">
                  <a:solidFill>
                    <a:srgbClr val="FF0000"/>
                  </a:solidFill>
                </a:rPr>
                <a:t>(</a:t>
              </a:r>
              <a:r>
                <a:rPr lang="fi-FI" altLang="fi-FI" sz="2000" i="1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fi-FI" altLang="fi-FI" sz="2000" dirty="0" err="1">
                  <a:solidFill>
                    <a:srgbClr val="FF0000"/>
                  </a:solidFill>
                  <a:latin typeface="Symbol" pitchFamily="18" charset="2"/>
                </a:rPr>
                <a:t>,</a:t>
              </a:r>
              <a:r>
                <a:rPr lang="fi-FI" altLang="fi-FI" sz="2000" i="1" dirty="0" err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r>
                <a:rPr lang="fi-FI" altLang="fi-FI" sz="2000" dirty="0">
                  <a:solidFill>
                    <a:srgbClr val="FF0000"/>
                  </a:solidFill>
                  <a:latin typeface="Symbol" pitchFamily="18" charset="2"/>
                </a:rPr>
                <a:t>, </a:t>
              </a: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000" dirty="0">
                  <a:solidFill>
                    <a:srgbClr val="FF0000"/>
                  </a:solidFill>
                </a:rPr>
                <a:t>)</a:t>
              </a:r>
              <a:endParaRPr lang="en-GB" altLang="fi-FI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" name="Group 55"/>
          <p:cNvGrpSpPr>
            <a:grpSpLocks/>
          </p:cNvGrpSpPr>
          <p:nvPr/>
        </p:nvGrpSpPr>
        <p:grpSpPr bwMode="auto">
          <a:xfrm>
            <a:off x="4560047" y="1379735"/>
            <a:ext cx="1065213" cy="447675"/>
            <a:chOff x="3672" y="1488"/>
            <a:chExt cx="671" cy="282"/>
          </a:xfrm>
        </p:grpSpPr>
        <p:sp>
          <p:nvSpPr>
            <p:cNvPr id="91" name="Line 25"/>
            <p:cNvSpPr>
              <a:spLocks noChangeShapeType="1"/>
            </p:cNvSpPr>
            <p:nvPr/>
          </p:nvSpPr>
          <p:spPr bwMode="auto">
            <a:xfrm>
              <a:off x="3672" y="1770"/>
              <a:ext cx="67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44"/>
            <p:cNvSpPr txBox="1">
              <a:spLocks noChangeArrowheads="1"/>
            </p:cNvSpPr>
            <p:nvPr/>
          </p:nvSpPr>
          <p:spPr bwMode="auto">
            <a:xfrm>
              <a:off x="3984" y="1488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3" name="Group 56"/>
          <p:cNvGrpSpPr>
            <a:grpSpLocks/>
          </p:cNvGrpSpPr>
          <p:nvPr/>
        </p:nvGrpSpPr>
        <p:grpSpPr bwMode="auto">
          <a:xfrm>
            <a:off x="5625728" y="1836887"/>
            <a:ext cx="457200" cy="830263"/>
            <a:chOff x="4608" y="2045"/>
            <a:chExt cx="288" cy="523"/>
          </a:xfrm>
        </p:grpSpPr>
        <p:sp>
          <p:nvSpPr>
            <p:cNvPr id="94" name="Text Box 43"/>
            <p:cNvSpPr txBox="1">
              <a:spLocks noChangeArrowheads="1"/>
            </p:cNvSpPr>
            <p:nvPr/>
          </p:nvSpPr>
          <p:spPr bwMode="auto">
            <a:xfrm>
              <a:off x="4608" y="2124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45"/>
            <p:cNvSpPr>
              <a:spLocks noChangeShapeType="1"/>
            </p:cNvSpPr>
            <p:nvPr/>
          </p:nvSpPr>
          <p:spPr bwMode="auto">
            <a:xfrm flipH="1" flipV="1">
              <a:off x="4608" y="2045"/>
              <a:ext cx="0" cy="5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175"/>
          <p:cNvGrpSpPr>
            <a:grpSpLocks/>
          </p:cNvGrpSpPr>
          <p:nvPr/>
        </p:nvGrpSpPr>
        <p:grpSpPr bwMode="auto">
          <a:xfrm>
            <a:off x="4356125" y="3776142"/>
            <a:ext cx="1722784" cy="1337222"/>
            <a:chOff x="3676" y="2236"/>
            <a:chExt cx="1581" cy="1221"/>
          </a:xfrm>
        </p:grpSpPr>
        <p:sp>
          <p:nvSpPr>
            <p:cNvPr id="97" name="Line 139"/>
            <p:cNvSpPr>
              <a:spLocks noChangeShapeType="1"/>
            </p:cNvSpPr>
            <p:nvPr/>
          </p:nvSpPr>
          <p:spPr bwMode="auto">
            <a:xfrm flipH="1">
              <a:off x="3894" y="2340"/>
              <a:ext cx="6" cy="105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40"/>
            <p:cNvSpPr>
              <a:spLocks noChangeShapeType="1"/>
            </p:cNvSpPr>
            <p:nvPr/>
          </p:nvSpPr>
          <p:spPr bwMode="auto">
            <a:xfrm flipV="1">
              <a:off x="3894" y="2334"/>
              <a:ext cx="117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9" name="Object 1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7566702"/>
                </p:ext>
              </p:extLst>
            </p:nvPr>
          </p:nvGraphicFramePr>
          <p:xfrm>
            <a:off x="5088" y="2236"/>
            <a:ext cx="169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5" name="Equation" r:id="rId11" imgW="139680" imgH="177480" progId="Equation.DSMT4">
                    <p:embed/>
                  </p:oleObj>
                </mc:Choice>
                <mc:Fallback>
                  <p:oleObj name="Equation" r:id="rId11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" y="2236"/>
                          <a:ext cx="169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1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3953228"/>
                </p:ext>
              </p:extLst>
            </p:nvPr>
          </p:nvGraphicFramePr>
          <p:xfrm>
            <a:off x="3676" y="3264"/>
            <a:ext cx="185" cy="1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6" name="Equation" r:id="rId13" imgW="139680" imgH="139680" progId="Equation.DSMT4">
                    <p:embed/>
                  </p:oleObj>
                </mc:Choice>
                <mc:Fallback>
                  <p:oleObj name="Equation" r:id="rId13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6" y="3264"/>
                          <a:ext cx="185" cy="1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151"/>
            <p:cNvGraphicFramePr>
              <a:graphicFrameLocks noChangeAspect="1"/>
            </p:cNvGraphicFramePr>
            <p:nvPr/>
          </p:nvGraphicFramePr>
          <p:xfrm>
            <a:off x="3732" y="2256"/>
            <a:ext cx="16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7" name="Equation" r:id="rId15" imgW="126725" imgH="126725" progId="Equation.DSMT4">
                    <p:embed/>
                  </p:oleObj>
                </mc:Choice>
                <mc:Fallback>
                  <p:oleObj name="Equation" r:id="rId15" imgW="126725" imgH="126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2" y="2256"/>
                          <a:ext cx="16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2" name="Group 152"/>
            <p:cNvGrpSpPr>
              <a:grpSpLocks/>
            </p:cNvGrpSpPr>
            <p:nvPr/>
          </p:nvGrpSpPr>
          <p:grpSpPr bwMode="auto">
            <a:xfrm>
              <a:off x="3870" y="2304"/>
              <a:ext cx="66" cy="66"/>
              <a:chOff x="964" y="300"/>
              <a:chExt cx="11" cy="11"/>
            </a:xfrm>
          </p:grpSpPr>
          <p:sp>
            <p:nvSpPr>
              <p:cNvPr id="103" name="Oval 153"/>
              <p:cNvSpPr>
                <a:spLocks noChangeArrowheads="1"/>
              </p:cNvSpPr>
              <p:nvPr/>
            </p:nvSpPr>
            <p:spPr bwMode="auto">
              <a:xfrm>
                <a:off x="964" y="300"/>
                <a:ext cx="11" cy="1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04" name="Oval 154"/>
              <p:cNvSpPr>
                <a:spLocks noChangeArrowheads="1"/>
              </p:cNvSpPr>
              <p:nvPr/>
            </p:nvSpPr>
            <p:spPr bwMode="auto">
              <a:xfrm>
                <a:off x="968" y="304"/>
                <a:ext cx="4" cy="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</p:grpSp>
      </p:grpSp>
      <p:sp>
        <p:nvSpPr>
          <p:cNvPr id="105" name="Oval 155"/>
          <p:cNvSpPr>
            <a:spLocks noChangeArrowheads="1"/>
          </p:cNvSpPr>
          <p:nvPr/>
        </p:nvSpPr>
        <p:spPr bwMode="auto">
          <a:xfrm>
            <a:off x="3537496" y="2885628"/>
            <a:ext cx="2076400" cy="2010344"/>
          </a:xfrm>
          <a:prstGeom prst="ellips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106" name="Group 187"/>
          <p:cNvGrpSpPr>
            <a:grpSpLocks/>
          </p:cNvGrpSpPr>
          <p:nvPr/>
        </p:nvGrpSpPr>
        <p:grpSpPr bwMode="auto">
          <a:xfrm>
            <a:off x="4618865" y="4325787"/>
            <a:ext cx="847772" cy="399743"/>
            <a:chOff x="3660" y="1440"/>
            <a:chExt cx="778" cy="365"/>
          </a:xfrm>
        </p:grpSpPr>
        <p:sp>
          <p:nvSpPr>
            <p:cNvPr id="107" name="Line 181"/>
            <p:cNvSpPr>
              <a:spLocks noChangeShapeType="1"/>
            </p:cNvSpPr>
            <p:nvPr/>
          </p:nvSpPr>
          <p:spPr bwMode="auto">
            <a:xfrm>
              <a:off x="3660" y="1500"/>
              <a:ext cx="77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182"/>
            <p:cNvSpPr txBox="1">
              <a:spLocks noChangeArrowheads="1"/>
            </p:cNvSpPr>
            <p:nvPr/>
          </p:nvSpPr>
          <p:spPr bwMode="auto">
            <a:xfrm>
              <a:off x="3972" y="1440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Group 188"/>
          <p:cNvGrpSpPr>
            <a:grpSpLocks/>
          </p:cNvGrpSpPr>
          <p:nvPr/>
        </p:nvGrpSpPr>
        <p:grpSpPr bwMode="auto">
          <a:xfrm>
            <a:off x="5214202" y="3850447"/>
            <a:ext cx="416257" cy="498310"/>
            <a:chOff x="4592" y="2299"/>
            <a:chExt cx="382" cy="455"/>
          </a:xfrm>
        </p:grpSpPr>
        <p:sp>
          <p:nvSpPr>
            <p:cNvPr id="110" name="Line 144"/>
            <p:cNvSpPr>
              <a:spLocks noChangeShapeType="1"/>
            </p:cNvSpPr>
            <p:nvPr/>
          </p:nvSpPr>
          <p:spPr bwMode="auto">
            <a:xfrm rot="18533069" flipH="1">
              <a:off x="4641" y="2421"/>
              <a:ext cx="366" cy="3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Text Box 184"/>
            <p:cNvSpPr txBox="1">
              <a:spLocks noChangeArrowheads="1"/>
            </p:cNvSpPr>
            <p:nvPr/>
          </p:nvSpPr>
          <p:spPr bwMode="auto">
            <a:xfrm>
              <a:off x="4592" y="2299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Group 192"/>
          <p:cNvGrpSpPr>
            <a:grpSpLocks/>
          </p:cNvGrpSpPr>
          <p:nvPr/>
        </p:nvGrpSpPr>
        <p:grpSpPr bwMode="auto">
          <a:xfrm>
            <a:off x="4113560" y="3893367"/>
            <a:ext cx="979093" cy="410660"/>
            <a:chOff x="3354" y="2305"/>
            <a:chExt cx="1080" cy="479"/>
          </a:xfrm>
        </p:grpSpPr>
        <p:sp>
          <p:nvSpPr>
            <p:cNvPr id="113" name="AutoShape 156"/>
            <p:cNvSpPr>
              <a:spLocks noChangeArrowheads="1"/>
            </p:cNvSpPr>
            <p:nvPr/>
          </p:nvSpPr>
          <p:spPr bwMode="auto">
            <a:xfrm flipV="1">
              <a:off x="3354" y="2370"/>
              <a:ext cx="1080" cy="414"/>
            </a:xfrm>
            <a:custGeom>
              <a:avLst/>
              <a:gdLst>
                <a:gd name="T0" fmla="*/ 42 w 21600"/>
                <a:gd name="T1" fmla="*/ 1 h 21600"/>
                <a:gd name="T2" fmla="*/ 27 w 21600"/>
                <a:gd name="T3" fmla="*/ 0 h 21600"/>
                <a:gd name="T4" fmla="*/ 40 w 21600"/>
                <a:gd name="T5" fmla="*/ 1 h 21600"/>
                <a:gd name="T6" fmla="*/ 58 w 21600"/>
                <a:gd name="T7" fmla="*/ 2 h 21600"/>
                <a:gd name="T8" fmla="*/ 54 w 21600"/>
                <a:gd name="T9" fmla="*/ 4 h 21600"/>
                <a:gd name="T10" fmla="*/ 43 w 21600"/>
                <a:gd name="T11" fmla="*/ 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83 h 21600"/>
                <a:gd name="T20" fmla="*/ 18440 w 21600"/>
                <a:gd name="T21" fmla="*/ 1841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624" y="6886"/>
                  </a:moveTo>
                  <a:cubicBezTo>
                    <a:pt x="18077" y="3395"/>
                    <a:pt x="14617" y="1146"/>
                    <a:pt x="10800" y="1146"/>
                  </a:cubicBezTo>
                  <a:cubicBezTo>
                    <a:pt x="10752" y="1145"/>
                    <a:pt x="10704" y="1146"/>
                    <a:pt x="10656" y="1147"/>
                  </a:cubicBezTo>
                  <a:lnTo>
                    <a:pt x="10639" y="1"/>
                  </a:lnTo>
                  <a:cubicBezTo>
                    <a:pt x="10692" y="0"/>
                    <a:pt x="10746" y="-1"/>
                    <a:pt x="10800" y="0"/>
                  </a:cubicBezTo>
                  <a:cubicBezTo>
                    <a:pt x="15071" y="0"/>
                    <a:pt x="18940" y="2517"/>
                    <a:pt x="20672" y="6421"/>
                  </a:cubicBezTo>
                  <a:lnTo>
                    <a:pt x="23140" y="5326"/>
                  </a:lnTo>
                  <a:lnTo>
                    <a:pt x="21475" y="9645"/>
                  </a:lnTo>
                  <a:lnTo>
                    <a:pt x="17156" y="7980"/>
                  </a:lnTo>
                  <a:lnTo>
                    <a:pt x="19624" y="688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189"/>
            <p:cNvSpPr txBox="1">
              <a:spLocks noChangeArrowheads="1"/>
            </p:cNvSpPr>
            <p:nvPr/>
          </p:nvSpPr>
          <p:spPr bwMode="auto">
            <a:xfrm>
              <a:off x="3831" y="2305"/>
              <a:ext cx="276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endParaRPr lang="en-GB" altLang="fi-FI" sz="20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" name="Group 191"/>
          <p:cNvGrpSpPr>
            <a:grpSpLocks/>
          </p:cNvGrpSpPr>
          <p:nvPr/>
        </p:nvGrpSpPr>
        <p:grpSpPr bwMode="auto">
          <a:xfrm>
            <a:off x="4648261" y="3749218"/>
            <a:ext cx="818350" cy="633020"/>
            <a:chOff x="3900" y="2160"/>
            <a:chExt cx="751" cy="578"/>
          </a:xfrm>
        </p:grpSpPr>
        <p:sp>
          <p:nvSpPr>
            <p:cNvPr id="116" name="Line 150"/>
            <p:cNvSpPr>
              <a:spLocks noChangeShapeType="1"/>
            </p:cNvSpPr>
            <p:nvPr/>
          </p:nvSpPr>
          <p:spPr bwMode="auto">
            <a:xfrm>
              <a:off x="3900" y="2328"/>
              <a:ext cx="751" cy="4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190"/>
            <p:cNvSpPr txBox="1">
              <a:spLocks noChangeArrowheads="1"/>
            </p:cNvSpPr>
            <p:nvPr/>
          </p:nvSpPr>
          <p:spPr bwMode="auto">
            <a:xfrm>
              <a:off x="4136" y="2160"/>
              <a:ext cx="2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000" i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61600"/>
              </p:ext>
            </p:extLst>
          </p:nvPr>
        </p:nvGraphicFramePr>
        <p:xfrm>
          <a:off x="1521272" y="3893740"/>
          <a:ext cx="13001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" name="Equation" r:id="rId17" imgW="723600" imgH="203040" progId="Equation.DSMT4">
                  <p:embed/>
                </p:oleObj>
              </mc:Choice>
              <mc:Fallback>
                <p:oleObj name="Equation" r:id="rId1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72" y="3893740"/>
                        <a:ext cx="130016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" name="Group 179"/>
          <p:cNvGrpSpPr>
            <a:grpSpLocks/>
          </p:cNvGrpSpPr>
          <p:nvPr/>
        </p:nvGrpSpPr>
        <p:grpSpPr bwMode="auto">
          <a:xfrm>
            <a:off x="5409704" y="4253780"/>
            <a:ext cx="1466850" cy="400050"/>
            <a:chOff x="4794" y="2724"/>
            <a:chExt cx="924" cy="252"/>
          </a:xfrm>
        </p:grpSpPr>
        <p:sp>
          <p:nvSpPr>
            <p:cNvPr id="119" name="Oval 145"/>
            <p:cNvSpPr>
              <a:spLocks noChangeArrowheads="1"/>
            </p:cNvSpPr>
            <p:nvPr/>
          </p:nvSpPr>
          <p:spPr bwMode="auto">
            <a:xfrm>
              <a:off x="4794" y="27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0" name="Text Box 178"/>
            <p:cNvSpPr txBox="1">
              <a:spLocks noChangeArrowheads="1"/>
            </p:cNvSpPr>
            <p:nvPr/>
          </p:nvSpPr>
          <p:spPr bwMode="auto">
            <a:xfrm>
              <a:off x="4800" y="2724"/>
              <a:ext cx="9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000" dirty="0" err="1">
                  <a:solidFill>
                    <a:srgbClr val="FF0000"/>
                  </a:solidFill>
                </a:rPr>
                <a:t>(</a:t>
              </a:r>
              <a:r>
                <a:rPr lang="fi-FI" altLang="fi-FI" sz="2000" i="1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fi-FI" altLang="fi-FI" sz="2000" dirty="0" err="1">
                  <a:solidFill>
                    <a:srgbClr val="FF0000"/>
                  </a:solidFill>
                  <a:latin typeface="Symbol" pitchFamily="18" charset="2"/>
                </a:rPr>
                <a:t>,</a:t>
              </a:r>
              <a:r>
                <a:rPr lang="fi-FI" altLang="fi-FI" sz="2000" i="1" dirty="0" err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r>
                <a:rPr lang="fi-FI" altLang="fi-FI" sz="2000" dirty="0">
                  <a:solidFill>
                    <a:srgbClr val="FF0000"/>
                  </a:solidFill>
                  <a:latin typeface="Symbol" pitchFamily="18" charset="2"/>
                </a:rPr>
                <a:t>, </a:t>
              </a: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000" dirty="0">
                  <a:solidFill>
                    <a:srgbClr val="FF0000"/>
                  </a:solidFill>
                </a:rPr>
                <a:t>)</a:t>
              </a:r>
              <a:endParaRPr lang="en-GB" altLang="fi-FI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1" name="Group 66"/>
          <p:cNvGrpSpPr>
            <a:grpSpLocks/>
          </p:cNvGrpSpPr>
          <p:nvPr/>
        </p:nvGrpSpPr>
        <p:grpSpPr bwMode="auto">
          <a:xfrm>
            <a:off x="267842" y="1143149"/>
            <a:ext cx="3967161" cy="3138488"/>
            <a:chOff x="679" y="1413"/>
            <a:chExt cx="2499" cy="1977"/>
          </a:xfrm>
        </p:grpSpPr>
        <p:sp>
          <p:nvSpPr>
            <p:cNvPr id="122" name="Oval 20"/>
            <p:cNvSpPr>
              <a:spLocks noChangeArrowheads="1"/>
            </p:cNvSpPr>
            <p:nvPr/>
          </p:nvSpPr>
          <p:spPr bwMode="auto">
            <a:xfrm>
              <a:off x="2181" y="20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3" name="Text Box 21"/>
            <p:cNvSpPr txBox="1">
              <a:spLocks noChangeArrowheads="1"/>
            </p:cNvSpPr>
            <p:nvPr/>
          </p:nvSpPr>
          <p:spPr bwMode="auto">
            <a:xfrm>
              <a:off x="2300" y="2004"/>
              <a:ext cx="8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000" dirty="0" err="1">
                  <a:solidFill>
                    <a:srgbClr val="FF0000"/>
                  </a:solidFill>
                </a:rPr>
                <a:t>(</a:t>
              </a:r>
              <a:r>
                <a:rPr lang="fi-FI" altLang="fi-FI" sz="2000" i="1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fi-FI" altLang="fi-FI" sz="2000" dirty="0" err="1">
                  <a:solidFill>
                    <a:srgbClr val="FF0000"/>
                  </a:solidFill>
                  <a:latin typeface="Symbol" pitchFamily="18" charset="2"/>
                </a:rPr>
                <a:t>,</a:t>
              </a:r>
              <a:r>
                <a:rPr lang="fi-FI" altLang="fi-FI" sz="2000" i="1" dirty="0" err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r>
                <a:rPr lang="fi-FI" altLang="fi-FI" sz="2000" dirty="0">
                  <a:solidFill>
                    <a:srgbClr val="FF0000"/>
                  </a:solidFill>
                  <a:latin typeface="Symbol" pitchFamily="18" charset="2"/>
                </a:rPr>
                <a:t>, </a:t>
              </a: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000" dirty="0">
                  <a:solidFill>
                    <a:srgbClr val="FF0000"/>
                  </a:solidFill>
                </a:rPr>
                <a:t>)</a:t>
              </a:r>
              <a:endParaRPr lang="en-GB" altLang="fi-FI" sz="2000" dirty="0">
                <a:solidFill>
                  <a:srgbClr val="FF0000"/>
                </a:solidFill>
              </a:endParaRPr>
            </a:p>
          </p:txBody>
        </p:sp>
        <p:grpSp>
          <p:nvGrpSpPr>
            <p:cNvPr id="124" name="Group 23"/>
            <p:cNvGrpSpPr>
              <a:grpSpLocks/>
            </p:cNvGrpSpPr>
            <p:nvPr/>
          </p:nvGrpSpPr>
          <p:grpSpPr bwMode="auto">
            <a:xfrm>
              <a:off x="679" y="1413"/>
              <a:ext cx="2282" cy="1977"/>
              <a:chOff x="952" y="1413"/>
              <a:chExt cx="2282" cy="1977"/>
            </a:xfrm>
          </p:grpSpPr>
          <p:sp>
            <p:nvSpPr>
              <p:cNvPr id="137" name="Line 24"/>
              <p:cNvSpPr>
                <a:spLocks noChangeShapeType="1"/>
              </p:cNvSpPr>
              <p:nvPr/>
            </p:nvSpPr>
            <p:spPr bwMode="auto">
              <a:xfrm flipH="1">
                <a:off x="1152" y="2598"/>
                <a:ext cx="768" cy="61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25"/>
              <p:cNvSpPr>
                <a:spLocks noChangeShapeType="1"/>
              </p:cNvSpPr>
              <p:nvPr/>
            </p:nvSpPr>
            <p:spPr bwMode="auto">
              <a:xfrm flipV="1">
                <a:off x="1920" y="2592"/>
                <a:ext cx="111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26"/>
              <p:cNvSpPr>
                <a:spLocks noChangeShapeType="1"/>
              </p:cNvSpPr>
              <p:nvPr/>
            </p:nvSpPr>
            <p:spPr bwMode="auto">
              <a:xfrm flipV="1">
                <a:off x="1926" y="1614"/>
                <a:ext cx="0" cy="9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40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62608883"/>
                  </p:ext>
                </p:extLst>
              </p:nvPr>
            </p:nvGraphicFramePr>
            <p:xfrm>
              <a:off x="952" y="3198"/>
              <a:ext cx="185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89" name="Equation" r:id="rId19" imgW="139680" imgH="139680" progId="Equation.DSMT4">
                      <p:embed/>
                    </p:oleObj>
                  </mc:Choice>
                  <mc:Fallback>
                    <p:oleObj name="Equation" r:id="rId19" imgW="13968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52" y="3198"/>
                            <a:ext cx="185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1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81141787"/>
                  </p:ext>
                </p:extLst>
              </p:nvPr>
            </p:nvGraphicFramePr>
            <p:xfrm>
              <a:off x="3066" y="2513"/>
              <a:ext cx="168" cy="2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90" name="Equation" r:id="rId21" imgW="139680" imgH="177480" progId="Equation.DSMT4">
                      <p:embed/>
                    </p:oleObj>
                  </mc:Choice>
                  <mc:Fallback>
                    <p:oleObj name="Equation" r:id="rId21" imgW="139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66" y="2513"/>
                            <a:ext cx="168" cy="2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2" name="Object 2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88275728"/>
                  </p:ext>
                </p:extLst>
              </p:nvPr>
            </p:nvGraphicFramePr>
            <p:xfrm>
              <a:off x="1854" y="1413"/>
              <a:ext cx="168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91" name="Equation" r:id="rId23" imgW="126720" imgH="139680" progId="Equation.DSMT4">
                      <p:embed/>
                    </p:oleObj>
                  </mc:Choice>
                  <mc:Fallback>
                    <p:oleObj name="Equation" r:id="rId23" imgW="1267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4" y="1413"/>
                            <a:ext cx="168" cy="2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25" name="Line 40"/>
            <p:cNvSpPr>
              <a:spLocks noChangeShapeType="1"/>
            </p:cNvSpPr>
            <p:nvPr/>
          </p:nvSpPr>
          <p:spPr bwMode="auto">
            <a:xfrm flipV="1">
              <a:off x="2208" y="2100"/>
              <a:ext cx="3" cy="5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Text Box 41"/>
            <p:cNvSpPr txBox="1">
              <a:spLocks noChangeArrowheads="1"/>
            </p:cNvSpPr>
            <p:nvPr/>
          </p:nvSpPr>
          <p:spPr bwMode="auto">
            <a:xfrm>
              <a:off x="2208" y="220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Oval 52"/>
            <p:cNvSpPr>
              <a:spLocks noChangeArrowheads="1"/>
            </p:cNvSpPr>
            <p:nvPr/>
          </p:nvSpPr>
          <p:spPr bwMode="auto">
            <a:xfrm>
              <a:off x="993" y="1824"/>
              <a:ext cx="1311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i-FI" sz="2400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>
              <a:off x="1653" y="2016"/>
              <a:ext cx="558" cy="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55"/>
            <p:cNvSpPr>
              <a:spLocks noChangeShapeType="1"/>
            </p:cNvSpPr>
            <p:nvPr/>
          </p:nvSpPr>
          <p:spPr bwMode="auto">
            <a:xfrm>
              <a:off x="1653" y="2598"/>
              <a:ext cx="987" cy="18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" name="Oval 58"/>
            <p:cNvSpPr>
              <a:spLocks noChangeArrowheads="1"/>
            </p:cNvSpPr>
            <p:nvPr/>
          </p:nvSpPr>
          <p:spPr bwMode="auto">
            <a:xfrm>
              <a:off x="993" y="2400"/>
              <a:ext cx="1311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i-FI" sz="2400"/>
            </a:p>
          </p:txBody>
        </p:sp>
        <p:sp>
          <p:nvSpPr>
            <p:cNvPr id="131" name="Text Box 61"/>
            <p:cNvSpPr txBox="1">
              <a:spLocks noChangeArrowheads="1"/>
            </p:cNvSpPr>
            <p:nvPr/>
          </p:nvSpPr>
          <p:spPr bwMode="auto">
            <a:xfrm>
              <a:off x="1680" y="2832"/>
              <a:ext cx="2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endParaRPr lang="en-GB" altLang="fi-FI" sz="2400">
                <a:solidFill>
                  <a:srgbClr val="FF0000"/>
                </a:solidFill>
              </a:endParaRPr>
            </a:p>
          </p:txBody>
        </p:sp>
        <p:sp>
          <p:nvSpPr>
            <p:cNvPr id="132" name="Text Box 62"/>
            <p:cNvSpPr txBox="1">
              <a:spLocks noChangeArrowheads="1"/>
            </p:cNvSpPr>
            <p:nvPr/>
          </p:nvSpPr>
          <p:spPr bwMode="auto">
            <a:xfrm>
              <a:off x="1872" y="182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400">
                <a:solidFill>
                  <a:srgbClr val="FF0000"/>
                </a:solidFill>
              </a:endParaRPr>
            </a:p>
          </p:txBody>
        </p:sp>
        <p:grpSp>
          <p:nvGrpSpPr>
            <p:cNvPr id="133" name="Group 30"/>
            <p:cNvGrpSpPr>
              <a:grpSpLocks/>
            </p:cNvGrpSpPr>
            <p:nvPr/>
          </p:nvGrpSpPr>
          <p:grpSpPr bwMode="auto">
            <a:xfrm>
              <a:off x="1653" y="2100"/>
              <a:ext cx="540" cy="480"/>
              <a:chOff x="1926" y="2100"/>
              <a:chExt cx="540" cy="480"/>
            </a:xfrm>
          </p:grpSpPr>
          <p:sp>
            <p:nvSpPr>
              <p:cNvPr id="135" name="Line 31"/>
              <p:cNvSpPr>
                <a:spLocks noChangeShapeType="1"/>
              </p:cNvSpPr>
              <p:nvPr/>
            </p:nvSpPr>
            <p:spPr bwMode="auto">
              <a:xfrm flipV="1">
                <a:off x="1926" y="2100"/>
                <a:ext cx="540" cy="48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Text Box 32"/>
              <p:cNvSpPr txBox="1">
                <a:spLocks noChangeArrowheads="1"/>
              </p:cNvSpPr>
              <p:nvPr/>
            </p:nvSpPr>
            <p:spPr bwMode="auto">
              <a:xfrm>
                <a:off x="2064" y="211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b="1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4" name="AutoShape 64"/>
            <p:cNvSpPr>
              <a:spLocks noChangeArrowheads="1"/>
            </p:cNvSpPr>
            <p:nvPr/>
          </p:nvSpPr>
          <p:spPr bwMode="auto">
            <a:xfrm flipV="1">
              <a:off x="1008" y="2496"/>
              <a:ext cx="1368" cy="414"/>
            </a:xfrm>
            <a:custGeom>
              <a:avLst/>
              <a:gdLst>
                <a:gd name="T0" fmla="*/ 55 w 21600"/>
                <a:gd name="T1" fmla="*/ 0 h 21600"/>
                <a:gd name="T2" fmla="*/ 20 w 21600"/>
                <a:gd name="T3" fmla="*/ 1 h 21600"/>
                <a:gd name="T4" fmla="*/ 54 w 21600"/>
                <a:gd name="T5" fmla="*/ 1 h 21600"/>
                <a:gd name="T6" fmla="*/ 93 w 21600"/>
                <a:gd name="T7" fmla="*/ 2 h 21600"/>
                <a:gd name="T8" fmla="*/ 86 w 21600"/>
                <a:gd name="T9" fmla="*/ 4 h 21600"/>
                <a:gd name="T10" fmla="*/ 69 w 21600"/>
                <a:gd name="T11" fmla="*/ 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83 h 21600"/>
                <a:gd name="T20" fmla="*/ 18442 w 21600"/>
                <a:gd name="T21" fmla="*/ 1841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624" y="6886"/>
                  </a:moveTo>
                  <a:cubicBezTo>
                    <a:pt x="18077" y="3395"/>
                    <a:pt x="14617" y="1146"/>
                    <a:pt x="10800" y="1146"/>
                  </a:cubicBezTo>
                  <a:cubicBezTo>
                    <a:pt x="8880" y="1145"/>
                    <a:pt x="7003" y="1718"/>
                    <a:pt x="5410" y="2790"/>
                  </a:cubicBezTo>
                  <a:lnTo>
                    <a:pt x="4771" y="1839"/>
                  </a:lnTo>
                  <a:cubicBezTo>
                    <a:pt x="6553" y="640"/>
                    <a:pt x="8652" y="-1"/>
                    <a:pt x="10800" y="0"/>
                  </a:cubicBezTo>
                  <a:cubicBezTo>
                    <a:pt x="15071" y="0"/>
                    <a:pt x="18940" y="2517"/>
                    <a:pt x="20672" y="6421"/>
                  </a:cubicBezTo>
                  <a:lnTo>
                    <a:pt x="23140" y="5326"/>
                  </a:lnTo>
                  <a:lnTo>
                    <a:pt x="21475" y="9645"/>
                  </a:lnTo>
                  <a:lnTo>
                    <a:pt x="17156" y="7980"/>
                  </a:lnTo>
                  <a:lnTo>
                    <a:pt x="19624" y="688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277441"/>
              </p:ext>
            </p:extLst>
          </p:nvPr>
        </p:nvGraphicFramePr>
        <p:xfrm>
          <a:off x="1521272" y="4366741"/>
          <a:ext cx="139065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2" name="Equation" r:id="rId25" imgW="774360" imgH="177480" progId="Equation.DSMT4">
                  <p:embed/>
                </p:oleObj>
              </mc:Choice>
              <mc:Fallback>
                <p:oleObj name="Equation" r:id="rId25" imgW="7743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72" y="4366741"/>
                        <a:ext cx="139065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10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Karteesisesta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pallokoordinaatistoon 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-&gt; 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, </a:t>
            </a:r>
            <a:r>
              <a:rPr lang="fi-FI" altLang="fi-FI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fi-FI" altLang="fi-FI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,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" name="Group 49"/>
          <p:cNvGrpSpPr>
            <a:grpSpLocks/>
          </p:cNvGrpSpPr>
          <p:nvPr/>
        </p:nvGrpSpPr>
        <p:grpSpPr bwMode="auto">
          <a:xfrm>
            <a:off x="1805261" y="1877144"/>
            <a:ext cx="1524000" cy="485775"/>
            <a:chOff x="2211" y="1818"/>
            <a:chExt cx="960" cy="306"/>
          </a:xfrm>
        </p:grpSpPr>
        <p:sp>
          <p:nvSpPr>
            <p:cNvPr id="65" name="Oval 13"/>
            <p:cNvSpPr>
              <a:spLocks noChangeArrowheads="1"/>
            </p:cNvSpPr>
            <p:nvPr/>
          </p:nvSpPr>
          <p:spPr bwMode="auto">
            <a:xfrm>
              <a:off x="2454" y="20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6" name="Text Box 37"/>
            <p:cNvSpPr txBox="1">
              <a:spLocks noChangeArrowheads="1"/>
            </p:cNvSpPr>
            <p:nvPr/>
          </p:nvSpPr>
          <p:spPr bwMode="auto">
            <a:xfrm>
              <a:off x="2211" y="1818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57"/>
          <p:cNvGrpSpPr>
            <a:grpSpLocks/>
          </p:cNvGrpSpPr>
          <p:nvPr/>
        </p:nvGrpSpPr>
        <p:grpSpPr bwMode="auto">
          <a:xfrm>
            <a:off x="297136" y="1234207"/>
            <a:ext cx="3000375" cy="2709863"/>
            <a:chOff x="1261" y="1413"/>
            <a:chExt cx="1890" cy="1707"/>
          </a:xfrm>
        </p:grpSpPr>
        <p:grpSp>
          <p:nvGrpSpPr>
            <p:cNvPr id="68" name="Group 46"/>
            <p:cNvGrpSpPr>
              <a:grpSpLocks/>
            </p:cNvGrpSpPr>
            <p:nvPr/>
          </p:nvGrpSpPr>
          <p:grpSpPr bwMode="auto">
            <a:xfrm>
              <a:off x="1261" y="1413"/>
              <a:ext cx="1890" cy="1566"/>
              <a:chOff x="1261" y="1413"/>
              <a:chExt cx="1890" cy="1566"/>
            </a:xfrm>
          </p:grpSpPr>
          <p:sp>
            <p:nvSpPr>
              <p:cNvPr id="81" name="Line 4"/>
              <p:cNvSpPr>
                <a:spLocks noChangeShapeType="1"/>
              </p:cNvSpPr>
              <p:nvPr/>
            </p:nvSpPr>
            <p:spPr bwMode="auto">
              <a:xfrm flipH="1">
                <a:off x="1440" y="2598"/>
                <a:ext cx="480" cy="37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5"/>
              <p:cNvSpPr>
                <a:spLocks noChangeShapeType="1"/>
              </p:cNvSpPr>
              <p:nvPr/>
            </p:nvSpPr>
            <p:spPr bwMode="auto">
              <a:xfrm flipV="1">
                <a:off x="1920" y="2592"/>
                <a:ext cx="111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6"/>
              <p:cNvSpPr>
                <a:spLocks noChangeShapeType="1"/>
              </p:cNvSpPr>
              <p:nvPr/>
            </p:nvSpPr>
            <p:spPr bwMode="auto">
              <a:xfrm flipV="1">
                <a:off x="1926" y="1614"/>
                <a:ext cx="0" cy="9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84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66181140"/>
                  </p:ext>
                </p:extLst>
              </p:nvPr>
            </p:nvGraphicFramePr>
            <p:xfrm>
              <a:off x="1261" y="2787"/>
              <a:ext cx="185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92" name="Equation" r:id="rId5" imgW="139680" imgH="139680" progId="Equation.DSMT4">
                      <p:embed/>
                    </p:oleObj>
                  </mc:Choice>
                  <mc:Fallback>
                    <p:oleObj name="Equation" r:id="rId5" imgW="13968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1" y="2787"/>
                            <a:ext cx="185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4895483"/>
                  </p:ext>
                </p:extLst>
              </p:nvPr>
            </p:nvGraphicFramePr>
            <p:xfrm>
              <a:off x="2983" y="2589"/>
              <a:ext cx="168" cy="2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93" name="Equation" r:id="rId7" imgW="139680" imgH="177480" progId="Equation.DSMT4">
                      <p:embed/>
                    </p:oleObj>
                  </mc:Choice>
                  <mc:Fallback>
                    <p:oleObj name="Equation" r:id="rId7" imgW="139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83" y="2589"/>
                            <a:ext cx="168" cy="2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6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8059530"/>
                  </p:ext>
                </p:extLst>
              </p:nvPr>
            </p:nvGraphicFramePr>
            <p:xfrm>
              <a:off x="1854" y="1413"/>
              <a:ext cx="168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94" name="Equation" r:id="rId9" imgW="126720" imgH="139680" progId="Equation.DSMT4">
                      <p:embed/>
                    </p:oleObj>
                  </mc:Choice>
                  <mc:Fallback>
                    <p:oleObj name="Equation" r:id="rId9" imgW="1267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4" y="1413"/>
                            <a:ext cx="168" cy="2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9" name="Group 53"/>
            <p:cNvGrpSpPr>
              <a:grpSpLocks/>
            </p:cNvGrpSpPr>
            <p:nvPr/>
          </p:nvGrpSpPr>
          <p:grpSpPr bwMode="auto">
            <a:xfrm>
              <a:off x="1926" y="2100"/>
              <a:ext cx="540" cy="480"/>
              <a:chOff x="1926" y="2100"/>
              <a:chExt cx="540" cy="480"/>
            </a:xfrm>
          </p:grpSpPr>
          <p:sp>
            <p:nvSpPr>
              <p:cNvPr id="79" name="Line 18"/>
              <p:cNvSpPr>
                <a:spLocks noChangeShapeType="1"/>
              </p:cNvSpPr>
              <p:nvPr/>
            </p:nvSpPr>
            <p:spPr bwMode="auto">
              <a:xfrm flipV="1">
                <a:off x="1926" y="2100"/>
                <a:ext cx="540" cy="48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Text Box 38"/>
              <p:cNvSpPr txBox="1">
                <a:spLocks noChangeArrowheads="1"/>
              </p:cNvSpPr>
              <p:nvPr/>
            </p:nvSpPr>
            <p:spPr bwMode="auto">
              <a:xfrm>
                <a:off x="2064" y="211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b="1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0" name="Group 51"/>
            <p:cNvGrpSpPr>
              <a:grpSpLocks/>
            </p:cNvGrpSpPr>
            <p:nvPr/>
          </p:nvGrpSpPr>
          <p:grpSpPr bwMode="auto">
            <a:xfrm>
              <a:off x="2472" y="2604"/>
              <a:ext cx="408" cy="324"/>
              <a:chOff x="2472" y="2604"/>
              <a:chExt cx="408" cy="324"/>
            </a:xfrm>
          </p:grpSpPr>
          <p:sp>
            <p:nvSpPr>
              <p:cNvPr id="77" name="Line 11"/>
              <p:cNvSpPr>
                <a:spLocks noChangeShapeType="1"/>
              </p:cNvSpPr>
              <p:nvPr/>
            </p:nvSpPr>
            <p:spPr bwMode="auto">
              <a:xfrm flipH="1">
                <a:off x="2472" y="2604"/>
                <a:ext cx="366" cy="30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Text Box 39"/>
              <p:cNvSpPr txBox="1">
                <a:spLocks noChangeArrowheads="1"/>
              </p:cNvSpPr>
              <p:nvPr/>
            </p:nvSpPr>
            <p:spPr bwMode="auto">
              <a:xfrm>
                <a:off x="2592" y="26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1" name="Group 50"/>
            <p:cNvGrpSpPr>
              <a:grpSpLocks/>
            </p:cNvGrpSpPr>
            <p:nvPr/>
          </p:nvGrpSpPr>
          <p:grpSpPr bwMode="auto">
            <a:xfrm>
              <a:off x="1548" y="2832"/>
              <a:ext cx="924" cy="288"/>
              <a:chOff x="1548" y="2832"/>
              <a:chExt cx="924" cy="288"/>
            </a:xfrm>
          </p:grpSpPr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>
                <a:off x="1548" y="2904"/>
                <a:ext cx="92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 Box 40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2" name="Group 52"/>
            <p:cNvGrpSpPr>
              <a:grpSpLocks/>
            </p:cNvGrpSpPr>
            <p:nvPr/>
          </p:nvGrpSpPr>
          <p:grpSpPr bwMode="auto">
            <a:xfrm>
              <a:off x="2484" y="2100"/>
              <a:ext cx="300" cy="798"/>
              <a:chOff x="2484" y="2100"/>
              <a:chExt cx="300" cy="798"/>
            </a:xfrm>
          </p:grpSpPr>
          <p:sp>
            <p:nvSpPr>
              <p:cNvPr id="73" name="Line 12"/>
              <p:cNvSpPr>
                <a:spLocks noChangeShapeType="1"/>
              </p:cNvSpPr>
              <p:nvPr/>
            </p:nvSpPr>
            <p:spPr bwMode="auto">
              <a:xfrm flipV="1">
                <a:off x="2484" y="2100"/>
                <a:ext cx="0" cy="79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Text Box 41"/>
              <p:cNvSpPr txBox="1">
                <a:spLocks noChangeArrowheads="1"/>
              </p:cNvSpPr>
              <p:nvPr/>
            </p:nvSpPr>
            <p:spPr bwMode="auto">
              <a:xfrm>
                <a:off x="2496" y="230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894868"/>
              </p:ext>
            </p:extLst>
          </p:nvPr>
        </p:nvGraphicFramePr>
        <p:xfrm>
          <a:off x="4257576" y="3893740"/>
          <a:ext cx="1636439" cy="513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5" name="Equation" r:id="rId11" imgW="888840" imgH="279360" progId="Equation.DSMT4">
                  <p:embed/>
                </p:oleObj>
              </mc:Choice>
              <mc:Fallback>
                <p:oleObj name="Equation" r:id="rId11" imgW="888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576" y="3893740"/>
                        <a:ext cx="1636439" cy="513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1" name="Group 57"/>
          <p:cNvGrpSpPr>
            <a:grpSpLocks/>
          </p:cNvGrpSpPr>
          <p:nvPr/>
        </p:nvGrpSpPr>
        <p:grpSpPr bwMode="auto">
          <a:xfrm>
            <a:off x="3489449" y="1229444"/>
            <a:ext cx="3000375" cy="2709863"/>
            <a:chOff x="1261" y="1413"/>
            <a:chExt cx="1890" cy="1707"/>
          </a:xfrm>
        </p:grpSpPr>
        <p:grpSp>
          <p:nvGrpSpPr>
            <p:cNvPr id="122" name="Group 46"/>
            <p:cNvGrpSpPr>
              <a:grpSpLocks/>
            </p:cNvGrpSpPr>
            <p:nvPr/>
          </p:nvGrpSpPr>
          <p:grpSpPr bwMode="auto">
            <a:xfrm>
              <a:off x="1261" y="1413"/>
              <a:ext cx="1890" cy="1566"/>
              <a:chOff x="1261" y="1413"/>
              <a:chExt cx="1890" cy="1566"/>
            </a:xfrm>
          </p:grpSpPr>
          <p:sp>
            <p:nvSpPr>
              <p:cNvPr id="135" name="Line 4"/>
              <p:cNvSpPr>
                <a:spLocks noChangeShapeType="1"/>
              </p:cNvSpPr>
              <p:nvPr/>
            </p:nvSpPr>
            <p:spPr bwMode="auto">
              <a:xfrm flipH="1">
                <a:off x="1440" y="2598"/>
                <a:ext cx="480" cy="37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5"/>
              <p:cNvSpPr>
                <a:spLocks noChangeShapeType="1"/>
              </p:cNvSpPr>
              <p:nvPr/>
            </p:nvSpPr>
            <p:spPr bwMode="auto">
              <a:xfrm flipV="1">
                <a:off x="1920" y="2592"/>
                <a:ext cx="111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6"/>
              <p:cNvSpPr>
                <a:spLocks noChangeShapeType="1"/>
              </p:cNvSpPr>
              <p:nvPr/>
            </p:nvSpPr>
            <p:spPr bwMode="auto">
              <a:xfrm flipV="1">
                <a:off x="1926" y="1614"/>
                <a:ext cx="0" cy="9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3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20486389"/>
                  </p:ext>
                </p:extLst>
              </p:nvPr>
            </p:nvGraphicFramePr>
            <p:xfrm>
              <a:off x="1261" y="2787"/>
              <a:ext cx="185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96" name="Equation" r:id="rId13" imgW="139680" imgH="139680" progId="Equation.DSMT4">
                      <p:embed/>
                    </p:oleObj>
                  </mc:Choice>
                  <mc:Fallback>
                    <p:oleObj name="Equation" r:id="rId13" imgW="13968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1" y="2787"/>
                            <a:ext cx="185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9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8710007"/>
                  </p:ext>
                </p:extLst>
              </p:nvPr>
            </p:nvGraphicFramePr>
            <p:xfrm>
              <a:off x="2983" y="2589"/>
              <a:ext cx="168" cy="2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97" name="Equation" r:id="rId14" imgW="139680" imgH="177480" progId="Equation.DSMT4">
                      <p:embed/>
                    </p:oleObj>
                  </mc:Choice>
                  <mc:Fallback>
                    <p:oleObj name="Equation" r:id="rId14" imgW="139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83" y="2589"/>
                            <a:ext cx="168" cy="2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86133281"/>
                  </p:ext>
                </p:extLst>
              </p:nvPr>
            </p:nvGraphicFramePr>
            <p:xfrm>
              <a:off x="1854" y="1413"/>
              <a:ext cx="168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98" name="Equation" r:id="rId15" imgW="126720" imgH="139680" progId="Equation.DSMT4">
                      <p:embed/>
                    </p:oleObj>
                  </mc:Choice>
                  <mc:Fallback>
                    <p:oleObj name="Equation" r:id="rId15" imgW="1267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4" y="1413"/>
                            <a:ext cx="168" cy="2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3" name="Group 53"/>
            <p:cNvGrpSpPr>
              <a:grpSpLocks/>
            </p:cNvGrpSpPr>
            <p:nvPr/>
          </p:nvGrpSpPr>
          <p:grpSpPr bwMode="auto">
            <a:xfrm>
              <a:off x="1926" y="2100"/>
              <a:ext cx="540" cy="480"/>
              <a:chOff x="1926" y="2100"/>
              <a:chExt cx="540" cy="480"/>
            </a:xfrm>
          </p:grpSpPr>
          <p:sp>
            <p:nvSpPr>
              <p:cNvPr id="134" name="Text Box 38"/>
              <p:cNvSpPr txBox="1">
                <a:spLocks noChangeArrowheads="1"/>
              </p:cNvSpPr>
              <p:nvPr/>
            </p:nvSpPr>
            <p:spPr bwMode="auto">
              <a:xfrm>
                <a:off x="2064" y="211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b="1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GB" altLang="fi-FI" sz="24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Line 18"/>
              <p:cNvSpPr>
                <a:spLocks noChangeShapeType="1"/>
              </p:cNvSpPr>
              <p:nvPr/>
            </p:nvSpPr>
            <p:spPr bwMode="auto">
              <a:xfrm flipV="1">
                <a:off x="1926" y="2100"/>
                <a:ext cx="540" cy="48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" name="Group 51"/>
            <p:cNvGrpSpPr>
              <a:grpSpLocks/>
            </p:cNvGrpSpPr>
            <p:nvPr/>
          </p:nvGrpSpPr>
          <p:grpSpPr bwMode="auto">
            <a:xfrm>
              <a:off x="2472" y="2604"/>
              <a:ext cx="408" cy="324"/>
              <a:chOff x="2472" y="2604"/>
              <a:chExt cx="408" cy="324"/>
            </a:xfrm>
          </p:grpSpPr>
          <p:sp>
            <p:nvSpPr>
              <p:cNvPr id="131" name="Line 11"/>
              <p:cNvSpPr>
                <a:spLocks noChangeShapeType="1"/>
              </p:cNvSpPr>
              <p:nvPr/>
            </p:nvSpPr>
            <p:spPr bwMode="auto">
              <a:xfrm flipH="1">
                <a:off x="2472" y="2604"/>
                <a:ext cx="366" cy="30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Text Box 39"/>
              <p:cNvSpPr txBox="1">
                <a:spLocks noChangeArrowheads="1"/>
              </p:cNvSpPr>
              <p:nvPr/>
            </p:nvSpPr>
            <p:spPr bwMode="auto">
              <a:xfrm>
                <a:off x="2592" y="26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5" name="Group 50"/>
            <p:cNvGrpSpPr>
              <a:grpSpLocks/>
            </p:cNvGrpSpPr>
            <p:nvPr/>
          </p:nvGrpSpPr>
          <p:grpSpPr bwMode="auto">
            <a:xfrm>
              <a:off x="1548" y="2832"/>
              <a:ext cx="924" cy="288"/>
              <a:chOff x="1548" y="2832"/>
              <a:chExt cx="924" cy="288"/>
            </a:xfrm>
          </p:grpSpPr>
          <p:sp>
            <p:nvSpPr>
              <p:cNvPr id="129" name="Line 10"/>
              <p:cNvSpPr>
                <a:spLocks noChangeShapeType="1"/>
              </p:cNvSpPr>
              <p:nvPr/>
            </p:nvSpPr>
            <p:spPr bwMode="auto">
              <a:xfrm>
                <a:off x="1548" y="2904"/>
                <a:ext cx="92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Text Box 40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6" name="Group 52"/>
            <p:cNvGrpSpPr>
              <a:grpSpLocks/>
            </p:cNvGrpSpPr>
            <p:nvPr/>
          </p:nvGrpSpPr>
          <p:grpSpPr bwMode="auto">
            <a:xfrm>
              <a:off x="2484" y="2100"/>
              <a:ext cx="300" cy="798"/>
              <a:chOff x="2484" y="2100"/>
              <a:chExt cx="300" cy="798"/>
            </a:xfrm>
          </p:grpSpPr>
          <p:sp>
            <p:nvSpPr>
              <p:cNvPr id="127" name="Line 12"/>
              <p:cNvSpPr>
                <a:spLocks noChangeShapeType="1"/>
              </p:cNvSpPr>
              <p:nvPr/>
            </p:nvSpPr>
            <p:spPr bwMode="auto">
              <a:xfrm flipV="1">
                <a:off x="2484" y="2100"/>
                <a:ext cx="0" cy="79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Text Box 41"/>
              <p:cNvSpPr txBox="1">
                <a:spLocks noChangeArrowheads="1"/>
              </p:cNvSpPr>
              <p:nvPr/>
            </p:nvSpPr>
            <p:spPr bwMode="auto">
              <a:xfrm>
                <a:off x="2496" y="230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41" name="Group 49"/>
          <p:cNvGrpSpPr>
            <a:grpSpLocks/>
          </p:cNvGrpSpPr>
          <p:nvPr/>
        </p:nvGrpSpPr>
        <p:grpSpPr bwMode="auto">
          <a:xfrm>
            <a:off x="4977656" y="1895797"/>
            <a:ext cx="1524000" cy="485775"/>
            <a:chOff x="2211" y="1818"/>
            <a:chExt cx="960" cy="306"/>
          </a:xfrm>
        </p:grpSpPr>
        <p:sp>
          <p:nvSpPr>
            <p:cNvPr id="142" name="Oval 13"/>
            <p:cNvSpPr>
              <a:spLocks noChangeArrowheads="1"/>
            </p:cNvSpPr>
            <p:nvPr/>
          </p:nvSpPr>
          <p:spPr bwMode="auto">
            <a:xfrm>
              <a:off x="2454" y="20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43" name="Text Box 37"/>
            <p:cNvSpPr txBox="1">
              <a:spLocks noChangeArrowheads="1"/>
            </p:cNvSpPr>
            <p:nvPr/>
          </p:nvSpPr>
          <p:spPr bwMode="auto">
            <a:xfrm>
              <a:off x="2211" y="1818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altLang="fi-FI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i-FI" altLang="fi-FI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4" name="Group 63"/>
          <p:cNvGrpSpPr>
            <a:grpSpLocks/>
          </p:cNvGrpSpPr>
          <p:nvPr/>
        </p:nvGrpSpPr>
        <p:grpSpPr bwMode="auto">
          <a:xfrm>
            <a:off x="4545608" y="2996108"/>
            <a:ext cx="866775" cy="609600"/>
            <a:chOff x="3846" y="2112"/>
            <a:chExt cx="546" cy="384"/>
          </a:xfrm>
        </p:grpSpPr>
        <p:sp>
          <p:nvSpPr>
            <p:cNvPr id="145" name="Line 54"/>
            <p:cNvSpPr>
              <a:spLocks noChangeShapeType="1"/>
            </p:cNvSpPr>
            <p:nvPr/>
          </p:nvSpPr>
          <p:spPr bwMode="auto">
            <a:xfrm>
              <a:off x="3846" y="2178"/>
              <a:ext cx="546" cy="31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6" name="Text Box 57"/>
            <p:cNvSpPr txBox="1">
              <a:spLocks noChangeArrowheads="1"/>
            </p:cNvSpPr>
            <p:nvPr/>
          </p:nvSpPr>
          <p:spPr bwMode="auto">
            <a:xfrm>
              <a:off x="4098" y="2112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endParaRPr lang="en-GB" altLang="fi-FI" sz="2400" i="1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43635"/>
              </p:ext>
            </p:extLst>
          </p:nvPr>
        </p:nvGraphicFramePr>
        <p:xfrm>
          <a:off x="4275138" y="4470400"/>
          <a:ext cx="15906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9" name="Equation" r:id="rId16" imgW="863280" imgH="279360" progId="Equation.DSMT4">
                  <p:embed/>
                </p:oleObj>
              </mc:Choice>
              <mc:Fallback>
                <p:oleObj name="Equation" r:id="rId16" imgW="86328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4470400"/>
                        <a:ext cx="159067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798820"/>
              </p:ext>
            </p:extLst>
          </p:nvPr>
        </p:nvGraphicFramePr>
        <p:xfrm>
          <a:off x="846683" y="3749724"/>
          <a:ext cx="26908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0" name="Equation" r:id="rId18" imgW="1460160" imgH="431640" progId="Equation.DSMT4">
                  <p:embed/>
                </p:oleObj>
              </mc:Choice>
              <mc:Fallback>
                <p:oleObj name="Equation" r:id="rId18" imgW="146016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683" y="3749724"/>
                        <a:ext cx="269081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509835"/>
              </p:ext>
            </p:extLst>
          </p:nvPr>
        </p:nvGraphicFramePr>
        <p:xfrm>
          <a:off x="801192" y="4461097"/>
          <a:ext cx="21304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1" name="Equation" r:id="rId20" imgW="1155600" imgH="279360" progId="Equation.DSMT4">
                  <p:embed/>
                </p:oleObj>
              </mc:Choice>
              <mc:Fallback>
                <p:oleObj name="Equation" r:id="rId20" imgW="115560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4461097"/>
                        <a:ext cx="213042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7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746</TotalTime>
  <Words>348</Words>
  <Application>Microsoft Office PowerPoint</Application>
  <PresentationFormat>Custom</PresentationFormat>
  <Paragraphs>165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yleispohja</vt:lpstr>
      <vt:lpstr>Equation</vt:lpstr>
      <vt:lpstr>SATE2180 Kenttäteorian perusteet Koordinaatistot Sähkötekniikka/MV </vt:lpstr>
      <vt:lpstr>Piste karteesisessa koordinaatistossa P(x, y, z)</vt:lpstr>
      <vt:lpstr>Piste sylinterikoordinaatistossa P(r, j, z)</vt:lpstr>
      <vt:lpstr>Piste pallokoordinaatistossa P(r,q,j)</vt:lpstr>
      <vt:lpstr>Vektorien komponenttimuodot eri koordinaatistoissa</vt:lpstr>
      <vt:lpstr>Ortogonaaliset suunta- (eli kanta-) vektorit eri koordinaatistoissa</vt:lpstr>
      <vt:lpstr>Karteesisesta sylinterikoordinaatistoon  P(x, y, z) -&gt; P(r, j, z)</vt:lpstr>
      <vt:lpstr>Sylinterikoordinaatistosta karteesiseen P(r, j, z) -&gt; P(x, y, z) </vt:lpstr>
      <vt:lpstr>Karteesisesta pallokoordinaatistoon  P(x, y, z) -&gt; P(r, q, j)</vt:lpstr>
      <vt:lpstr>Karteesisesta pallokoordinaatistoon  P(x, y, z) -&gt; P(r, q, j)</vt:lpstr>
      <vt:lpstr>Karteesisesta pallokoordinaatistoon  P(x, y, z) -&gt; P(r, q, j)</vt:lpstr>
      <vt:lpstr>Pallokoordinaatistosta karteesiseen  P(r, q, j) -&gt; P(x, y, z) </vt:lpstr>
      <vt:lpstr>Pallokoordinaatistosta karteesiseen  P(r, q, j) -&gt; P(x, y, z) 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</cp:lastModifiedBy>
  <cp:revision>95</cp:revision>
  <cp:lastPrinted>2018-08-22T09:38:22Z</cp:lastPrinted>
  <dcterms:created xsi:type="dcterms:W3CDTF">2018-08-21T07:35:50Z</dcterms:created>
  <dcterms:modified xsi:type="dcterms:W3CDTF">2018-08-27T12:32:12Z</dcterms:modified>
</cp:coreProperties>
</file>