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13" r:id="rId2"/>
    <p:sldId id="324" r:id="rId3"/>
    <p:sldId id="335" r:id="rId4"/>
    <p:sldId id="336" r:id="rId5"/>
    <p:sldId id="337" r:id="rId6"/>
    <p:sldId id="338" r:id="rId7"/>
    <p:sldId id="339" r:id="rId8"/>
    <p:sldId id="340" r:id="rId9"/>
    <p:sldId id="341" r:id="rId10"/>
    <p:sldId id="302" r:id="rId11"/>
  </p:sldIdLst>
  <p:sldSz cx="7939088" cy="5483225"/>
  <p:notesSz cx="6669088" cy="9872663"/>
  <p:defaultTextStyle>
    <a:defPPr>
      <a:defRPr lang="en-US"/>
    </a:defPPr>
    <a:lvl1pPr marL="0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2989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5978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38966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1955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64944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77933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90921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03910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C112"/>
    <a:srgbClr val="7A7C7F"/>
    <a:srgbClr val="595959"/>
    <a:srgbClr val="FAA519"/>
    <a:srgbClr val="FFD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51" autoAdjust="0"/>
  </p:normalViewPr>
  <p:slideViewPr>
    <p:cSldViewPr>
      <p:cViewPr>
        <p:scale>
          <a:sx n="100" d="100"/>
          <a:sy n="100" d="100"/>
        </p:scale>
        <p:origin x="-2094" y="-804"/>
      </p:cViewPr>
      <p:guideLst>
        <p:guide orient="horz" pos="1727"/>
        <p:guide pos="25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01" d="100"/>
          <a:sy n="101" d="100"/>
        </p:scale>
        <p:origin x="-3576" y="-90"/>
      </p:cViewPr>
      <p:guideLst>
        <p:guide orient="horz" pos="3110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2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2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1FF68E-8742-437C-A93A-788FD588D124}" type="datetimeFigureOut">
              <a:rPr lang="en-US" smtClean="0"/>
              <a:pPr/>
              <a:t>8/27/2018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3A837-0B4A-4E88-AB34-E750EED85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558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4336A6-E37D-445A-ADA5-60070BD0B738}" type="datetimeFigureOut">
              <a:rPr lang="en-US" smtClean="0"/>
              <a:pPr/>
              <a:t>8/27/2018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739775"/>
            <a:ext cx="536098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BB183C-B623-4577-84E5-259D4799AE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97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5432" y="1703355"/>
            <a:ext cx="6748225" cy="11753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0863" y="3107161"/>
            <a:ext cx="5557362" cy="140126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29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5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38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1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64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77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909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03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8875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741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55839" y="219585"/>
            <a:ext cx="1786295" cy="46785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955" y="219585"/>
            <a:ext cx="5226566" cy="46785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552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605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133" y="3523481"/>
            <a:ext cx="6748225" cy="1089029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7133" y="2324025"/>
            <a:ext cx="6748225" cy="1199455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29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597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3896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5195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6494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7793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9092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0391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56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6954" y="1279420"/>
            <a:ext cx="3506431" cy="361867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5703" y="1279420"/>
            <a:ext cx="3506431" cy="361867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53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955" y="1227380"/>
            <a:ext cx="3507809" cy="511514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989" indent="0">
              <a:buNone/>
              <a:defRPr sz="1800" b="1"/>
            </a:lvl2pPr>
            <a:lvl3pPr marL="825978" indent="0">
              <a:buNone/>
              <a:defRPr sz="1600" b="1"/>
            </a:lvl3pPr>
            <a:lvl4pPr marL="1238966" indent="0">
              <a:buNone/>
              <a:defRPr sz="1400" b="1"/>
            </a:lvl4pPr>
            <a:lvl5pPr marL="1651955" indent="0">
              <a:buNone/>
              <a:defRPr sz="1400" b="1"/>
            </a:lvl5pPr>
            <a:lvl6pPr marL="2064944" indent="0">
              <a:buNone/>
              <a:defRPr sz="1400" b="1"/>
            </a:lvl6pPr>
            <a:lvl7pPr marL="2477933" indent="0">
              <a:buNone/>
              <a:defRPr sz="1400" b="1"/>
            </a:lvl7pPr>
            <a:lvl8pPr marL="2890921" indent="0">
              <a:buNone/>
              <a:defRPr sz="1400" b="1"/>
            </a:lvl8pPr>
            <a:lvl9pPr marL="3303910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955" y="1738893"/>
            <a:ext cx="3507809" cy="315920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32949" y="1227380"/>
            <a:ext cx="3509187" cy="511514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989" indent="0">
              <a:buNone/>
              <a:defRPr sz="1800" b="1"/>
            </a:lvl2pPr>
            <a:lvl3pPr marL="825978" indent="0">
              <a:buNone/>
              <a:defRPr sz="1600" b="1"/>
            </a:lvl3pPr>
            <a:lvl4pPr marL="1238966" indent="0">
              <a:buNone/>
              <a:defRPr sz="1400" b="1"/>
            </a:lvl4pPr>
            <a:lvl5pPr marL="1651955" indent="0">
              <a:buNone/>
              <a:defRPr sz="1400" b="1"/>
            </a:lvl5pPr>
            <a:lvl6pPr marL="2064944" indent="0">
              <a:buNone/>
              <a:defRPr sz="1400" b="1"/>
            </a:lvl6pPr>
            <a:lvl7pPr marL="2477933" indent="0">
              <a:buNone/>
              <a:defRPr sz="1400" b="1"/>
            </a:lvl7pPr>
            <a:lvl8pPr marL="2890921" indent="0">
              <a:buNone/>
              <a:defRPr sz="1400" b="1"/>
            </a:lvl8pPr>
            <a:lvl9pPr marL="3303910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32949" y="1738893"/>
            <a:ext cx="3509187" cy="315920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394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06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24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957" y="218313"/>
            <a:ext cx="2611905" cy="929103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3963" y="218315"/>
            <a:ext cx="4438171" cy="467978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6957" y="1147418"/>
            <a:ext cx="2611905" cy="3750678"/>
          </a:xfrm>
        </p:spPr>
        <p:txBody>
          <a:bodyPr/>
          <a:lstStyle>
            <a:lvl1pPr marL="0" indent="0">
              <a:buNone/>
              <a:defRPr sz="1300"/>
            </a:lvl1pPr>
            <a:lvl2pPr marL="412989" indent="0">
              <a:buNone/>
              <a:defRPr sz="1100"/>
            </a:lvl2pPr>
            <a:lvl3pPr marL="825978" indent="0">
              <a:buNone/>
              <a:defRPr sz="900"/>
            </a:lvl3pPr>
            <a:lvl4pPr marL="1238966" indent="0">
              <a:buNone/>
              <a:defRPr sz="800"/>
            </a:lvl4pPr>
            <a:lvl5pPr marL="1651955" indent="0">
              <a:buNone/>
              <a:defRPr sz="800"/>
            </a:lvl5pPr>
            <a:lvl6pPr marL="2064944" indent="0">
              <a:buNone/>
              <a:defRPr sz="800"/>
            </a:lvl6pPr>
            <a:lvl7pPr marL="2477933" indent="0">
              <a:buNone/>
              <a:defRPr sz="800"/>
            </a:lvl7pPr>
            <a:lvl8pPr marL="2890921" indent="0">
              <a:buNone/>
              <a:defRPr sz="800"/>
            </a:lvl8pPr>
            <a:lvl9pPr marL="330391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718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6117" y="3838258"/>
            <a:ext cx="4763453" cy="45312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6117" y="489936"/>
            <a:ext cx="4763453" cy="3289935"/>
          </a:xfrm>
        </p:spPr>
        <p:txBody>
          <a:bodyPr/>
          <a:lstStyle>
            <a:lvl1pPr marL="0" indent="0">
              <a:buNone/>
              <a:defRPr sz="2900"/>
            </a:lvl1pPr>
            <a:lvl2pPr marL="412989" indent="0">
              <a:buNone/>
              <a:defRPr sz="2500"/>
            </a:lvl2pPr>
            <a:lvl3pPr marL="825978" indent="0">
              <a:buNone/>
              <a:defRPr sz="2200"/>
            </a:lvl3pPr>
            <a:lvl4pPr marL="1238966" indent="0">
              <a:buNone/>
              <a:defRPr sz="1800"/>
            </a:lvl4pPr>
            <a:lvl5pPr marL="1651955" indent="0">
              <a:buNone/>
              <a:defRPr sz="1800"/>
            </a:lvl5pPr>
            <a:lvl6pPr marL="2064944" indent="0">
              <a:buNone/>
              <a:defRPr sz="1800"/>
            </a:lvl6pPr>
            <a:lvl7pPr marL="2477933" indent="0">
              <a:buNone/>
              <a:defRPr sz="1800"/>
            </a:lvl7pPr>
            <a:lvl8pPr marL="2890921" indent="0">
              <a:buNone/>
              <a:defRPr sz="1800"/>
            </a:lvl8pPr>
            <a:lvl9pPr marL="3303910" indent="0">
              <a:buNone/>
              <a:defRPr sz="18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56117" y="4291386"/>
            <a:ext cx="4763453" cy="643518"/>
          </a:xfrm>
        </p:spPr>
        <p:txBody>
          <a:bodyPr/>
          <a:lstStyle>
            <a:lvl1pPr marL="0" indent="0">
              <a:buNone/>
              <a:defRPr sz="1300"/>
            </a:lvl1pPr>
            <a:lvl2pPr marL="412989" indent="0">
              <a:buNone/>
              <a:defRPr sz="1100"/>
            </a:lvl2pPr>
            <a:lvl3pPr marL="825978" indent="0">
              <a:buNone/>
              <a:defRPr sz="900"/>
            </a:lvl3pPr>
            <a:lvl4pPr marL="1238966" indent="0">
              <a:buNone/>
              <a:defRPr sz="800"/>
            </a:lvl4pPr>
            <a:lvl5pPr marL="1651955" indent="0">
              <a:buNone/>
              <a:defRPr sz="800"/>
            </a:lvl5pPr>
            <a:lvl6pPr marL="2064944" indent="0">
              <a:buNone/>
              <a:defRPr sz="800"/>
            </a:lvl6pPr>
            <a:lvl7pPr marL="2477933" indent="0">
              <a:buNone/>
              <a:defRPr sz="800"/>
            </a:lvl7pPr>
            <a:lvl8pPr marL="2890921" indent="0">
              <a:buNone/>
              <a:defRPr sz="800"/>
            </a:lvl8pPr>
            <a:lvl9pPr marL="330391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19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6955" y="219584"/>
            <a:ext cx="7145179" cy="913871"/>
          </a:xfrm>
          <a:prstGeom prst="rect">
            <a:avLst/>
          </a:prstGeom>
        </p:spPr>
        <p:txBody>
          <a:bodyPr vert="horz" lIns="82598" tIns="41299" rIns="82598" bIns="4129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955" y="1279420"/>
            <a:ext cx="7145179" cy="3618675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9144" y="5117876"/>
            <a:ext cx="980302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22.8.2018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77256" y="5117876"/>
            <a:ext cx="3960440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Vaasan yliopisto | Sähkötekniikka | SATE2018 Vektorimatematiikan kertausta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97736" y="5117876"/>
            <a:ext cx="1852454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6BDE3F6-2DE8-49E8-899E-07578C74E9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623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825978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9742" indent="-309742" algn="l" defTabSz="8259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71107" indent="-258118" algn="l" defTabSz="825978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032472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445461" indent="-206494" algn="l" defTabSz="825978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58449" indent="-206494" algn="l" defTabSz="825978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71438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84427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97416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10404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2989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5978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8966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1955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64944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77933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90921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03910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5.bin"/><Relationship Id="rId18" Type="http://schemas.openxmlformats.org/officeDocument/2006/relationships/image" Target="../media/image8.wmf"/><Relationship Id="rId3" Type="http://schemas.openxmlformats.org/officeDocument/2006/relationships/image" Target="../media/image9.png"/><Relationship Id="rId7" Type="http://schemas.openxmlformats.org/officeDocument/2006/relationships/oleObject" Target="../embeddings/oleObject2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5" Type="http://schemas.openxmlformats.org/officeDocument/2006/relationships/oleObject" Target="../embeddings/oleObject6.bin"/><Relationship Id="rId10" Type="http://schemas.openxmlformats.org/officeDocument/2006/relationships/image" Target="../media/image4.wmf"/><Relationship Id="rId4" Type="http://schemas.microsoft.com/office/2007/relationships/hdphoto" Target="../media/hdphoto1.wdp"/><Relationship Id="rId9" Type="http://schemas.openxmlformats.org/officeDocument/2006/relationships/oleObject" Target="../embeddings/oleObject3.bin"/><Relationship Id="rId1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2.bin"/><Relationship Id="rId18" Type="http://schemas.openxmlformats.org/officeDocument/2006/relationships/image" Target="../media/image16.wmf"/><Relationship Id="rId3" Type="http://schemas.openxmlformats.org/officeDocument/2006/relationships/image" Target="../media/image9.png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3.wmf"/><Relationship Id="rId1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5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3.bin"/><Relationship Id="rId10" Type="http://schemas.openxmlformats.org/officeDocument/2006/relationships/image" Target="../media/image12.wmf"/><Relationship Id="rId4" Type="http://schemas.microsoft.com/office/2007/relationships/hdphoto" Target="../media/hdphoto1.wdp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19.bin"/><Relationship Id="rId18" Type="http://schemas.openxmlformats.org/officeDocument/2006/relationships/image" Target="../media/image23.wmf"/><Relationship Id="rId3" Type="http://schemas.openxmlformats.org/officeDocument/2006/relationships/image" Target="../media/image9.png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20.wmf"/><Relationship Id="rId1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2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5" Type="http://schemas.openxmlformats.org/officeDocument/2006/relationships/oleObject" Target="../embeddings/oleObject20.bin"/><Relationship Id="rId10" Type="http://schemas.openxmlformats.org/officeDocument/2006/relationships/image" Target="../media/image19.wmf"/><Relationship Id="rId4" Type="http://schemas.microsoft.com/office/2007/relationships/hdphoto" Target="../media/hdphoto1.wdp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21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image" Target="../media/image9.png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4.wmf"/><Relationship Id="rId4" Type="http://schemas.microsoft.com/office/2007/relationships/hdphoto" Target="../media/hdphoto1.wdp"/><Relationship Id="rId9" Type="http://schemas.openxmlformats.org/officeDocument/2006/relationships/oleObject" Target="../embeddings/oleObject2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9.png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12.wmf"/><Relationship Id="rId4" Type="http://schemas.microsoft.com/office/2007/relationships/hdphoto" Target="../media/hdphoto1.wdp"/><Relationship Id="rId9" Type="http://schemas.openxmlformats.org/officeDocument/2006/relationships/oleObject" Target="../embeddings/oleObject28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9.png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0" Type="http://schemas.openxmlformats.org/officeDocument/2006/relationships/image" Target="../media/image19.wmf"/><Relationship Id="rId4" Type="http://schemas.microsoft.com/office/2007/relationships/hdphoto" Target="../media/hdphoto1.wdp"/><Relationship Id="rId9" Type="http://schemas.openxmlformats.org/officeDocument/2006/relationships/oleObject" Target="../embeddings/oleObject32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9.png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29.wmf"/><Relationship Id="rId4" Type="http://schemas.microsoft.com/office/2007/relationships/hdphoto" Target="../media/hdphoto1.wdp"/><Relationship Id="rId9" Type="http://schemas.openxmlformats.org/officeDocument/2006/relationships/oleObject" Target="../embeddings/oleObject36.bin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uwasa.fi/~mave/SAH105anim1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-7820" y="5349768"/>
            <a:ext cx="7953139" cy="144016"/>
          </a:xfrm>
          <a:prstGeom prst="rect">
            <a:avLst/>
          </a:prstGeom>
          <a:solidFill>
            <a:srgbClr val="F9C1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8198" y="509364"/>
            <a:ext cx="7953138" cy="7681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3" descr="C:\Users\JTAPAN\Desktop\MUUT PROJEKTIT\UVA PREZI &amp; PP\LOGO_Ensisijainen FIN-ENG\Solid_White\Ensisijainen logo_fi-eng_solid_whit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437" y="509364"/>
            <a:ext cx="3016003" cy="768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9"/>
          <p:cNvSpPr>
            <a:spLocks noGrp="1" noChangeArrowheads="1"/>
          </p:cNvSpPr>
          <p:nvPr>
            <p:ph type="ctrTitle"/>
          </p:nvPr>
        </p:nvSpPr>
        <p:spPr>
          <a:xfrm>
            <a:off x="441145" y="1661492"/>
            <a:ext cx="7056785" cy="3429000"/>
          </a:xfrm>
        </p:spPr>
        <p:txBody>
          <a:bodyPr/>
          <a:lstStyle/>
          <a:p>
            <a:r>
              <a:rPr lang="fi-FI" sz="2400" dirty="0" smtClean="0"/>
              <a:t>SATE2180</a:t>
            </a:r>
            <a:r>
              <a:rPr lang="fi-FI" dirty="0"/>
              <a:t/>
            </a:r>
            <a:br>
              <a:rPr lang="fi-FI" dirty="0"/>
            </a:br>
            <a:r>
              <a:rPr lang="fi-FI" sz="3200" dirty="0" smtClean="0"/>
              <a:t>Kenttäteorian perusteet</a:t>
            </a:r>
            <a:r>
              <a:rPr lang="fi-FI" dirty="0"/>
              <a:t/>
            </a:r>
            <a:br>
              <a:rPr lang="fi-FI" dirty="0"/>
            </a:br>
            <a:r>
              <a:rPr lang="fi-FI" sz="2400" dirty="0" smtClean="0"/>
              <a:t>Differentiaaliset alkiot</a:t>
            </a:r>
            <a:r>
              <a:rPr lang="fi-FI" sz="2400" dirty="0"/>
              <a:t/>
            </a:r>
            <a:br>
              <a:rPr lang="fi-FI" sz="2400" dirty="0"/>
            </a:br>
            <a:r>
              <a:rPr lang="fi-FI" sz="2400" dirty="0" smtClean="0"/>
              <a:t>Sähkötekniikka/MV</a:t>
            </a:r>
            <a:r>
              <a:rPr lang="fi-FI" sz="2400" dirty="0"/>
              <a:t/>
            </a:r>
            <a:br>
              <a:rPr lang="fi-FI" sz="2400" dirty="0"/>
            </a:b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315872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Users\JTAPAN\Desktop\MUUT PROJEKTIT\UVA PREZI &amp; PP\Ensisijainen logo_fi-eng_RGB_OFFI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704" y="2124444"/>
            <a:ext cx="4844091" cy="1234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320480" cy="291931"/>
          </a:xfrm>
        </p:spPr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1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7244997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Differentiaalinen pituus- (eli etäisyys-) alkio</a:t>
            </a:r>
            <a:b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altLang="fi-FI" dirty="0" err="1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fi-FI" alt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arteesisessa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koordinaatistossa </a:t>
            </a:r>
            <a:r>
              <a:rPr lang="fi-FI" altLang="fi-FI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i-FI" altLang="fi-FI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i-FI" altLang="fi-FI" i="1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altLang="fi-FI" i="1" kern="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altLang="fi-FI" i="1" kern="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5" name="Group 43"/>
          <p:cNvGrpSpPr>
            <a:grpSpLocks/>
          </p:cNvGrpSpPr>
          <p:nvPr/>
        </p:nvGrpSpPr>
        <p:grpSpPr bwMode="auto">
          <a:xfrm>
            <a:off x="3532114" y="1412652"/>
            <a:ext cx="3548063" cy="2970213"/>
            <a:chOff x="2832" y="1721"/>
            <a:chExt cx="2235" cy="1871"/>
          </a:xfrm>
        </p:grpSpPr>
        <p:sp>
          <p:nvSpPr>
            <p:cNvPr id="36" name="Line 7"/>
            <p:cNvSpPr>
              <a:spLocks noChangeShapeType="1"/>
            </p:cNvSpPr>
            <p:nvPr/>
          </p:nvSpPr>
          <p:spPr bwMode="auto">
            <a:xfrm flipH="1">
              <a:off x="3000" y="2874"/>
              <a:ext cx="768" cy="61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8"/>
            <p:cNvSpPr>
              <a:spLocks noChangeShapeType="1"/>
            </p:cNvSpPr>
            <p:nvPr/>
          </p:nvSpPr>
          <p:spPr bwMode="auto">
            <a:xfrm flipV="1">
              <a:off x="3768" y="2862"/>
              <a:ext cx="1122" cy="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9"/>
            <p:cNvSpPr>
              <a:spLocks noChangeShapeType="1"/>
            </p:cNvSpPr>
            <p:nvPr/>
          </p:nvSpPr>
          <p:spPr bwMode="auto">
            <a:xfrm flipV="1">
              <a:off x="3774" y="1890"/>
              <a:ext cx="0" cy="97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9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22047428"/>
                </p:ext>
              </p:extLst>
            </p:nvPr>
          </p:nvGraphicFramePr>
          <p:xfrm>
            <a:off x="2832" y="3381"/>
            <a:ext cx="168" cy="2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33" name="Equation" r:id="rId5" imgW="126720" imgH="139680" progId="Equation.DSMT4">
                    <p:embed/>
                  </p:oleObj>
                </mc:Choice>
                <mc:Fallback>
                  <p:oleObj name="Equation" r:id="rId5" imgW="12672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32" y="3381"/>
                          <a:ext cx="168" cy="21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0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47831585"/>
                </p:ext>
              </p:extLst>
            </p:nvPr>
          </p:nvGraphicFramePr>
          <p:xfrm>
            <a:off x="4882" y="2766"/>
            <a:ext cx="185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34" name="Equation" r:id="rId7" imgW="139680" imgH="139680" progId="Equation.DSMT4">
                    <p:embed/>
                  </p:oleObj>
                </mc:Choice>
                <mc:Fallback>
                  <p:oleObj name="Equation" r:id="rId7" imgW="13968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82" y="2766"/>
                          <a:ext cx="185" cy="1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07236688"/>
                </p:ext>
              </p:extLst>
            </p:nvPr>
          </p:nvGraphicFramePr>
          <p:xfrm>
            <a:off x="3690" y="1721"/>
            <a:ext cx="168" cy="2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35" name="Equation" r:id="rId9" imgW="139680" imgH="177480" progId="Equation.DSMT4">
                    <p:embed/>
                  </p:oleObj>
                </mc:Choice>
                <mc:Fallback>
                  <p:oleObj name="Equation" r:id="rId9" imgW="139680" imgH="177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0" y="1721"/>
                          <a:ext cx="168" cy="2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2" name="Oval 16"/>
          <p:cNvSpPr>
            <a:spLocks noChangeArrowheads="1"/>
          </p:cNvSpPr>
          <p:nvPr/>
        </p:nvSpPr>
        <p:spPr bwMode="auto">
          <a:xfrm>
            <a:off x="5865738" y="2414364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2400"/>
          </a:p>
        </p:txBody>
      </p:sp>
      <p:grpSp>
        <p:nvGrpSpPr>
          <p:cNvPr id="43" name="Group 20"/>
          <p:cNvGrpSpPr>
            <a:grpSpLocks/>
          </p:cNvGrpSpPr>
          <p:nvPr/>
        </p:nvGrpSpPr>
        <p:grpSpPr bwMode="auto">
          <a:xfrm>
            <a:off x="5646663" y="2052414"/>
            <a:ext cx="676275" cy="600075"/>
            <a:chOff x="574" y="307"/>
            <a:chExt cx="173" cy="152"/>
          </a:xfrm>
        </p:grpSpPr>
        <p:sp>
          <p:nvSpPr>
            <p:cNvPr id="44" name="Rectangle 21"/>
            <p:cNvSpPr>
              <a:spLocks noChangeArrowheads="1"/>
            </p:cNvSpPr>
            <p:nvPr/>
          </p:nvSpPr>
          <p:spPr bwMode="auto">
            <a:xfrm>
              <a:off x="641" y="307"/>
              <a:ext cx="106" cy="101"/>
            </a:xfrm>
            <a:prstGeom prst="rect">
              <a:avLst/>
            </a:prstGeom>
            <a:solidFill>
              <a:srgbClr val="FFFFFF">
                <a:alpha val="50195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45" name="AutoShape 22"/>
            <p:cNvSpPr>
              <a:spLocks noChangeArrowheads="1"/>
            </p:cNvSpPr>
            <p:nvPr/>
          </p:nvSpPr>
          <p:spPr bwMode="auto">
            <a:xfrm>
              <a:off x="574" y="408"/>
              <a:ext cx="172" cy="51"/>
            </a:xfrm>
            <a:prstGeom prst="parallelogram">
              <a:avLst>
                <a:gd name="adj" fmla="val 127454"/>
              </a:avLst>
            </a:prstGeom>
            <a:solidFill>
              <a:srgbClr val="FFFFFF">
                <a:alpha val="50195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46" name="Rectangle 23"/>
            <p:cNvSpPr>
              <a:spLocks noChangeArrowheads="1"/>
            </p:cNvSpPr>
            <p:nvPr/>
          </p:nvSpPr>
          <p:spPr bwMode="auto">
            <a:xfrm>
              <a:off x="576" y="358"/>
              <a:ext cx="106" cy="100"/>
            </a:xfrm>
            <a:prstGeom prst="rect">
              <a:avLst/>
            </a:prstGeom>
            <a:solidFill>
              <a:srgbClr val="FFFFFF">
                <a:alpha val="50195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47" name="AutoShape 24"/>
            <p:cNvSpPr>
              <a:spLocks noChangeArrowheads="1"/>
            </p:cNvSpPr>
            <p:nvPr/>
          </p:nvSpPr>
          <p:spPr bwMode="auto">
            <a:xfrm>
              <a:off x="575" y="307"/>
              <a:ext cx="172" cy="51"/>
            </a:xfrm>
            <a:prstGeom prst="parallelogram">
              <a:avLst>
                <a:gd name="adj" fmla="val 127454"/>
              </a:avLst>
            </a:prstGeom>
            <a:solidFill>
              <a:srgbClr val="FFFFFF">
                <a:alpha val="50195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48" name="AutoShape 25"/>
            <p:cNvSpPr>
              <a:spLocks noChangeArrowheads="1"/>
            </p:cNvSpPr>
            <p:nvPr/>
          </p:nvSpPr>
          <p:spPr bwMode="auto">
            <a:xfrm rot="5400000" flipH="1">
              <a:off x="639" y="351"/>
              <a:ext cx="151" cy="65"/>
            </a:xfrm>
            <a:prstGeom prst="parallelogram">
              <a:avLst>
                <a:gd name="adj" fmla="val 78458"/>
              </a:avLst>
            </a:prstGeom>
            <a:solidFill>
              <a:srgbClr val="FFFFFF">
                <a:alpha val="50195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</p:grpSp>
      <p:sp>
        <p:nvSpPr>
          <p:cNvPr id="49" name="Oval 26"/>
          <p:cNvSpPr>
            <a:spLocks noChangeArrowheads="1"/>
          </p:cNvSpPr>
          <p:nvPr/>
        </p:nvSpPr>
        <p:spPr bwMode="auto">
          <a:xfrm>
            <a:off x="6027663" y="2214339"/>
            <a:ext cx="76200" cy="762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2400"/>
          </a:p>
        </p:txBody>
      </p:sp>
      <p:grpSp>
        <p:nvGrpSpPr>
          <p:cNvPr id="50" name="Group 45"/>
          <p:cNvGrpSpPr>
            <a:grpSpLocks/>
          </p:cNvGrpSpPr>
          <p:nvPr/>
        </p:nvGrpSpPr>
        <p:grpSpPr bwMode="auto">
          <a:xfrm>
            <a:off x="5513313" y="2452464"/>
            <a:ext cx="809625" cy="404813"/>
            <a:chOff x="4080" y="2376"/>
            <a:chExt cx="510" cy="255"/>
          </a:xfrm>
        </p:grpSpPr>
        <p:sp>
          <p:nvSpPr>
            <p:cNvPr id="51" name="Line 27"/>
            <p:cNvSpPr>
              <a:spLocks noChangeShapeType="1"/>
            </p:cNvSpPr>
            <p:nvPr/>
          </p:nvSpPr>
          <p:spPr bwMode="auto">
            <a:xfrm>
              <a:off x="4326" y="2376"/>
              <a:ext cx="264" cy="0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Text Box 30"/>
            <p:cNvSpPr txBox="1">
              <a:spLocks noChangeArrowheads="1"/>
            </p:cNvSpPr>
            <p:nvPr/>
          </p:nvSpPr>
          <p:spPr bwMode="auto">
            <a:xfrm>
              <a:off x="4080" y="2445"/>
              <a:ext cx="372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GB" altLang="fi-FI" sz="2000" i="1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</p:grpSp>
      <p:grpSp>
        <p:nvGrpSpPr>
          <p:cNvPr id="53" name="Group 49"/>
          <p:cNvGrpSpPr>
            <a:grpSpLocks/>
          </p:cNvGrpSpPr>
          <p:nvPr/>
        </p:nvGrpSpPr>
        <p:grpSpPr bwMode="auto">
          <a:xfrm>
            <a:off x="5437113" y="1847627"/>
            <a:ext cx="882650" cy="406400"/>
            <a:chOff x="4032" y="1995"/>
            <a:chExt cx="556" cy="256"/>
          </a:xfrm>
        </p:grpSpPr>
        <p:sp>
          <p:nvSpPr>
            <p:cNvPr id="54" name="Line 28"/>
            <p:cNvSpPr>
              <a:spLocks noChangeShapeType="1"/>
            </p:cNvSpPr>
            <p:nvPr/>
          </p:nvSpPr>
          <p:spPr bwMode="auto">
            <a:xfrm flipV="1">
              <a:off x="4430" y="2126"/>
              <a:ext cx="158" cy="125"/>
            </a:xfrm>
            <a:prstGeom prst="line">
              <a:avLst/>
            </a:prstGeom>
            <a:noFill/>
            <a:ln w="1905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Text Box 31"/>
            <p:cNvSpPr txBox="1">
              <a:spLocks noChangeArrowheads="1"/>
            </p:cNvSpPr>
            <p:nvPr/>
          </p:nvSpPr>
          <p:spPr bwMode="auto">
            <a:xfrm>
              <a:off x="4032" y="1995"/>
              <a:ext cx="318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dirty="0">
                  <a:solidFill>
                    <a:srgbClr val="FF66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fi-FI" altLang="fi-FI" sz="2000" i="1" dirty="0">
                  <a:solidFill>
                    <a:srgbClr val="FF66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endParaRPr lang="en-GB" altLang="fi-FI" sz="2000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6" name="Group 44"/>
          <p:cNvGrpSpPr>
            <a:grpSpLocks/>
          </p:cNvGrpSpPr>
          <p:nvPr/>
        </p:nvGrpSpPr>
        <p:grpSpPr bwMode="auto">
          <a:xfrm>
            <a:off x="6294363" y="1995264"/>
            <a:ext cx="476250" cy="457200"/>
            <a:chOff x="4572" y="2088"/>
            <a:chExt cx="300" cy="288"/>
          </a:xfrm>
        </p:grpSpPr>
        <p:sp>
          <p:nvSpPr>
            <p:cNvPr id="57" name="Line 29"/>
            <p:cNvSpPr>
              <a:spLocks noChangeShapeType="1"/>
            </p:cNvSpPr>
            <p:nvPr/>
          </p:nvSpPr>
          <p:spPr bwMode="auto">
            <a:xfrm flipV="1">
              <a:off x="4590" y="2130"/>
              <a:ext cx="0" cy="246"/>
            </a:xfrm>
            <a:prstGeom prst="line">
              <a:avLst/>
            </a:prstGeom>
            <a:noFill/>
            <a:ln w="19050">
              <a:solidFill>
                <a:srgbClr val="CC99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Text Box 32"/>
            <p:cNvSpPr txBox="1">
              <a:spLocks noChangeArrowheads="1"/>
            </p:cNvSpPr>
            <p:nvPr/>
          </p:nvSpPr>
          <p:spPr bwMode="auto">
            <a:xfrm>
              <a:off x="4572" y="2088"/>
              <a:ext cx="300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dirty="0">
                  <a:solidFill>
                    <a:srgbClr val="CC99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fi-FI" altLang="fi-FI" sz="2000" i="1" dirty="0">
                  <a:solidFill>
                    <a:srgbClr val="CC99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endParaRPr lang="en-GB" altLang="fi-FI" sz="2000" i="1" dirty="0">
                <a:solidFill>
                  <a:srgbClr val="CC99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59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4406767"/>
              </p:ext>
            </p:extLst>
          </p:nvPr>
        </p:nvGraphicFramePr>
        <p:xfrm>
          <a:off x="585168" y="2568575"/>
          <a:ext cx="1211263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6" name="Equation" r:id="rId11" imgW="469800" imgH="203040" progId="Equation.DSMT4">
                  <p:embed/>
                </p:oleObj>
              </mc:Choice>
              <mc:Fallback>
                <p:oleObj name="Equation" r:id="rId11" imgW="4698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168" y="2568575"/>
                        <a:ext cx="1211263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9646413"/>
              </p:ext>
            </p:extLst>
          </p:nvPr>
        </p:nvGraphicFramePr>
        <p:xfrm>
          <a:off x="3302000" y="2595563"/>
          <a:ext cx="557213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7" name="Equation" r:id="rId13" imgW="215640" imgH="177480" progId="Equation.DSMT4">
                  <p:embed/>
                </p:oleObj>
              </mc:Choice>
              <mc:Fallback>
                <p:oleObj name="Equation" r:id="rId13" imgW="2156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000" y="2595563"/>
                        <a:ext cx="557213" cy="458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106732"/>
              </p:ext>
            </p:extLst>
          </p:nvPr>
        </p:nvGraphicFramePr>
        <p:xfrm>
          <a:off x="1737296" y="2568575"/>
          <a:ext cx="850900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8" name="Equation" r:id="rId15" imgW="330120" imgH="177480" progId="Equation.DSMT4">
                  <p:embed/>
                </p:oleObj>
              </mc:Choice>
              <mc:Fallback>
                <p:oleObj name="Equation" r:id="rId15" imgW="3301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7296" y="2568575"/>
                        <a:ext cx="850900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9565939"/>
              </p:ext>
            </p:extLst>
          </p:nvPr>
        </p:nvGraphicFramePr>
        <p:xfrm>
          <a:off x="2524125" y="2578100"/>
          <a:ext cx="88265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9" name="Equation" r:id="rId17" imgW="342720" imgH="203040" progId="Equation.DSMT4">
                  <p:embed/>
                </p:oleObj>
              </mc:Choice>
              <mc:Fallback>
                <p:oleObj name="Equation" r:id="rId17" imgW="3427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4125" y="2578100"/>
                        <a:ext cx="882650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3" name="Group 52"/>
          <p:cNvGrpSpPr>
            <a:grpSpLocks/>
          </p:cNvGrpSpPr>
          <p:nvPr/>
        </p:nvGrpSpPr>
        <p:grpSpPr bwMode="auto">
          <a:xfrm>
            <a:off x="4427463" y="2452464"/>
            <a:ext cx="2228850" cy="1276350"/>
            <a:chOff x="3396" y="2376"/>
            <a:chExt cx="1404" cy="804"/>
          </a:xfrm>
        </p:grpSpPr>
        <p:sp>
          <p:nvSpPr>
            <p:cNvPr id="64" name="Line 13"/>
            <p:cNvSpPr>
              <a:spLocks noChangeShapeType="1"/>
            </p:cNvSpPr>
            <p:nvPr/>
          </p:nvSpPr>
          <p:spPr bwMode="auto">
            <a:xfrm>
              <a:off x="3396" y="3180"/>
              <a:ext cx="924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Line 14"/>
            <p:cNvSpPr>
              <a:spLocks noChangeShapeType="1"/>
            </p:cNvSpPr>
            <p:nvPr/>
          </p:nvSpPr>
          <p:spPr bwMode="auto">
            <a:xfrm flipH="1">
              <a:off x="4320" y="2880"/>
              <a:ext cx="366" cy="30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Line 15"/>
            <p:cNvSpPr>
              <a:spLocks noChangeShapeType="1"/>
            </p:cNvSpPr>
            <p:nvPr/>
          </p:nvSpPr>
          <p:spPr bwMode="auto">
            <a:xfrm flipV="1">
              <a:off x="4332" y="2376"/>
              <a:ext cx="0" cy="79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Text Box 48"/>
            <p:cNvSpPr txBox="1">
              <a:spLocks noChangeArrowheads="1"/>
            </p:cNvSpPr>
            <p:nvPr/>
          </p:nvSpPr>
          <p:spPr bwMode="auto">
            <a:xfrm>
              <a:off x="4482" y="2928"/>
              <a:ext cx="318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20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endParaRPr lang="en-GB" altLang="fi-FI" sz="20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Text Box 50"/>
            <p:cNvSpPr txBox="1">
              <a:spLocks noChangeArrowheads="1"/>
            </p:cNvSpPr>
            <p:nvPr/>
          </p:nvSpPr>
          <p:spPr bwMode="auto">
            <a:xfrm>
              <a:off x="3699" y="2976"/>
              <a:ext cx="318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20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endParaRPr lang="en-GB" altLang="fi-FI" sz="20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Text Box 51"/>
            <p:cNvSpPr txBox="1">
              <a:spLocks noChangeArrowheads="1"/>
            </p:cNvSpPr>
            <p:nvPr/>
          </p:nvSpPr>
          <p:spPr bwMode="auto">
            <a:xfrm>
              <a:off x="4170" y="2880"/>
              <a:ext cx="318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20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endParaRPr lang="en-GB" altLang="fi-FI" sz="20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10027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7244997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Differentiaalinen pituus- (eli etäisyys-) alkio</a:t>
            </a:r>
            <a:b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sylinterikoordinaatistossa </a:t>
            </a:r>
            <a:r>
              <a:rPr lang="fi-FI" altLang="fi-FI" i="1" dirty="0" err="1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i-FI" altLang="fi-FI" kern="0" dirty="0" err="1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i-FI" altLang="fi-FI" i="1" kern="0" dirty="0" err="1">
                <a:latin typeface="Symbol" panose="05050102010706020507" pitchFamily="18" charset="2"/>
                <a:cs typeface="Arial" panose="020B0604020202020204" pitchFamily="34" charset="0"/>
              </a:rPr>
              <a:t>r</a:t>
            </a:r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altLang="fi-FI" i="1" kern="0" dirty="0">
                <a:latin typeface="Symbol" panose="05050102010706020507" pitchFamily="18" charset="2"/>
                <a:cs typeface="Arial" panose="020B0604020202020204" pitchFamily="34" charset="0"/>
              </a:rPr>
              <a:t>j</a:t>
            </a:r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altLang="fi-FI" i="1" kern="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1" name="Group 41"/>
          <p:cNvGrpSpPr>
            <a:grpSpLocks/>
          </p:cNvGrpSpPr>
          <p:nvPr/>
        </p:nvGrpSpPr>
        <p:grpSpPr bwMode="auto">
          <a:xfrm>
            <a:off x="5043389" y="2193577"/>
            <a:ext cx="1552575" cy="790575"/>
            <a:chOff x="562" y="368"/>
            <a:chExt cx="143" cy="68"/>
          </a:xfrm>
        </p:grpSpPr>
        <p:sp>
          <p:nvSpPr>
            <p:cNvPr id="72" name="Line 42"/>
            <p:cNvSpPr>
              <a:spLocks noChangeShapeType="1"/>
            </p:cNvSpPr>
            <p:nvPr/>
          </p:nvSpPr>
          <p:spPr bwMode="auto">
            <a:xfrm flipH="1">
              <a:off x="562" y="402"/>
              <a:ext cx="124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Rectangle 43"/>
            <p:cNvSpPr>
              <a:spLocks noChangeArrowheads="1"/>
            </p:cNvSpPr>
            <p:nvPr/>
          </p:nvSpPr>
          <p:spPr bwMode="auto">
            <a:xfrm>
              <a:off x="664" y="368"/>
              <a:ext cx="41" cy="34"/>
            </a:xfrm>
            <a:prstGeom prst="rect">
              <a:avLst/>
            </a:prstGeom>
            <a:solidFill>
              <a:srgbClr val="FFFFFF">
                <a:alpha val="50195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grpSp>
          <p:nvGrpSpPr>
            <p:cNvPr id="74" name="Group 44"/>
            <p:cNvGrpSpPr>
              <a:grpSpLocks/>
            </p:cNvGrpSpPr>
            <p:nvPr/>
          </p:nvGrpSpPr>
          <p:grpSpPr bwMode="auto">
            <a:xfrm>
              <a:off x="640" y="402"/>
              <a:ext cx="65" cy="34"/>
              <a:chOff x="623" y="249"/>
              <a:chExt cx="65" cy="34"/>
            </a:xfrm>
          </p:grpSpPr>
          <p:sp>
            <p:nvSpPr>
              <p:cNvPr id="95" name="Arc 45"/>
              <p:cNvSpPr>
                <a:spLocks/>
              </p:cNvSpPr>
              <p:nvPr/>
            </p:nvSpPr>
            <p:spPr bwMode="auto">
              <a:xfrm flipV="1">
                <a:off x="623" y="249"/>
                <a:ext cx="24" cy="2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solidFill>
                <a:srgbClr val="FFFFFF">
                  <a:alpha val="50195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Arc 46"/>
              <p:cNvSpPr>
                <a:spLocks/>
              </p:cNvSpPr>
              <p:nvPr/>
            </p:nvSpPr>
            <p:spPr bwMode="auto">
              <a:xfrm flipV="1">
                <a:off x="669" y="249"/>
                <a:ext cx="19" cy="3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solidFill>
                <a:srgbClr val="FFFFFF">
                  <a:alpha val="50195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" name="Line 47"/>
              <p:cNvSpPr>
                <a:spLocks noChangeShapeType="1"/>
              </p:cNvSpPr>
              <p:nvPr/>
            </p:nvSpPr>
            <p:spPr bwMode="auto">
              <a:xfrm>
                <a:off x="647" y="249"/>
                <a:ext cx="4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Line 48"/>
              <p:cNvSpPr>
                <a:spLocks noChangeShapeType="1"/>
              </p:cNvSpPr>
              <p:nvPr/>
            </p:nvSpPr>
            <p:spPr bwMode="auto">
              <a:xfrm>
                <a:off x="623" y="270"/>
                <a:ext cx="47" cy="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5" name="Group 49"/>
            <p:cNvGrpSpPr>
              <a:grpSpLocks/>
            </p:cNvGrpSpPr>
            <p:nvPr/>
          </p:nvGrpSpPr>
          <p:grpSpPr bwMode="auto">
            <a:xfrm>
              <a:off x="640" y="368"/>
              <a:ext cx="24" cy="55"/>
              <a:chOff x="640" y="368"/>
              <a:chExt cx="24" cy="56"/>
            </a:xfrm>
          </p:grpSpPr>
          <p:sp>
            <p:nvSpPr>
              <p:cNvPr id="91" name="Arc 50"/>
              <p:cNvSpPr>
                <a:spLocks/>
              </p:cNvSpPr>
              <p:nvPr/>
            </p:nvSpPr>
            <p:spPr bwMode="auto">
              <a:xfrm rot="-5400000" flipH="1" flipV="1">
                <a:off x="641" y="367"/>
                <a:ext cx="22" cy="24"/>
              </a:xfrm>
              <a:custGeom>
                <a:avLst/>
                <a:gdLst>
                  <a:gd name="T0" fmla="*/ 0 w 21601"/>
                  <a:gd name="T1" fmla="*/ 0 h 21600"/>
                  <a:gd name="T2" fmla="*/ 0 w 21601"/>
                  <a:gd name="T3" fmla="*/ 0 h 21600"/>
                  <a:gd name="T4" fmla="*/ 0 w 21601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1" h="21600" fill="none" extrusionOk="0">
                    <a:moveTo>
                      <a:pt x="0" y="0"/>
                    </a:moveTo>
                    <a:cubicBezTo>
                      <a:pt x="0" y="0"/>
                      <a:pt x="0" y="-1"/>
                      <a:pt x="1" y="0"/>
                    </a:cubicBezTo>
                    <a:cubicBezTo>
                      <a:pt x="11930" y="0"/>
                      <a:pt x="21601" y="9670"/>
                      <a:pt x="21601" y="21600"/>
                    </a:cubicBezTo>
                  </a:path>
                  <a:path w="21601" h="21600" stroke="0" extrusionOk="0">
                    <a:moveTo>
                      <a:pt x="0" y="0"/>
                    </a:moveTo>
                    <a:cubicBezTo>
                      <a:pt x="0" y="0"/>
                      <a:pt x="0" y="-1"/>
                      <a:pt x="1" y="0"/>
                    </a:cubicBezTo>
                    <a:cubicBezTo>
                      <a:pt x="11930" y="0"/>
                      <a:pt x="21601" y="9670"/>
                      <a:pt x="21601" y="21600"/>
                    </a:cubicBezTo>
                    <a:lnTo>
                      <a:pt x="1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>
                  <a:alpha val="50195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" name="Line 51"/>
              <p:cNvSpPr>
                <a:spLocks noChangeShapeType="1"/>
              </p:cNvSpPr>
              <p:nvPr/>
            </p:nvSpPr>
            <p:spPr bwMode="auto">
              <a:xfrm rot="16200000" flipH="1">
                <a:off x="623" y="407"/>
                <a:ext cx="3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Line 52"/>
              <p:cNvSpPr>
                <a:spLocks noChangeShapeType="1"/>
              </p:cNvSpPr>
              <p:nvPr/>
            </p:nvSpPr>
            <p:spPr bwMode="auto">
              <a:xfrm rot="16200000" flipH="1">
                <a:off x="646" y="387"/>
                <a:ext cx="3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Arc 53"/>
              <p:cNvSpPr>
                <a:spLocks/>
              </p:cNvSpPr>
              <p:nvPr/>
            </p:nvSpPr>
            <p:spPr bwMode="auto">
              <a:xfrm rot="-5400000" flipH="1" flipV="1">
                <a:off x="642" y="402"/>
                <a:ext cx="20" cy="24"/>
              </a:xfrm>
              <a:custGeom>
                <a:avLst/>
                <a:gdLst>
                  <a:gd name="T0" fmla="*/ 0 w 21601"/>
                  <a:gd name="T1" fmla="*/ 0 h 21600"/>
                  <a:gd name="T2" fmla="*/ 0 w 21601"/>
                  <a:gd name="T3" fmla="*/ 0 h 21600"/>
                  <a:gd name="T4" fmla="*/ 0 w 21601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1" h="21600" fill="none" extrusionOk="0">
                    <a:moveTo>
                      <a:pt x="0" y="0"/>
                    </a:moveTo>
                    <a:cubicBezTo>
                      <a:pt x="0" y="0"/>
                      <a:pt x="0" y="-1"/>
                      <a:pt x="1" y="0"/>
                    </a:cubicBezTo>
                    <a:cubicBezTo>
                      <a:pt x="11930" y="0"/>
                      <a:pt x="21601" y="9670"/>
                      <a:pt x="21601" y="21600"/>
                    </a:cubicBezTo>
                  </a:path>
                  <a:path w="21601" h="21600" stroke="0" extrusionOk="0">
                    <a:moveTo>
                      <a:pt x="0" y="0"/>
                    </a:moveTo>
                    <a:cubicBezTo>
                      <a:pt x="0" y="0"/>
                      <a:pt x="0" y="-1"/>
                      <a:pt x="1" y="0"/>
                    </a:cubicBezTo>
                    <a:cubicBezTo>
                      <a:pt x="11930" y="0"/>
                      <a:pt x="21601" y="9670"/>
                      <a:pt x="21601" y="21600"/>
                    </a:cubicBezTo>
                    <a:lnTo>
                      <a:pt x="1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>
                  <a:alpha val="50195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6" name="Line 54"/>
            <p:cNvSpPr>
              <a:spLocks noChangeShapeType="1"/>
            </p:cNvSpPr>
            <p:nvPr/>
          </p:nvSpPr>
          <p:spPr bwMode="auto">
            <a:xfrm flipH="1" flipV="1">
              <a:off x="562" y="368"/>
              <a:ext cx="124" cy="3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7" name="Group 55"/>
            <p:cNvGrpSpPr>
              <a:grpSpLocks/>
            </p:cNvGrpSpPr>
            <p:nvPr/>
          </p:nvGrpSpPr>
          <p:grpSpPr bwMode="auto">
            <a:xfrm>
              <a:off x="686" y="368"/>
              <a:ext cx="19" cy="68"/>
              <a:chOff x="686" y="368"/>
              <a:chExt cx="19" cy="68"/>
            </a:xfrm>
          </p:grpSpPr>
          <p:sp>
            <p:nvSpPr>
              <p:cNvPr id="87" name="Arc 56"/>
              <p:cNvSpPr>
                <a:spLocks/>
              </p:cNvSpPr>
              <p:nvPr/>
            </p:nvSpPr>
            <p:spPr bwMode="auto">
              <a:xfrm flipV="1">
                <a:off x="686" y="402"/>
                <a:ext cx="19" cy="3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solidFill>
                <a:srgbClr val="FFFFFF">
                  <a:alpha val="50195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Line 57"/>
              <p:cNvSpPr>
                <a:spLocks noChangeShapeType="1"/>
              </p:cNvSpPr>
              <p:nvPr/>
            </p:nvSpPr>
            <p:spPr bwMode="auto">
              <a:xfrm>
                <a:off x="705" y="368"/>
                <a:ext cx="0" cy="3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Line 58"/>
              <p:cNvSpPr>
                <a:spLocks noChangeShapeType="1"/>
              </p:cNvSpPr>
              <p:nvPr/>
            </p:nvSpPr>
            <p:spPr bwMode="auto">
              <a:xfrm>
                <a:off x="686" y="402"/>
                <a:ext cx="0" cy="3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Arc 59"/>
              <p:cNvSpPr>
                <a:spLocks/>
              </p:cNvSpPr>
              <p:nvPr/>
            </p:nvSpPr>
            <p:spPr bwMode="auto">
              <a:xfrm flipV="1">
                <a:off x="686" y="368"/>
                <a:ext cx="19" cy="3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solidFill>
                <a:srgbClr val="FFFFFF">
                  <a:alpha val="50195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8" name="AutoShape 60"/>
            <p:cNvSpPr>
              <a:spLocks noChangeArrowheads="1"/>
            </p:cNvSpPr>
            <p:nvPr/>
          </p:nvSpPr>
          <p:spPr bwMode="auto">
            <a:xfrm rot="-5400000">
              <a:off x="640" y="390"/>
              <a:ext cx="46" cy="46"/>
            </a:xfrm>
            <a:prstGeom prst="parallelogram">
              <a:avLst>
                <a:gd name="adj" fmla="val 26921"/>
              </a:avLst>
            </a:prstGeom>
            <a:solidFill>
              <a:srgbClr val="FFFFFF">
                <a:alpha val="50195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79" name="Line 61"/>
            <p:cNvSpPr>
              <a:spLocks noChangeShapeType="1"/>
            </p:cNvSpPr>
            <p:nvPr/>
          </p:nvSpPr>
          <p:spPr bwMode="auto">
            <a:xfrm>
              <a:off x="664" y="368"/>
              <a:ext cx="0" cy="28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0" name="Group 62"/>
            <p:cNvGrpSpPr>
              <a:grpSpLocks/>
            </p:cNvGrpSpPr>
            <p:nvPr/>
          </p:nvGrpSpPr>
          <p:grpSpPr bwMode="auto">
            <a:xfrm>
              <a:off x="640" y="368"/>
              <a:ext cx="65" cy="35"/>
              <a:chOff x="640" y="368"/>
              <a:chExt cx="65" cy="35"/>
            </a:xfrm>
          </p:grpSpPr>
          <p:sp>
            <p:nvSpPr>
              <p:cNvPr id="83" name="Arc 63"/>
              <p:cNvSpPr>
                <a:spLocks/>
              </p:cNvSpPr>
              <p:nvPr/>
            </p:nvSpPr>
            <p:spPr bwMode="auto">
              <a:xfrm flipV="1">
                <a:off x="640" y="368"/>
                <a:ext cx="24" cy="2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solidFill>
                <a:srgbClr val="FFFFFF">
                  <a:alpha val="50195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Arc 64"/>
              <p:cNvSpPr>
                <a:spLocks/>
              </p:cNvSpPr>
              <p:nvPr/>
            </p:nvSpPr>
            <p:spPr bwMode="auto">
              <a:xfrm flipV="1">
                <a:off x="685" y="368"/>
                <a:ext cx="20" cy="3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solidFill>
                <a:srgbClr val="FFFFFF">
                  <a:alpha val="50195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Line 65"/>
              <p:cNvSpPr>
                <a:spLocks noChangeShapeType="1"/>
              </p:cNvSpPr>
              <p:nvPr/>
            </p:nvSpPr>
            <p:spPr bwMode="auto">
              <a:xfrm>
                <a:off x="664" y="368"/>
                <a:ext cx="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Line 66"/>
              <p:cNvSpPr>
                <a:spLocks noChangeShapeType="1"/>
              </p:cNvSpPr>
              <p:nvPr/>
            </p:nvSpPr>
            <p:spPr bwMode="auto">
              <a:xfrm>
                <a:off x="640" y="390"/>
                <a:ext cx="46" cy="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1" name="Line 67"/>
            <p:cNvSpPr>
              <a:spLocks noChangeShapeType="1"/>
            </p:cNvSpPr>
            <p:nvPr/>
          </p:nvSpPr>
          <p:spPr bwMode="auto">
            <a:xfrm flipH="1">
              <a:off x="562" y="368"/>
              <a:ext cx="14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Line 68"/>
            <p:cNvSpPr>
              <a:spLocks noChangeShapeType="1"/>
            </p:cNvSpPr>
            <p:nvPr/>
          </p:nvSpPr>
          <p:spPr bwMode="auto">
            <a:xfrm flipH="1" flipV="1">
              <a:off x="562" y="402"/>
              <a:ext cx="124" cy="3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9" name="Group 86"/>
          <p:cNvGrpSpPr>
            <a:grpSpLocks/>
          </p:cNvGrpSpPr>
          <p:nvPr/>
        </p:nvGrpSpPr>
        <p:grpSpPr bwMode="auto">
          <a:xfrm>
            <a:off x="6160989" y="1777652"/>
            <a:ext cx="595313" cy="427038"/>
            <a:chOff x="4726" y="1632"/>
            <a:chExt cx="375" cy="269"/>
          </a:xfrm>
        </p:grpSpPr>
        <p:sp>
          <p:nvSpPr>
            <p:cNvPr id="100" name="Line 71"/>
            <p:cNvSpPr>
              <a:spLocks noChangeShapeType="1"/>
            </p:cNvSpPr>
            <p:nvPr/>
          </p:nvSpPr>
          <p:spPr bwMode="auto">
            <a:xfrm>
              <a:off x="4726" y="1901"/>
              <a:ext cx="274" cy="0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Text Box 73"/>
            <p:cNvSpPr txBox="1">
              <a:spLocks noChangeArrowheads="1"/>
            </p:cNvSpPr>
            <p:nvPr/>
          </p:nvSpPr>
          <p:spPr bwMode="auto">
            <a:xfrm>
              <a:off x="4752" y="1632"/>
              <a:ext cx="349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dirty="0" err="1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GB" altLang="fi-FI" sz="2400" i="1" dirty="0" err="1">
                  <a:solidFill>
                    <a:srgbClr val="008000"/>
                  </a:solidFill>
                  <a:latin typeface="Symbol" pitchFamily="18" charset="2"/>
                </a:rPr>
                <a:t>r</a:t>
              </a:r>
              <a:endParaRPr lang="en-GB" altLang="fi-FI" sz="2400" i="1" dirty="0">
                <a:solidFill>
                  <a:srgbClr val="008000"/>
                </a:solidFill>
                <a:latin typeface="Symbol" pitchFamily="18" charset="2"/>
              </a:endParaRPr>
            </a:p>
          </p:txBody>
        </p:sp>
      </p:grpSp>
      <p:grpSp>
        <p:nvGrpSpPr>
          <p:cNvPr id="102" name="Group 87"/>
          <p:cNvGrpSpPr>
            <a:grpSpLocks/>
          </p:cNvGrpSpPr>
          <p:nvPr/>
        </p:nvGrpSpPr>
        <p:grpSpPr bwMode="auto">
          <a:xfrm>
            <a:off x="5516464" y="2387252"/>
            <a:ext cx="498475" cy="428625"/>
            <a:chOff x="4320" y="2016"/>
            <a:chExt cx="314" cy="270"/>
          </a:xfrm>
        </p:grpSpPr>
        <p:sp>
          <p:nvSpPr>
            <p:cNvPr id="103" name="Line 72"/>
            <p:cNvSpPr>
              <a:spLocks noChangeShapeType="1"/>
            </p:cNvSpPr>
            <p:nvPr/>
          </p:nvSpPr>
          <p:spPr bwMode="auto">
            <a:xfrm flipV="1">
              <a:off x="4558" y="2044"/>
              <a:ext cx="0" cy="242"/>
            </a:xfrm>
            <a:prstGeom prst="line">
              <a:avLst/>
            </a:prstGeom>
            <a:noFill/>
            <a:ln w="19050">
              <a:solidFill>
                <a:srgbClr val="CC99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Text Box 75"/>
            <p:cNvSpPr txBox="1">
              <a:spLocks noChangeArrowheads="1"/>
            </p:cNvSpPr>
            <p:nvPr/>
          </p:nvSpPr>
          <p:spPr bwMode="auto">
            <a:xfrm>
              <a:off x="4320" y="2016"/>
              <a:ext cx="314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CC99FF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>
                  <a:solidFill>
                    <a:srgbClr val="CC99FF"/>
                  </a:solidFill>
                </a:rPr>
                <a:t>d</a:t>
              </a:r>
              <a:r>
                <a:rPr lang="en-GB" altLang="fi-FI" sz="2400" i="1">
                  <a:solidFill>
                    <a:srgbClr val="CC99FF"/>
                  </a:solidFill>
                </a:rPr>
                <a:t>z</a:t>
              </a:r>
            </a:p>
          </p:txBody>
        </p:sp>
      </p:grpSp>
      <p:sp>
        <p:nvSpPr>
          <p:cNvPr id="105" name="Oval 76"/>
          <p:cNvSpPr>
            <a:spLocks noChangeArrowheads="1"/>
          </p:cNvSpPr>
          <p:nvPr/>
        </p:nvSpPr>
        <p:spPr bwMode="auto">
          <a:xfrm>
            <a:off x="5846664" y="2785715"/>
            <a:ext cx="87313" cy="936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2400"/>
          </a:p>
        </p:txBody>
      </p:sp>
      <p:sp>
        <p:nvSpPr>
          <p:cNvPr id="106" name="Oval 78"/>
          <p:cNvSpPr>
            <a:spLocks noChangeArrowheads="1"/>
          </p:cNvSpPr>
          <p:nvPr/>
        </p:nvSpPr>
        <p:spPr bwMode="auto">
          <a:xfrm>
            <a:off x="6551514" y="2158652"/>
            <a:ext cx="87313" cy="92075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2400"/>
          </a:p>
        </p:txBody>
      </p:sp>
      <p:grpSp>
        <p:nvGrpSpPr>
          <p:cNvPr id="107" name="Group 84"/>
          <p:cNvGrpSpPr>
            <a:grpSpLocks/>
          </p:cNvGrpSpPr>
          <p:nvPr/>
        </p:nvGrpSpPr>
        <p:grpSpPr bwMode="auto">
          <a:xfrm>
            <a:off x="3292377" y="1099790"/>
            <a:ext cx="3824288" cy="3802063"/>
            <a:chOff x="2919" y="1205"/>
            <a:chExt cx="2409" cy="2395"/>
          </a:xfrm>
        </p:grpSpPr>
        <p:sp>
          <p:nvSpPr>
            <p:cNvPr id="108" name="Line 32"/>
            <p:cNvSpPr>
              <a:spLocks noChangeShapeType="1"/>
            </p:cNvSpPr>
            <p:nvPr/>
          </p:nvSpPr>
          <p:spPr bwMode="auto">
            <a:xfrm flipH="1">
              <a:off x="3140" y="2641"/>
              <a:ext cx="875" cy="74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Line 33"/>
            <p:cNvSpPr>
              <a:spLocks noChangeShapeType="1"/>
            </p:cNvSpPr>
            <p:nvPr/>
          </p:nvSpPr>
          <p:spPr bwMode="auto">
            <a:xfrm>
              <a:off x="4015" y="2633"/>
              <a:ext cx="1101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Line 34"/>
            <p:cNvSpPr>
              <a:spLocks noChangeShapeType="1"/>
            </p:cNvSpPr>
            <p:nvPr/>
          </p:nvSpPr>
          <p:spPr bwMode="auto">
            <a:xfrm flipV="1">
              <a:off x="4022" y="1440"/>
              <a:ext cx="0" cy="118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11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80064014"/>
                </p:ext>
              </p:extLst>
            </p:nvPr>
          </p:nvGraphicFramePr>
          <p:xfrm>
            <a:off x="2919" y="3366"/>
            <a:ext cx="210" cy="2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745" name="Equation" r:id="rId5" imgW="139680" imgH="139680" progId="Equation.DSMT4">
                    <p:embed/>
                  </p:oleObj>
                </mc:Choice>
                <mc:Fallback>
                  <p:oleObj name="Equation" r:id="rId5" imgW="13968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19" y="3366"/>
                          <a:ext cx="210" cy="23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" name="Object 3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59944639"/>
                </p:ext>
              </p:extLst>
            </p:nvPr>
          </p:nvGraphicFramePr>
          <p:xfrm>
            <a:off x="5137" y="2515"/>
            <a:ext cx="191" cy="2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746" name="Equation" r:id="rId7" imgW="139680" imgH="177480" progId="Equation.DSMT4">
                    <p:embed/>
                  </p:oleObj>
                </mc:Choice>
                <mc:Fallback>
                  <p:oleObj name="Equation" r:id="rId7" imgW="139680" imgH="177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37" y="2515"/>
                          <a:ext cx="191" cy="2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3" name="Object 8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59972562"/>
                </p:ext>
              </p:extLst>
            </p:nvPr>
          </p:nvGraphicFramePr>
          <p:xfrm>
            <a:off x="3926" y="1205"/>
            <a:ext cx="191" cy="2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747" name="Equation" r:id="rId9" imgW="126720" imgH="139680" progId="Equation.DSMT4">
                    <p:embed/>
                  </p:oleObj>
                </mc:Choice>
                <mc:Fallback>
                  <p:oleObj name="Equation" r:id="rId9" imgW="12672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26" y="1205"/>
                          <a:ext cx="191" cy="23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4" name="Group 95"/>
          <p:cNvGrpSpPr>
            <a:grpSpLocks/>
          </p:cNvGrpSpPr>
          <p:nvPr/>
        </p:nvGrpSpPr>
        <p:grpSpPr bwMode="auto">
          <a:xfrm>
            <a:off x="4348064" y="2833340"/>
            <a:ext cx="1854200" cy="976312"/>
            <a:chOff x="3584" y="2297"/>
            <a:chExt cx="1168" cy="615"/>
          </a:xfrm>
        </p:grpSpPr>
        <p:grpSp>
          <p:nvGrpSpPr>
            <p:cNvPr id="115" name="Group 89"/>
            <p:cNvGrpSpPr>
              <a:grpSpLocks/>
            </p:cNvGrpSpPr>
            <p:nvPr/>
          </p:nvGrpSpPr>
          <p:grpSpPr bwMode="auto">
            <a:xfrm>
              <a:off x="4022" y="2365"/>
              <a:ext cx="527" cy="400"/>
              <a:chOff x="4022" y="2365"/>
              <a:chExt cx="527" cy="400"/>
            </a:xfrm>
          </p:grpSpPr>
          <p:sp>
            <p:nvSpPr>
              <p:cNvPr id="122" name="Line 69"/>
              <p:cNvSpPr>
                <a:spLocks noChangeShapeType="1"/>
              </p:cNvSpPr>
              <p:nvPr/>
            </p:nvSpPr>
            <p:spPr bwMode="auto">
              <a:xfrm flipH="1" flipV="1">
                <a:off x="4022" y="2633"/>
                <a:ext cx="527" cy="13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" name="Text Box 81"/>
              <p:cNvSpPr txBox="1">
                <a:spLocks noChangeArrowheads="1"/>
              </p:cNvSpPr>
              <p:nvPr/>
            </p:nvSpPr>
            <p:spPr bwMode="auto">
              <a:xfrm>
                <a:off x="4117" y="2365"/>
                <a:ext cx="349" cy="2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GB" altLang="fi-FI" sz="2400" i="1">
                    <a:solidFill>
                      <a:srgbClr val="FF0000"/>
                    </a:solidFill>
                    <a:latin typeface="Symbol" pitchFamily="18" charset="2"/>
                  </a:rPr>
                  <a:t>r</a:t>
                </a:r>
              </a:p>
            </p:txBody>
          </p:sp>
        </p:grpSp>
        <p:grpSp>
          <p:nvGrpSpPr>
            <p:cNvPr id="116" name="Group 90"/>
            <p:cNvGrpSpPr>
              <a:grpSpLocks/>
            </p:cNvGrpSpPr>
            <p:nvPr/>
          </p:nvGrpSpPr>
          <p:grpSpPr bwMode="auto">
            <a:xfrm>
              <a:off x="3584" y="2640"/>
              <a:ext cx="965" cy="272"/>
              <a:chOff x="3584" y="2640"/>
              <a:chExt cx="965" cy="272"/>
            </a:xfrm>
          </p:grpSpPr>
          <p:sp>
            <p:nvSpPr>
              <p:cNvPr id="120" name="AutoShape 40"/>
              <p:cNvSpPr>
                <a:spLocks noChangeArrowheads="1"/>
              </p:cNvSpPr>
              <p:nvPr/>
            </p:nvSpPr>
            <p:spPr bwMode="auto">
              <a:xfrm flipV="1">
                <a:off x="3584" y="2641"/>
                <a:ext cx="965" cy="271"/>
              </a:xfrm>
              <a:custGeom>
                <a:avLst/>
                <a:gdLst>
                  <a:gd name="T0" fmla="*/ 26 w 21600"/>
                  <a:gd name="T1" fmla="*/ 0 h 21600"/>
                  <a:gd name="T2" fmla="*/ 9 w 21600"/>
                  <a:gd name="T3" fmla="*/ 1 h 21600"/>
                  <a:gd name="T4" fmla="*/ 25 w 21600"/>
                  <a:gd name="T5" fmla="*/ 0 h 21600"/>
                  <a:gd name="T6" fmla="*/ 46 w 21600"/>
                  <a:gd name="T7" fmla="*/ 1 h 21600"/>
                  <a:gd name="T8" fmla="*/ 42 w 21600"/>
                  <a:gd name="T9" fmla="*/ 2 h 21600"/>
                  <a:gd name="T10" fmla="*/ 31 w 21600"/>
                  <a:gd name="T11" fmla="*/ 1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56 w 21600"/>
                  <a:gd name="T19" fmla="*/ 3188 h 21600"/>
                  <a:gd name="T20" fmla="*/ 18444 w 21600"/>
                  <a:gd name="T21" fmla="*/ 18412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8228" y="7589"/>
                    </a:moveTo>
                    <a:cubicBezTo>
                      <a:pt x="16947" y="4625"/>
                      <a:pt x="14028" y="2707"/>
                      <a:pt x="10800" y="2707"/>
                    </a:cubicBezTo>
                    <a:cubicBezTo>
                      <a:pt x="8751" y="2706"/>
                      <a:pt x="6780" y="3483"/>
                      <a:pt x="5281" y="4879"/>
                    </a:cubicBezTo>
                    <a:lnTo>
                      <a:pt x="3436" y="2899"/>
                    </a:lnTo>
                    <a:cubicBezTo>
                      <a:pt x="5435" y="1036"/>
                      <a:pt x="8066" y="-1"/>
                      <a:pt x="10800" y="0"/>
                    </a:cubicBezTo>
                    <a:cubicBezTo>
                      <a:pt x="15108" y="0"/>
                      <a:pt x="19004" y="2560"/>
                      <a:pt x="20713" y="6515"/>
                    </a:cubicBezTo>
                    <a:lnTo>
                      <a:pt x="23192" y="5443"/>
                    </a:lnTo>
                    <a:lnTo>
                      <a:pt x="21080" y="10772"/>
                    </a:lnTo>
                    <a:lnTo>
                      <a:pt x="15750" y="8660"/>
                    </a:lnTo>
                    <a:lnTo>
                      <a:pt x="18228" y="7589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rgbClr val="FF0000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" name="Text Box 82"/>
              <p:cNvSpPr txBox="1">
                <a:spLocks noChangeArrowheads="1"/>
              </p:cNvSpPr>
              <p:nvPr/>
            </p:nvSpPr>
            <p:spPr bwMode="auto">
              <a:xfrm>
                <a:off x="3942" y="2640"/>
                <a:ext cx="349" cy="2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fi-FI" altLang="fi-FI" sz="2400" i="1">
                    <a:solidFill>
                      <a:srgbClr val="FF0000"/>
                    </a:solidFill>
                    <a:latin typeface="Symbol" pitchFamily="18" charset="2"/>
                  </a:rPr>
                  <a:t>j</a:t>
                </a:r>
                <a:endParaRPr lang="en-GB" altLang="fi-FI" sz="2400" i="1">
                  <a:solidFill>
                    <a:srgbClr val="FF0000"/>
                  </a:solidFill>
                  <a:latin typeface="Symbol" pitchFamily="18" charset="2"/>
                </a:endParaRPr>
              </a:p>
            </p:txBody>
          </p:sp>
        </p:grpSp>
        <p:grpSp>
          <p:nvGrpSpPr>
            <p:cNvPr id="117" name="Group 88"/>
            <p:cNvGrpSpPr>
              <a:grpSpLocks/>
            </p:cNvGrpSpPr>
            <p:nvPr/>
          </p:nvGrpSpPr>
          <p:grpSpPr bwMode="auto">
            <a:xfrm>
              <a:off x="4403" y="2297"/>
              <a:ext cx="349" cy="468"/>
              <a:chOff x="4403" y="2297"/>
              <a:chExt cx="349" cy="468"/>
            </a:xfrm>
          </p:grpSpPr>
          <p:sp>
            <p:nvSpPr>
              <p:cNvPr id="118" name="Line 70"/>
              <p:cNvSpPr>
                <a:spLocks noChangeShapeType="1"/>
              </p:cNvSpPr>
              <p:nvPr/>
            </p:nvSpPr>
            <p:spPr bwMode="auto">
              <a:xfrm flipH="1">
                <a:off x="4549" y="2297"/>
                <a:ext cx="0" cy="46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" name="Text Box 83"/>
              <p:cNvSpPr txBox="1">
                <a:spLocks noChangeArrowheads="1"/>
              </p:cNvSpPr>
              <p:nvPr/>
            </p:nvSpPr>
            <p:spPr bwMode="auto">
              <a:xfrm>
                <a:off x="4403" y="2352"/>
                <a:ext cx="349" cy="2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fi-FI" altLang="fi-FI" sz="2400" i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z</a:t>
                </a:r>
                <a:endParaRPr lang="en-GB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24" name="Group 85"/>
          <p:cNvGrpSpPr>
            <a:grpSpLocks/>
          </p:cNvGrpSpPr>
          <p:nvPr/>
        </p:nvGrpSpPr>
        <p:grpSpPr bwMode="auto">
          <a:xfrm>
            <a:off x="5568852" y="1798290"/>
            <a:ext cx="728662" cy="650875"/>
            <a:chOff x="4353" y="1645"/>
            <a:chExt cx="459" cy="410"/>
          </a:xfrm>
        </p:grpSpPr>
        <p:sp>
          <p:nvSpPr>
            <p:cNvPr id="125" name="Arc 77"/>
            <p:cNvSpPr>
              <a:spLocks/>
            </p:cNvSpPr>
            <p:nvPr/>
          </p:nvSpPr>
          <p:spPr bwMode="auto">
            <a:xfrm flipV="1">
              <a:off x="4555" y="1806"/>
              <a:ext cx="165" cy="249"/>
            </a:xfrm>
            <a:custGeom>
              <a:avLst/>
              <a:gdLst>
                <a:gd name="T0" fmla="*/ 0 w 19747"/>
                <a:gd name="T1" fmla="*/ 0 h 21600"/>
                <a:gd name="T2" fmla="*/ 1 w 19747"/>
                <a:gd name="T3" fmla="*/ 2 h 21600"/>
                <a:gd name="T4" fmla="*/ 0 w 19747"/>
                <a:gd name="T5" fmla="*/ 3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747" h="21600" fill="none" extrusionOk="0">
                  <a:moveTo>
                    <a:pt x="-1" y="0"/>
                  </a:moveTo>
                  <a:cubicBezTo>
                    <a:pt x="8543" y="0"/>
                    <a:pt x="16284" y="5036"/>
                    <a:pt x="19747" y="12846"/>
                  </a:cubicBezTo>
                </a:path>
                <a:path w="19747" h="21600" stroke="0" extrusionOk="0">
                  <a:moveTo>
                    <a:pt x="-1" y="0"/>
                  </a:moveTo>
                  <a:cubicBezTo>
                    <a:pt x="8543" y="0"/>
                    <a:pt x="16284" y="5036"/>
                    <a:pt x="19747" y="12846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FFFFFF">
                <a:alpha val="50195"/>
              </a:srgbClr>
            </a:solidFill>
            <a:ln w="1905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Text Box 74"/>
            <p:cNvSpPr txBox="1">
              <a:spLocks noChangeArrowheads="1"/>
            </p:cNvSpPr>
            <p:nvPr/>
          </p:nvSpPr>
          <p:spPr bwMode="auto">
            <a:xfrm>
              <a:off x="4353" y="1645"/>
              <a:ext cx="459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i="1" dirty="0" err="1">
                  <a:solidFill>
                    <a:srgbClr val="FF6600"/>
                  </a:solidFill>
                  <a:latin typeface="Symbol" pitchFamily="18" charset="2"/>
                </a:rPr>
                <a:t>r</a:t>
              </a:r>
              <a:r>
                <a:rPr lang="en-GB" altLang="fi-FI" sz="2400" dirty="0" err="1">
                  <a:solidFill>
                    <a:srgbClr val="FF66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GB" altLang="fi-FI" sz="2400" i="1" dirty="0" err="1">
                  <a:solidFill>
                    <a:srgbClr val="FF6600"/>
                  </a:solidFill>
                  <a:latin typeface="Symbol" pitchFamily="18" charset="2"/>
                </a:rPr>
                <a:t>j</a:t>
              </a:r>
              <a:endParaRPr lang="en-GB" altLang="fi-FI" sz="2400" i="1" dirty="0">
                <a:solidFill>
                  <a:srgbClr val="FF6600"/>
                </a:solidFill>
                <a:latin typeface="Symbol" pitchFamily="18" charset="2"/>
              </a:endParaRPr>
            </a:p>
          </p:txBody>
        </p:sp>
      </p:grpSp>
      <p:graphicFrame>
        <p:nvGraphicFramePr>
          <p:cNvPr id="127" name="Object 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2994067"/>
              </p:ext>
            </p:extLst>
          </p:nvPr>
        </p:nvGraphicFramePr>
        <p:xfrm>
          <a:off x="909638" y="2371725"/>
          <a:ext cx="827087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48" name="Equation" r:id="rId11" imgW="304560" imgH="177480" progId="Equation.DSMT4">
                  <p:embed/>
                </p:oleObj>
              </mc:Choice>
              <mc:Fallback>
                <p:oleObj name="Equation" r:id="rId11" imgW="3045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9638" y="2371725"/>
                        <a:ext cx="827087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3419288"/>
              </p:ext>
            </p:extLst>
          </p:nvPr>
        </p:nvGraphicFramePr>
        <p:xfrm>
          <a:off x="1703388" y="2335213"/>
          <a:ext cx="928687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49" name="Equation" r:id="rId13" imgW="342720" imgH="203040" progId="Equation.DSMT4">
                  <p:embed/>
                </p:oleObj>
              </mc:Choice>
              <mc:Fallback>
                <p:oleObj name="Equation" r:id="rId13" imgW="3427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388" y="2335213"/>
                        <a:ext cx="928687" cy="550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9" name="Object 9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6589816"/>
              </p:ext>
            </p:extLst>
          </p:nvPr>
        </p:nvGraphicFramePr>
        <p:xfrm>
          <a:off x="3635375" y="2335213"/>
          <a:ext cx="585788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50" name="Equation" r:id="rId15" imgW="215640" imgH="177480" progId="Equation.DSMT4">
                  <p:embed/>
                </p:oleObj>
              </mc:Choice>
              <mc:Fallback>
                <p:oleObj name="Equation" r:id="rId15" imgW="2156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2335213"/>
                        <a:ext cx="585788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0" name="Object 9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719524"/>
              </p:ext>
            </p:extLst>
          </p:nvPr>
        </p:nvGraphicFramePr>
        <p:xfrm>
          <a:off x="2493963" y="2335213"/>
          <a:ext cx="1238250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51" name="Equation" r:id="rId17" imgW="457200" imgH="203040" progId="Equation.DSMT4">
                  <p:embed/>
                </p:oleObj>
              </mc:Choice>
              <mc:Fallback>
                <p:oleObj name="Equation" r:id="rId17" imgW="4572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3963" y="2335213"/>
                        <a:ext cx="1238250" cy="550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2077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/>
      <p:bldP spid="10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7244997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Differentiaalinen pituus- (eli etäisyys-) alkio</a:t>
            </a:r>
            <a:b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pallokoordinaatistossa </a:t>
            </a:r>
            <a:r>
              <a:rPr lang="fi-FI" altLang="fi-FI" i="1" dirty="0" err="1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i-FI" altLang="fi-FI" kern="0" dirty="0" err="1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i-FI" altLang="fi-FI" i="1" kern="0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fi-FI" altLang="fi-FI" kern="0" dirty="0">
                <a:latin typeface="Symbol" panose="05050102010706020507" pitchFamily="18" charset="2"/>
                <a:cs typeface="Arial" panose="020B0604020202020204" pitchFamily="34" charset="0"/>
              </a:rPr>
              <a:t>, </a:t>
            </a:r>
            <a:r>
              <a:rPr lang="fi-FI" altLang="fi-FI" i="1" kern="0" dirty="0">
                <a:latin typeface="Symbol" panose="05050102010706020507" pitchFamily="18" charset="2"/>
                <a:cs typeface="Arial" panose="020B0604020202020204" pitchFamily="34" charset="0"/>
              </a:rPr>
              <a:t>q</a:t>
            </a:r>
            <a:r>
              <a:rPr lang="fi-FI" altLang="fi-FI" kern="0" dirty="0">
                <a:latin typeface="Symbol" panose="05050102010706020507" pitchFamily="18" charset="2"/>
                <a:cs typeface="Arial" panose="020B0604020202020204" pitchFamily="34" charset="0"/>
              </a:rPr>
              <a:t>,</a:t>
            </a:r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i="1" kern="0" dirty="0">
                <a:latin typeface="Symbol" panose="05050102010706020507" pitchFamily="18" charset="2"/>
                <a:cs typeface="Arial" panose="020B0604020202020204" pitchFamily="34" charset="0"/>
              </a:rPr>
              <a:t>j</a:t>
            </a:r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8" name="Group 101"/>
          <p:cNvGrpSpPr>
            <a:grpSpLocks/>
          </p:cNvGrpSpPr>
          <p:nvPr/>
        </p:nvGrpSpPr>
        <p:grpSpPr bwMode="auto">
          <a:xfrm>
            <a:off x="2771106" y="1067965"/>
            <a:ext cx="4500563" cy="4108449"/>
            <a:chOff x="2445" y="1300"/>
            <a:chExt cx="2835" cy="2588"/>
          </a:xfrm>
        </p:grpSpPr>
        <p:sp>
          <p:nvSpPr>
            <p:cNvPr id="69" name="Line 34"/>
            <p:cNvSpPr>
              <a:spLocks noChangeShapeType="1"/>
            </p:cNvSpPr>
            <p:nvPr/>
          </p:nvSpPr>
          <p:spPr bwMode="auto">
            <a:xfrm flipH="1">
              <a:off x="2634" y="3212"/>
              <a:ext cx="822" cy="57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Line 35"/>
            <p:cNvSpPr>
              <a:spLocks noChangeShapeType="1"/>
            </p:cNvSpPr>
            <p:nvPr/>
          </p:nvSpPr>
          <p:spPr bwMode="auto">
            <a:xfrm>
              <a:off x="3456" y="3212"/>
              <a:ext cx="1644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Line 36"/>
            <p:cNvSpPr>
              <a:spLocks noChangeShapeType="1"/>
            </p:cNvSpPr>
            <p:nvPr/>
          </p:nvSpPr>
          <p:spPr bwMode="auto">
            <a:xfrm flipV="1">
              <a:off x="3456" y="1554"/>
              <a:ext cx="0" cy="165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32" name="Object 3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72058910"/>
                </p:ext>
              </p:extLst>
            </p:nvPr>
          </p:nvGraphicFramePr>
          <p:xfrm>
            <a:off x="2445" y="3672"/>
            <a:ext cx="198" cy="2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750" name="Equation" r:id="rId5" imgW="139680" imgH="139680" progId="Equation.DSMT4">
                    <p:embed/>
                  </p:oleObj>
                </mc:Choice>
                <mc:Fallback>
                  <p:oleObj name="Equation" r:id="rId5" imgW="13968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45" y="3672"/>
                          <a:ext cx="198" cy="2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3" name="Object 3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82338829"/>
                </p:ext>
              </p:extLst>
            </p:nvPr>
          </p:nvGraphicFramePr>
          <p:xfrm>
            <a:off x="5100" y="3102"/>
            <a:ext cx="180" cy="2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751" name="Equation" r:id="rId7" imgW="139680" imgH="177480" progId="Equation.DSMT4">
                    <p:embed/>
                  </p:oleObj>
                </mc:Choice>
                <mc:Fallback>
                  <p:oleObj name="Equation" r:id="rId7" imgW="139680" imgH="177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00" y="3102"/>
                          <a:ext cx="180" cy="23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4" name="Object 3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25557626"/>
                </p:ext>
              </p:extLst>
            </p:nvPr>
          </p:nvGraphicFramePr>
          <p:xfrm>
            <a:off x="3385" y="1300"/>
            <a:ext cx="180" cy="2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752" name="Equation" r:id="rId9" imgW="126720" imgH="139680" progId="Equation.DSMT4">
                    <p:embed/>
                  </p:oleObj>
                </mc:Choice>
                <mc:Fallback>
                  <p:oleObj name="Equation" r:id="rId9" imgW="12672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85" y="1300"/>
                          <a:ext cx="180" cy="2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5" name="Line 41"/>
          <p:cNvSpPr>
            <a:spLocks noChangeShapeType="1"/>
          </p:cNvSpPr>
          <p:nvPr/>
        </p:nvSpPr>
        <p:spPr bwMode="auto">
          <a:xfrm flipH="1" flipV="1">
            <a:off x="4376068" y="4103265"/>
            <a:ext cx="1662113" cy="5683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Oval 45"/>
          <p:cNvSpPr>
            <a:spLocks noChangeArrowheads="1"/>
          </p:cNvSpPr>
          <p:nvPr/>
        </p:nvSpPr>
        <p:spPr bwMode="auto">
          <a:xfrm>
            <a:off x="5680993" y="3253953"/>
            <a:ext cx="80963" cy="857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2400"/>
          </a:p>
        </p:txBody>
      </p:sp>
      <p:sp>
        <p:nvSpPr>
          <p:cNvPr id="137" name="Arc 46"/>
          <p:cNvSpPr>
            <a:spLocks/>
          </p:cNvSpPr>
          <p:nvPr/>
        </p:nvSpPr>
        <p:spPr bwMode="auto">
          <a:xfrm>
            <a:off x="3417218" y="1987128"/>
            <a:ext cx="2630488" cy="2684462"/>
          </a:xfrm>
          <a:custGeom>
            <a:avLst/>
            <a:gdLst>
              <a:gd name="T0" fmla="*/ 118186852 w 21600"/>
              <a:gd name="T1" fmla="*/ 0 h 20076"/>
              <a:gd name="T2" fmla="*/ 320345700 w 21600"/>
              <a:gd name="T3" fmla="*/ 358952791 h 20076"/>
              <a:gd name="T4" fmla="*/ 0 w 21600"/>
              <a:gd name="T5" fmla="*/ 358952791 h 2007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0076" fill="none" extrusionOk="0">
                <a:moveTo>
                  <a:pt x="7969" y="-1"/>
                </a:moveTo>
                <a:cubicBezTo>
                  <a:pt x="16197" y="3266"/>
                  <a:pt x="21600" y="11222"/>
                  <a:pt x="21600" y="20076"/>
                </a:cubicBezTo>
              </a:path>
              <a:path w="21600" h="20076" stroke="0" extrusionOk="0">
                <a:moveTo>
                  <a:pt x="7969" y="-1"/>
                </a:moveTo>
                <a:cubicBezTo>
                  <a:pt x="16197" y="3266"/>
                  <a:pt x="21600" y="11222"/>
                  <a:pt x="21600" y="20076"/>
                </a:cubicBezTo>
                <a:lnTo>
                  <a:pt x="0" y="20076"/>
                </a:lnTo>
                <a:lnTo>
                  <a:pt x="7969" y="-1"/>
                </a:lnTo>
                <a:close/>
              </a:path>
            </a:pathLst>
          </a:cu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Arc 47"/>
          <p:cNvSpPr>
            <a:spLocks/>
          </p:cNvSpPr>
          <p:nvPr/>
        </p:nvSpPr>
        <p:spPr bwMode="auto">
          <a:xfrm>
            <a:off x="3988718" y="2009353"/>
            <a:ext cx="2559050" cy="2844800"/>
          </a:xfrm>
          <a:custGeom>
            <a:avLst/>
            <a:gdLst>
              <a:gd name="T0" fmla="*/ 47334215 w 21506"/>
              <a:gd name="T1" fmla="*/ 0 h 21340"/>
              <a:gd name="T2" fmla="*/ 304507435 w 21506"/>
              <a:gd name="T3" fmla="*/ 343497869 h 21340"/>
              <a:gd name="T4" fmla="*/ 0 w 21506"/>
              <a:gd name="T5" fmla="*/ 379235569 h 213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06" h="21340" fill="none" extrusionOk="0">
                <a:moveTo>
                  <a:pt x="3342" y="0"/>
                </a:moveTo>
                <a:cubicBezTo>
                  <a:pt x="13106" y="1529"/>
                  <a:pt x="20586" y="9489"/>
                  <a:pt x="21506" y="19328"/>
                </a:cubicBezTo>
              </a:path>
              <a:path w="21506" h="21340" stroke="0" extrusionOk="0">
                <a:moveTo>
                  <a:pt x="3342" y="0"/>
                </a:moveTo>
                <a:cubicBezTo>
                  <a:pt x="13106" y="1529"/>
                  <a:pt x="20586" y="9489"/>
                  <a:pt x="21506" y="19328"/>
                </a:cubicBezTo>
                <a:lnTo>
                  <a:pt x="0" y="21340"/>
                </a:lnTo>
                <a:lnTo>
                  <a:pt x="3342" y="0"/>
                </a:lnTo>
                <a:close/>
              </a:path>
            </a:pathLst>
          </a:custGeom>
          <a:noFill/>
          <a:ln w="9525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Line 49"/>
          <p:cNvSpPr>
            <a:spLocks noChangeShapeType="1"/>
          </p:cNvSpPr>
          <p:nvPr/>
        </p:nvSpPr>
        <p:spPr bwMode="auto">
          <a:xfrm>
            <a:off x="4385593" y="4103265"/>
            <a:ext cx="2162175" cy="482600"/>
          </a:xfrm>
          <a:prstGeom prst="line">
            <a:avLst/>
          </a:prstGeom>
          <a:noFill/>
          <a:ln w="9525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Line 50"/>
          <p:cNvSpPr>
            <a:spLocks noChangeShapeType="1"/>
          </p:cNvSpPr>
          <p:nvPr/>
        </p:nvSpPr>
        <p:spPr bwMode="auto">
          <a:xfrm>
            <a:off x="4385593" y="2825328"/>
            <a:ext cx="1693863" cy="365125"/>
          </a:xfrm>
          <a:prstGeom prst="line">
            <a:avLst/>
          </a:prstGeom>
          <a:noFill/>
          <a:ln w="9525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Line 52"/>
          <p:cNvSpPr>
            <a:spLocks noChangeShapeType="1"/>
          </p:cNvSpPr>
          <p:nvPr/>
        </p:nvSpPr>
        <p:spPr bwMode="auto">
          <a:xfrm flipV="1">
            <a:off x="4385593" y="3469853"/>
            <a:ext cx="1438275" cy="622300"/>
          </a:xfrm>
          <a:prstGeom prst="line">
            <a:avLst/>
          </a:prstGeom>
          <a:noFill/>
          <a:ln w="9525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42" name="Group 53"/>
          <p:cNvGrpSpPr>
            <a:grpSpLocks/>
          </p:cNvGrpSpPr>
          <p:nvPr/>
        </p:nvGrpSpPr>
        <p:grpSpPr bwMode="auto">
          <a:xfrm>
            <a:off x="5711156" y="2974553"/>
            <a:ext cx="877887" cy="504825"/>
            <a:chOff x="835" y="371"/>
            <a:chExt cx="86" cy="47"/>
          </a:xfrm>
        </p:grpSpPr>
        <p:sp>
          <p:nvSpPr>
            <p:cNvPr id="143" name="Line 54"/>
            <p:cNvSpPr>
              <a:spLocks noChangeShapeType="1"/>
            </p:cNvSpPr>
            <p:nvPr/>
          </p:nvSpPr>
          <p:spPr bwMode="auto">
            <a:xfrm flipV="1">
              <a:off x="835" y="390"/>
              <a:ext cx="36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Line 55"/>
            <p:cNvSpPr>
              <a:spLocks noChangeShapeType="1"/>
            </p:cNvSpPr>
            <p:nvPr/>
          </p:nvSpPr>
          <p:spPr bwMode="auto">
            <a:xfrm flipV="1">
              <a:off x="845" y="409"/>
              <a:ext cx="38" cy="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Line 56"/>
            <p:cNvSpPr>
              <a:spLocks noChangeShapeType="1"/>
            </p:cNvSpPr>
            <p:nvPr/>
          </p:nvSpPr>
          <p:spPr bwMode="auto">
            <a:xfrm flipV="1">
              <a:off x="872" y="371"/>
              <a:ext cx="36" cy="1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Line 57"/>
            <p:cNvSpPr>
              <a:spLocks noChangeShapeType="1"/>
            </p:cNvSpPr>
            <p:nvPr/>
          </p:nvSpPr>
          <p:spPr bwMode="auto">
            <a:xfrm flipV="1">
              <a:off x="884" y="396"/>
              <a:ext cx="37" cy="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Arc 58"/>
            <p:cNvSpPr>
              <a:spLocks/>
            </p:cNvSpPr>
            <p:nvPr/>
          </p:nvSpPr>
          <p:spPr bwMode="auto">
            <a:xfrm>
              <a:off x="853" y="377"/>
              <a:ext cx="35" cy="32"/>
            </a:xfrm>
            <a:custGeom>
              <a:avLst/>
              <a:gdLst>
                <a:gd name="T0" fmla="*/ 0 w 21117"/>
                <a:gd name="T1" fmla="*/ 0 h 16682"/>
                <a:gd name="T2" fmla="*/ 0 w 21117"/>
                <a:gd name="T3" fmla="*/ 0 h 16682"/>
                <a:gd name="T4" fmla="*/ 0 w 21117"/>
                <a:gd name="T5" fmla="*/ 0 h 1668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117" h="16682" fill="none" extrusionOk="0">
                  <a:moveTo>
                    <a:pt x="13721" y="-1"/>
                  </a:moveTo>
                  <a:cubicBezTo>
                    <a:pt x="17486" y="3096"/>
                    <a:pt x="20092" y="7375"/>
                    <a:pt x="21117" y="12141"/>
                  </a:cubicBezTo>
                </a:path>
                <a:path w="21117" h="16682" stroke="0" extrusionOk="0">
                  <a:moveTo>
                    <a:pt x="13721" y="-1"/>
                  </a:moveTo>
                  <a:cubicBezTo>
                    <a:pt x="17486" y="3096"/>
                    <a:pt x="20092" y="7375"/>
                    <a:pt x="21117" y="12141"/>
                  </a:cubicBezTo>
                  <a:lnTo>
                    <a:pt x="0" y="16682"/>
                  </a:lnTo>
                  <a:lnTo>
                    <a:pt x="13721" y="-1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Arc 59"/>
            <p:cNvSpPr>
              <a:spLocks/>
            </p:cNvSpPr>
            <p:nvPr/>
          </p:nvSpPr>
          <p:spPr bwMode="auto">
            <a:xfrm>
              <a:off x="886" y="372"/>
              <a:ext cx="35" cy="33"/>
            </a:xfrm>
            <a:custGeom>
              <a:avLst/>
              <a:gdLst>
                <a:gd name="T0" fmla="*/ 0 w 21086"/>
                <a:gd name="T1" fmla="*/ 0 h 16682"/>
                <a:gd name="T2" fmla="*/ 0 w 21086"/>
                <a:gd name="T3" fmla="*/ 0 h 16682"/>
                <a:gd name="T4" fmla="*/ 0 w 21086"/>
                <a:gd name="T5" fmla="*/ 0 h 1668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086" h="16682" fill="none" extrusionOk="0">
                  <a:moveTo>
                    <a:pt x="13721" y="-1"/>
                  </a:moveTo>
                  <a:cubicBezTo>
                    <a:pt x="17446" y="3064"/>
                    <a:pt x="20039" y="7287"/>
                    <a:pt x="21085" y="11997"/>
                  </a:cubicBezTo>
                </a:path>
                <a:path w="21086" h="16682" stroke="0" extrusionOk="0">
                  <a:moveTo>
                    <a:pt x="13721" y="-1"/>
                  </a:moveTo>
                  <a:cubicBezTo>
                    <a:pt x="17446" y="3064"/>
                    <a:pt x="20039" y="7287"/>
                    <a:pt x="21085" y="11997"/>
                  </a:cubicBezTo>
                  <a:lnTo>
                    <a:pt x="0" y="16682"/>
                  </a:lnTo>
                  <a:lnTo>
                    <a:pt x="13721" y="-1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Line 60"/>
            <p:cNvSpPr>
              <a:spLocks noChangeShapeType="1"/>
            </p:cNvSpPr>
            <p:nvPr/>
          </p:nvSpPr>
          <p:spPr bwMode="auto">
            <a:xfrm flipV="1">
              <a:off x="875" y="371"/>
              <a:ext cx="34" cy="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Line 61"/>
            <p:cNvSpPr>
              <a:spLocks noChangeShapeType="1"/>
            </p:cNvSpPr>
            <p:nvPr/>
          </p:nvSpPr>
          <p:spPr bwMode="auto">
            <a:xfrm flipV="1">
              <a:off x="888" y="395"/>
              <a:ext cx="32" cy="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Line 62"/>
            <p:cNvSpPr>
              <a:spLocks noChangeShapeType="1"/>
            </p:cNvSpPr>
            <p:nvPr/>
          </p:nvSpPr>
          <p:spPr bwMode="auto">
            <a:xfrm flipV="1">
              <a:off x="837" y="377"/>
              <a:ext cx="39" cy="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Line 63"/>
            <p:cNvSpPr>
              <a:spLocks noChangeShapeType="1"/>
            </p:cNvSpPr>
            <p:nvPr/>
          </p:nvSpPr>
          <p:spPr bwMode="auto">
            <a:xfrm flipV="1">
              <a:off x="845" y="399"/>
              <a:ext cx="44" cy="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3" name="Group 110"/>
          <p:cNvGrpSpPr>
            <a:grpSpLocks/>
          </p:cNvGrpSpPr>
          <p:nvPr/>
        </p:nvGrpSpPr>
        <p:grpSpPr bwMode="auto">
          <a:xfrm>
            <a:off x="6201693" y="3195215"/>
            <a:ext cx="568325" cy="333375"/>
            <a:chOff x="4606" y="2640"/>
            <a:chExt cx="358" cy="210"/>
          </a:xfrm>
        </p:grpSpPr>
        <p:sp>
          <p:nvSpPr>
            <p:cNvPr id="154" name="Text Box 42"/>
            <p:cNvSpPr txBox="1">
              <a:spLocks noChangeArrowheads="1"/>
            </p:cNvSpPr>
            <p:nvPr/>
          </p:nvSpPr>
          <p:spPr bwMode="auto">
            <a:xfrm>
              <a:off x="4656" y="2640"/>
              <a:ext cx="30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dirty="0" err="1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GB" altLang="fi-FI" sz="2400" i="1" dirty="0" err="1">
                  <a:solidFill>
                    <a:srgbClr val="008000"/>
                  </a:solidFill>
                </a:rPr>
                <a:t>r</a:t>
              </a:r>
              <a:endParaRPr lang="en-GB" altLang="fi-FI" sz="2400" i="1" dirty="0">
                <a:solidFill>
                  <a:srgbClr val="008000"/>
                </a:solidFill>
              </a:endParaRPr>
            </a:p>
          </p:txBody>
        </p:sp>
        <p:sp>
          <p:nvSpPr>
            <p:cNvPr id="155" name="Line 64"/>
            <p:cNvSpPr>
              <a:spLocks noChangeShapeType="1"/>
            </p:cNvSpPr>
            <p:nvPr/>
          </p:nvSpPr>
          <p:spPr bwMode="auto">
            <a:xfrm flipV="1">
              <a:off x="4606" y="2663"/>
              <a:ext cx="257" cy="101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6" name="Group 109"/>
          <p:cNvGrpSpPr>
            <a:grpSpLocks/>
          </p:cNvGrpSpPr>
          <p:nvPr/>
        </p:nvGrpSpPr>
        <p:grpSpPr bwMode="auto">
          <a:xfrm>
            <a:off x="5830218" y="2861840"/>
            <a:ext cx="1368425" cy="644525"/>
            <a:chOff x="4372" y="2430"/>
            <a:chExt cx="862" cy="406"/>
          </a:xfrm>
        </p:grpSpPr>
        <p:sp>
          <p:nvSpPr>
            <p:cNvPr id="157" name="Text Box 44"/>
            <p:cNvSpPr txBox="1">
              <a:spLocks noChangeArrowheads="1"/>
            </p:cNvSpPr>
            <p:nvPr/>
          </p:nvSpPr>
          <p:spPr bwMode="auto">
            <a:xfrm>
              <a:off x="4844" y="2430"/>
              <a:ext cx="390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i="1" dirty="0" err="1">
                  <a:solidFill>
                    <a:srgbClr val="CC99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en-GB" altLang="fi-FI" sz="2400" dirty="0" err="1">
                  <a:solidFill>
                    <a:srgbClr val="CC99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GB" altLang="fi-FI" sz="2400" i="1" dirty="0" err="1">
                  <a:solidFill>
                    <a:srgbClr val="CC99FF"/>
                  </a:solidFill>
                  <a:latin typeface="Symbol" pitchFamily="18" charset="2"/>
                </a:rPr>
                <a:t>q</a:t>
              </a:r>
              <a:endParaRPr lang="en-GB" altLang="fi-FI" sz="2400" i="1" dirty="0">
                <a:solidFill>
                  <a:srgbClr val="CC99FF"/>
                </a:solidFill>
                <a:latin typeface="Symbol" pitchFamily="18" charset="2"/>
              </a:endParaRPr>
            </a:p>
          </p:txBody>
        </p:sp>
        <p:sp>
          <p:nvSpPr>
            <p:cNvPr id="158" name="Arc 65"/>
            <p:cNvSpPr>
              <a:spLocks/>
            </p:cNvSpPr>
            <p:nvPr/>
          </p:nvSpPr>
          <p:spPr bwMode="auto">
            <a:xfrm>
              <a:off x="4372" y="2636"/>
              <a:ext cx="223" cy="200"/>
            </a:xfrm>
            <a:custGeom>
              <a:avLst/>
              <a:gdLst>
                <a:gd name="T0" fmla="*/ 2 w 20820"/>
                <a:gd name="T1" fmla="*/ 0 h 15427"/>
                <a:gd name="T2" fmla="*/ 2 w 20820"/>
                <a:gd name="T3" fmla="*/ 2 h 15427"/>
                <a:gd name="T4" fmla="*/ 0 w 20820"/>
                <a:gd name="T5" fmla="*/ 3 h 1542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820" h="15427" fill="none" extrusionOk="0">
                  <a:moveTo>
                    <a:pt x="15118" y="0"/>
                  </a:moveTo>
                  <a:cubicBezTo>
                    <a:pt x="17838" y="2666"/>
                    <a:pt x="19805" y="6003"/>
                    <a:pt x="20820" y="9674"/>
                  </a:cubicBezTo>
                </a:path>
                <a:path w="20820" h="15427" stroke="0" extrusionOk="0">
                  <a:moveTo>
                    <a:pt x="15118" y="0"/>
                  </a:moveTo>
                  <a:cubicBezTo>
                    <a:pt x="17838" y="2666"/>
                    <a:pt x="19805" y="6003"/>
                    <a:pt x="20820" y="9674"/>
                  </a:cubicBezTo>
                  <a:lnTo>
                    <a:pt x="0" y="15427"/>
                  </a:lnTo>
                  <a:lnTo>
                    <a:pt x="15118" y="0"/>
                  </a:lnTo>
                  <a:close/>
                </a:path>
              </a:pathLst>
            </a:custGeom>
            <a:noFill/>
            <a:ln w="19050">
              <a:solidFill>
                <a:srgbClr val="CC99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9" name="Group 108"/>
          <p:cNvGrpSpPr>
            <a:grpSpLocks/>
          </p:cNvGrpSpPr>
          <p:nvPr/>
        </p:nvGrpSpPr>
        <p:grpSpPr bwMode="auto">
          <a:xfrm>
            <a:off x="5582568" y="2585615"/>
            <a:ext cx="1212850" cy="700088"/>
            <a:chOff x="4216" y="2256"/>
            <a:chExt cx="764" cy="441"/>
          </a:xfrm>
        </p:grpSpPr>
        <p:sp>
          <p:nvSpPr>
            <p:cNvPr id="160" name="Text Box 43"/>
            <p:cNvSpPr txBox="1">
              <a:spLocks noChangeArrowheads="1"/>
            </p:cNvSpPr>
            <p:nvPr/>
          </p:nvSpPr>
          <p:spPr bwMode="auto">
            <a:xfrm>
              <a:off x="4216" y="2256"/>
              <a:ext cx="764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i="1" dirty="0" err="1">
                  <a:solidFill>
                    <a:srgbClr val="FF66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en-GB" altLang="fi-FI" sz="2400" dirty="0" err="1">
                  <a:solidFill>
                    <a:srgbClr val="FF66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sin</a:t>
              </a:r>
              <a:r>
                <a:rPr lang="en-GB" altLang="fi-FI" sz="2400" i="1" dirty="0" err="1">
                  <a:solidFill>
                    <a:srgbClr val="FF6600"/>
                  </a:solidFill>
                  <a:latin typeface="Symbol" pitchFamily="18" charset="2"/>
                </a:rPr>
                <a:t>q</a:t>
              </a:r>
              <a:r>
                <a:rPr lang="en-GB" altLang="fi-FI" sz="2400" dirty="0" err="1">
                  <a:solidFill>
                    <a:srgbClr val="FF66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GB" altLang="fi-FI" sz="2400" i="1" dirty="0" err="1">
                  <a:solidFill>
                    <a:srgbClr val="FF6600"/>
                  </a:solidFill>
                  <a:latin typeface="Symbol" pitchFamily="18" charset="2"/>
                </a:rPr>
                <a:t>j</a:t>
              </a:r>
              <a:endParaRPr lang="en-GB" altLang="fi-FI" sz="2400" i="1" dirty="0">
                <a:solidFill>
                  <a:srgbClr val="FF6600"/>
                </a:solidFill>
                <a:latin typeface="Symbol" pitchFamily="18" charset="2"/>
              </a:endParaRPr>
            </a:p>
          </p:txBody>
        </p:sp>
        <p:sp>
          <p:nvSpPr>
            <p:cNvPr id="161" name="Line 66"/>
            <p:cNvSpPr>
              <a:spLocks noChangeShapeType="1"/>
            </p:cNvSpPr>
            <p:nvPr/>
          </p:nvSpPr>
          <p:spPr bwMode="auto">
            <a:xfrm flipV="1">
              <a:off x="4310" y="2630"/>
              <a:ext cx="219" cy="67"/>
            </a:xfrm>
            <a:prstGeom prst="line">
              <a:avLst/>
            </a:prstGeom>
            <a:noFill/>
            <a:ln w="1905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2" name="Oval 67"/>
          <p:cNvSpPr>
            <a:spLocks noChangeArrowheads="1"/>
          </p:cNvSpPr>
          <p:nvPr/>
        </p:nvSpPr>
        <p:spPr bwMode="auto">
          <a:xfrm>
            <a:off x="6547768" y="3179340"/>
            <a:ext cx="80963" cy="85725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2400"/>
          </a:p>
        </p:txBody>
      </p:sp>
      <p:grpSp>
        <p:nvGrpSpPr>
          <p:cNvPr id="163" name="Group 95"/>
          <p:cNvGrpSpPr>
            <a:grpSpLocks/>
          </p:cNvGrpSpPr>
          <p:nvPr/>
        </p:nvGrpSpPr>
        <p:grpSpPr bwMode="auto">
          <a:xfrm>
            <a:off x="5273006" y="4004840"/>
            <a:ext cx="550862" cy="398463"/>
            <a:chOff x="4021" y="3150"/>
            <a:chExt cx="347" cy="251"/>
          </a:xfrm>
        </p:grpSpPr>
        <p:sp>
          <p:nvSpPr>
            <p:cNvPr id="164" name="Line 68"/>
            <p:cNvSpPr>
              <a:spLocks noChangeShapeType="1"/>
            </p:cNvSpPr>
            <p:nvPr/>
          </p:nvSpPr>
          <p:spPr bwMode="auto">
            <a:xfrm flipV="1">
              <a:off x="4021" y="3347"/>
              <a:ext cx="58" cy="54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" name="Text Box 69"/>
            <p:cNvSpPr txBox="1">
              <a:spLocks noChangeArrowheads="1"/>
            </p:cNvSpPr>
            <p:nvPr/>
          </p:nvSpPr>
          <p:spPr bwMode="auto">
            <a:xfrm>
              <a:off x="4040" y="3150"/>
              <a:ext cx="32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dirty="0" err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GB" altLang="fi-FI" sz="2000" i="1" dirty="0" err="1">
                  <a:solidFill>
                    <a:srgbClr val="0000FF"/>
                  </a:solidFill>
                  <a:latin typeface="Symbol" pitchFamily="18" charset="2"/>
                </a:rPr>
                <a:t>j</a:t>
              </a:r>
              <a:endParaRPr lang="en-GB" altLang="fi-FI" sz="2000" i="1" dirty="0">
                <a:solidFill>
                  <a:srgbClr val="0000FF"/>
                </a:solidFill>
                <a:latin typeface="Symbol" pitchFamily="18" charset="2"/>
              </a:endParaRPr>
            </a:p>
          </p:txBody>
        </p:sp>
      </p:grpSp>
      <p:grpSp>
        <p:nvGrpSpPr>
          <p:cNvPr id="166" name="Group 97"/>
          <p:cNvGrpSpPr>
            <a:grpSpLocks/>
          </p:cNvGrpSpPr>
          <p:nvPr/>
        </p:nvGrpSpPr>
        <p:grpSpPr bwMode="auto">
          <a:xfrm>
            <a:off x="5214268" y="3576215"/>
            <a:ext cx="615950" cy="333375"/>
            <a:chOff x="3984" y="2880"/>
            <a:chExt cx="388" cy="210"/>
          </a:xfrm>
        </p:grpSpPr>
        <p:sp>
          <p:nvSpPr>
            <p:cNvPr id="167" name="Line 70"/>
            <p:cNvSpPr>
              <a:spLocks noChangeShapeType="1"/>
            </p:cNvSpPr>
            <p:nvPr/>
          </p:nvSpPr>
          <p:spPr bwMode="auto">
            <a:xfrm>
              <a:off x="3989" y="2900"/>
              <a:ext cx="45" cy="68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" name="Text Box 71"/>
            <p:cNvSpPr txBox="1">
              <a:spLocks noChangeArrowheads="1"/>
            </p:cNvSpPr>
            <p:nvPr/>
          </p:nvSpPr>
          <p:spPr bwMode="auto">
            <a:xfrm>
              <a:off x="3984" y="2880"/>
              <a:ext cx="38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dirty="0" err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GB" altLang="fi-FI" sz="2000" i="1" dirty="0" err="1">
                  <a:solidFill>
                    <a:srgbClr val="0000FF"/>
                  </a:solidFill>
                  <a:latin typeface="Symbol" pitchFamily="18" charset="2"/>
                </a:rPr>
                <a:t>q</a:t>
              </a:r>
              <a:endParaRPr lang="en-GB" altLang="fi-FI" sz="2000" i="1" dirty="0">
                <a:solidFill>
                  <a:srgbClr val="0000FF"/>
                </a:solidFill>
                <a:latin typeface="Symbol" pitchFamily="18" charset="2"/>
              </a:endParaRPr>
            </a:p>
          </p:txBody>
        </p:sp>
      </p:grpSp>
      <p:grpSp>
        <p:nvGrpSpPr>
          <p:cNvPr id="169" name="Group 100"/>
          <p:cNvGrpSpPr>
            <a:grpSpLocks/>
          </p:cNvGrpSpPr>
          <p:nvPr/>
        </p:nvGrpSpPr>
        <p:grpSpPr bwMode="auto">
          <a:xfrm>
            <a:off x="4376068" y="2825328"/>
            <a:ext cx="1346200" cy="461962"/>
            <a:chOff x="3456" y="2407"/>
            <a:chExt cx="848" cy="291"/>
          </a:xfrm>
        </p:grpSpPr>
        <p:sp>
          <p:nvSpPr>
            <p:cNvPr id="170" name="Line 48"/>
            <p:cNvSpPr>
              <a:spLocks noChangeShapeType="1"/>
            </p:cNvSpPr>
            <p:nvPr/>
          </p:nvSpPr>
          <p:spPr bwMode="auto">
            <a:xfrm flipH="1" flipV="1">
              <a:off x="3456" y="2407"/>
              <a:ext cx="848" cy="29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" name="Text Box 74"/>
            <p:cNvSpPr txBox="1">
              <a:spLocks noChangeArrowheads="1"/>
            </p:cNvSpPr>
            <p:nvPr/>
          </p:nvSpPr>
          <p:spPr bwMode="auto">
            <a:xfrm>
              <a:off x="3456" y="2474"/>
              <a:ext cx="480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i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en-GB" altLang="fi-FI" sz="20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sin</a:t>
              </a:r>
              <a:r>
                <a:rPr lang="en-GB" altLang="fi-FI" sz="2000" i="1" dirty="0" err="1">
                  <a:solidFill>
                    <a:srgbClr val="FF0000"/>
                  </a:solidFill>
                  <a:latin typeface="Symbol" pitchFamily="18" charset="2"/>
                </a:rPr>
                <a:t>q</a:t>
              </a:r>
              <a:endParaRPr lang="en-GB" altLang="fi-FI" sz="2000" i="1" dirty="0">
                <a:solidFill>
                  <a:srgbClr val="FF0000"/>
                </a:solidFill>
                <a:latin typeface="Symbol" pitchFamily="18" charset="2"/>
              </a:endParaRPr>
            </a:p>
          </p:txBody>
        </p:sp>
      </p:grpSp>
      <p:graphicFrame>
        <p:nvGraphicFramePr>
          <p:cNvPr id="172" name="Object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907753"/>
              </p:ext>
            </p:extLst>
          </p:nvPr>
        </p:nvGraphicFramePr>
        <p:xfrm>
          <a:off x="354013" y="1458913"/>
          <a:ext cx="500062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3" name="Equation" r:id="rId11" imgW="164880" imgH="317160" progId="Equation.DSMT4">
                  <p:embed/>
                </p:oleObj>
              </mc:Choice>
              <mc:Fallback>
                <p:oleObj name="Equation" r:id="rId11" imgW="164880" imgH="317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013" y="1458913"/>
                        <a:ext cx="500062" cy="96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3" name="Object 7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8893366"/>
              </p:ext>
            </p:extLst>
          </p:nvPr>
        </p:nvGraphicFramePr>
        <p:xfrm>
          <a:off x="657176" y="2009353"/>
          <a:ext cx="842962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4" name="Equation" r:id="rId13" imgW="279360" imgH="164880" progId="Equation.DSMT4">
                  <p:embed/>
                </p:oleObj>
              </mc:Choice>
              <mc:Fallback>
                <p:oleObj name="Equation" r:id="rId13" imgW="2793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176" y="2009353"/>
                        <a:ext cx="842962" cy="49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" name="Object 7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2432139"/>
              </p:ext>
            </p:extLst>
          </p:nvPr>
        </p:nvGraphicFramePr>
        <p:xfrm>
          <a:off x="2313360" y="2021532"/>
          <a:ext cx="1573212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5" name="Equation" r:id="rId15" imgW="520560" imgH="190440" progId="Equation.DSMT4">
                  <p:embed/>
                </p:oleObj>
              </mc:Choice>
              <mc:Fallback>
                <p:oleObj name="Equation" r:id="rId15" imgW="52056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3360" y="2021532"/>
                        <a:ext cx="1573212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" name="Object 7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0161472"/>
              </p:ext>
            </p:extLst>
          </p:nvPr>
        </p:nvGraphicFramePr>
        <p:xfrm>
          <a:off x="1377256" y="2027113"/>
          <a:ext cx="103505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6" name="Equation" r:id="rId17" imgW="342720" imgH="164880" progId="Equation.DSMT4">
                  <p:embed/>
                </p:oleObj>
              </mc:Choice>
              <mc:Fallback>
                <p:oleObj name="Equation" r:id="rId17" imgW="34272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7256" y="2027113"/>
                        <a:ext cx="1035050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6" name="Group 98"/>
          <p:cNvGrpSpPr>
            <a:grpSpLocks/>
          </p:cNvGrpSpPr>
          <p:nvPr/>
        </p:nvGrpSpPr>
        <p:grpSpPr bwMode="auto">
          <a:xfrm>
            <a:off x="3622006" y="4109615"/>
            <a:ext cx="1436687" cy="433388"/>
            <a:chOff x="2981" y="3216"/>
            <a:chExt cx="905" cy="273"/>
          </a:xfrm>
        </p:grpSpPr>
        <p:sp>
          <p:nvSpPr>
            <p:cNvPr id="177" name="AutoShape 40"/>
            <p:cNvSpPr>
              <a:spLocks noChangeArrowheads="1"/>
            </p:cNvSpPr>
            <p:nvPr/>
          </p:nvSpPr>
          <p:spPr bwMode="auto">
            <a:xfrm flipV="1">
              <a:off x="2981" y="3239"/>
              <a:ext cx="905" cy="250"/>
            </a:xfrm>
            <a:custGeom>
              <a:avLst/>
              <a:gdLst>
                <a:gd name="T0" fmla="*/ 23 w 21600"/>
                <a:gd name="T1" fmla="*/ 0 h 21600"/>
                <a:gd name="T2" fmla="*/ 8 w 21600"/>
                <a:gd name="T3" fmla="*/ 1 h 21600"/>
                <a:gd name="T4" fmla="*/ 22 w 21600"/>
                <a:gd name="T5" fmla="*/ 0 h 21600"/>
                <a:gd name="T6" fmla="*/ 41 w 21600"/>
                <a:gd name="T7" fmla="*/ 1 h 21600"/>
                <a:gd name="T8" fmla="*/ 37 w 21600"/>
                <a:gd name="T9" fmla="*/ 1 h 21600"/>
                <a:gd name="T10" fmla="*/ 28 w 21600"/>
                <a:gd name="T11" fmla="*/ 1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4 w 21600"/>
                <a:gd name="T19" fmla="*/ 3197 h 21600"/>
                <a:gd name="T20" fmla="*/ 18426 w 21600"/>
                <a:gd name="T21" fmla="*/ 18403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8228" y="7589"/>
                  </a:moveTo>
                  <a:cubicBezTo>
                    <a:pt x="16947" y="4625"/>
                    <a:pt x="14028" y="2707"/>
                    <a:pt x="10800" y="2707"/>
                  </a:cubicBezTo>
                  <a:cubicBezTo>
                    <a:pt x="8751" y="2706"/>
                    <a:pt x="6780" y="3483"/>
                    <a:pt x="5281" y="4879"/>
                  </a:cubicBezTo>
                  <a:lnTo>
                    <a:pt x="3436" y="2899"/>
                  </a:lnTo>
                  <a:cubicBezTo>
                    <a:pt x="5435" y="1036"/>
                    <a:pt x="8066" y="-1"/>
                    <a:pt x="10800" y="0"/>
                  </a:cubicBezTo>
                  <a:cubicBezTo>
                    <a:pt x="15108" y="0"/>
                    <a:pt x="19004" y="2560"/>
                    <a:pt x="20713" y="6515"/>
                  </a:cubicBezTo>
                  <a:lnTo>
                    <a:pt x="23192" y="5443"/>
                  </a:lnTo>
                  <a:lnTo>
                    <a:pt x="21080" y="10772"/>
                  </a:lnTo>
                  <a:lnTo>
                    <a:pt x="15750" y="8660"/>
                  </a:lnTo>
                  <a:lnTo>
                    <a:pt x="18228" y="7589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FF0000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Text Box 86"/>
            <p:cNvSpPr txBox="1">
              <a:spLocks noChangeArrowheads="1"/>
            </p:cNvSpPr>
            <p:nvPr/>
          </p:nvSpPr>
          <p:spPr bwMode="auto">
            <a:xfrm>
              <a:off x="3312" y="3216"/>
              <a:ext cx="349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2000" i="1">
                  <a:solidFill>
                    <a:srgbClr val="FF0000"/>
                  </a:solidFill>
                  <a:latin typeface="Symbol" pitchFamily="18" charset="2"/>
                </a:rPr>
                <a:t>j</a:t>
              </a:r>
              <a:endParaRPr lang="en-GB" altLang="fi-FI" sz="2000" i="1">
                <a:solidFill>
                  <a:srgbClr val="FF0000"/>
                </a:solidFill>
                <a:latin typeface="Symbol" pitchFamily="18" charset="2"/>
              </a:endParaRPr>
            </a:p>
          </p:txBody>
        </p:sp>
      </p:grpSp>
      <p:grpSp>
        <p:nvGrpSpPr>
          <p:cNvPr id="179" name="Group 96"/>
          <p:cNvGrpSpPr>
            <a:grpSpLocks/>
          </p:cNvGrpSpPr>
          <p:nvPr/>
        </p:nvGrpSpPr>
        <p:grpSpPr bwMode="auto">
          <a:xfrm>
            <a:off x="5061868" y="2661815"/>
            <a:ext cx="520700" cy="409575"/>
            <a:chOff x="3888" y="2304"/>
            <a:chExt cx="328" cy="258"/>
          </a:xfrm>
        </p:grpSpPr>
        <p:sp>
          <p:nvSpPr>
            <p:cNvPr id="180" name="Line 72"/>
            <p:cNvSpPr>
              <a:spLocks noChangeShapeType="1"/>
            </p:cNvSpPr>
            <p:nvPr/>
          </p:nvSpPr>
          <p:spPr bwMode="auto">
            <a:xfrm flipV="1">
              <a:off x="3925" y="2508"/>
              <a:ext cx="58" cy="54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" name="Text Box 90"/>
            <p:cNvSpPr txBox="1">
              <a:spLocks noChangeArrowheads="1"/>
            </p:cNvSpPr>
            <p:nvPr/>
          </p:nvSpPr>
          <p:spPr bwMode="auto">
            <a:xfrm>
              <a:off x="3888" y="2304"/>
              <a:ext cx="32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dirty="0" err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GB" altLang="fi-FI" sz="2000" i="1" dirty="0" err="1">
                  <a:solidFill>
                    <a:srgbClr val="0000FF"/>
                  </a:solidFill>
                  <a:latin typeface="Symbol" pitchFamily="18" charset="2"/>
                </a:rPr>
                <a:t>j</a:t>
              </a:r>
              <a:endParaRPr lang="en-GB" altLang="fi-FI" sz="2000" i="1" dirty="0">
                <a:solidFill>
                  <a:srgbClr val="0000FF"/>
                </a:solidFill>
                <a:latin typeface="Symbol" pitchFamily="18" charset="2"/>
              </a:endParaRPr>
            </a:p>
          </p:txBody>
        </p:sp>
      </p:grpSp>
      <p:grpSp>
        <p:nvGrpSpPr>
          <p:cNvPr id="182" name="Group 99"/>
          <p:cNvGrpSpPr>
            <a:grpSpLocks/>
          </p:cNvGrpSpPr>
          <p:nvPr/>
        </p:nvGrpSpPr>
        <p:grpSpPr bwMode="auto">
          <a:xfrm>
            <a:off x="3377531" y="3347615"/>
            <a:ext cx="1692275" cy="927100"/>
            <a:chOff x="2827" y="2736"/>
            <a:chExt cx="1066" cy="584"/>
          </a:xfrm>
        </p:grpSpPr>
        <p:sp>
          <p:nvSpPr>
            <p:cNvPr id="183" name="AutoShape 33"/>
            <p:cNvSpPr>
              <a:spLocks noChangeArrowheads="1"/>
            </p:cNvSpPr>
            <p:nvPr/>
          </p:nvSpPr>
          <p:spPr bwMode="auto">
            <a:xfrm>
              <a:off x="2827" y="2758"/>
              <a:ext cx="1066" cy="562"/>
            </a:xfrm>
            <a:custGeom>
              <a:avLst/>
              <a:gdLst>
                <a:gd name="T0" fmla="*/ 41 w 21600"/>
                <a:gd name="T1" fmla="*/ 1 h 21600"/>
                <a:gd name="T2" fmla="*/ 31 w 21600"/>
                <a:gd name="T3" fmla="*/ 0 h 21600"/>
                <a:gd name="T4" fmla="*/ 40 w 21600"/>
                <a:gd name="T5" fmla="*/ 2 h 21600"/>
                <a:gd name="T6" fmla="*/ 54 w 21600"/>
                <a:gd name="T7" fmla="*/ 2 h 21600"/>
                <a:gd name="T8" fmla="*/ 52 w 21600"/>
                <a:gd name="T9" fmla="*/ 5 h 21600"/>
                <a:gd name="T10" fmla="*/ 41 w 21600"/>
                <a:gd name="T11" fmla="*/ 5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1 w 21600"/>
                <a:gd name="T19" fmla="*/ 3152 h 21600"/>
                <a:gd name="T20" fmla="*/ 18439 w 21600"/>
                <a:gd name="T21" fmla="*/ 18448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9127" y="5350"/>
                  </a:moveTo>
                  <a:cubicBezTo>
                    <a:pt x="17636" y="3072"/>
                    <a:pt x="15278" y="1505"/>
                    <a:pt x="12602" y="1012"/>
                  </a:cubicBezTo>
                  <a:lnTo>
                    <a:pt x="12755" y="178"/>
                  </a:lnTo>
                  <a:cubicBezTo>
                    <a:pt x="15660" y="713"/>
                    <a:pt x="18219" y="2414"/>
                    <a:pt x="19836" y="4886"/>
                  </a:cubicBezTo>
                  <a:lnTo>
                    <a:pt x="22096" y="3407"/>
                  </a:lnTo>
                  <a:lnTo>
                    <a:pt x="21192" y="7732"/>
                  </a:lnTo>
                  <a:lnTo>
                    <a:pt x="16868" y="6828"/>
                  </a:lnTo>
                  <a:lnTo>
                    <a:pt x="19127" y="5350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FF0000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" name="Text Box 91"/>
            <p:cNvSpPr txBox="1">
              <a:spLocks noChangeArrowheads="1"/>
            </p:cNvSpPr>
            <p:nvPr/>
          </p:nvSpPr>
          <p:spPr bwMode="auto">
            <a:xfrm>
              <a:off x="3408" y="2736"/>
              <a:ext cx="349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2000" i="1">
                  <a:solidFill>
                    <a:srgbClr val="FF0000"/>
                  </a:solidFill>
                  <a:latin typeface="Symbol" pitchFamily="18" charset="2"/>
                </a:rPr>
                <a:t>q</a:t>
              </a:r>
              <a:endParaRPr lang="en-GB" altLang="fi-FI" sz="2000" i="1">
                <a:solidFill>
                  <a:srgbClr val="FF0000"/>
                </a:solidFill>
                <a:latin typeface="Symbol" pitchFamily="18" charset="2"/>
              </a:endParaRPr>
            </a:p>
          </p:txBody>
        </p:sp>
      </p:grpSp>
      <p:grpSp>
        <p:nvGrpSpPr>
          <p:cNvPr id="185" name="Group 105"/>
          <p:cNvGrpSpPr>
            <a:grpSpLocks/>
          </p:cNvGrpSpPr>
          <p:nvPr/>
        </p:nvGrpSpPr>
        <p:grpSpPr bwMode="auto">
          <a:xfrm>
            <a:off x="4376068" y="3195215"/>
            <a:ext cx="1346200" cy="908050"/>
            <a:chOff x="3456" y="2640"/>
            <a:chExt cx="848" cy="572"/>
          </a:xfrm>
        </p:grpSpPr>
        <p:sp>
          <p:nvSpPr>
            <p:cNvPr id="186" name="Line 51"/>
            <p:cNvSpPr>
              <a:spLocks noChangeShapeType="1"/>
            </p:cNvSpPr>
            <p:nvPr/>
          </p:nvSpPr>
          <p:spPr bwMode="auto">
            <a:xfrm flipV="1">
              <a:off x="3456" y="2704"/>
              <a:ext cx="848" cy="50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" name="Text Box 104"/>
            <p:cNvSpPr txBox="1">
              <a:spLocks noChangeArrowheads="1"/>
            </p:cNvSpPr>
            <p:nvPr/>
          </p:nvSpPr>
          <p:spPr bwMode="auto">
            <a:xfrm>
              <a:off x="3936" y="2640"/>
              <a:ext cx="192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81707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500"/>
                            </p:stCondLst>
                            <p:childTnLst>
                              <p:par>
                                <p:cTn id="6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6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7244997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Differentiaalinen pinta-alkio</a:t>
            </a:r>
            <a:b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altLang="fi-FI" dirty="0" err="1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fi-FI" alt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arteesisessa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koordinaatistossa </a:t>
            </a:r>
            <a:r>
              <a:rPr lang="fi-FI" altLang="fi-FI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i-FI" altLang="fi-FI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i-FI" altLang="fi-FI" i="1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altLang="fi-FI" i="1" kern="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altLang="fi-FI" i="1" kern="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5" name="Group 43"/>
          <p:cNvGrpSpPr>
            <a:grpSpLocks/>
          </p:cNvGrpSpPr>
          <p:nvPr/>
        </p:nvGrpSpPr>
        <p:grpSpPr bwMode="auto">
          <a:xfrm>
            <a:off x="3532114" y="1412652"/>
            <a:ext cx="3548063" cy="2970213"/>
            <a:chOff x="2832" y="1721"/>
            <a:chExt cx="2235" cy="1871"/>
          </a:xfrm>
        </p:grpSpPr>
        <p:sp>
          <p:nvSpPr>
            <p:cNvPr id="36" name="Line 7"/>
            <p:cNvSpPr>
              <a:spLocks noChangeShapeType="1"/>
            </p:cNvSpPr>
            <p:nvPr/>
          </p:nvSpPr>
          <p:spPr bwMode="auto">
            <a:xfrm flipH="1">
              <a:off x="3000" y="2874"/>
              <a:ext cx="768" cy="61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8"/>
            <p:cNvSpPr>
              <a:spLocks noChangeShapeType="1"/>
            </p:cNvSpPr>
            <p:nvPr/>
          </p:nvSpPr>
          <p:spPr bwMode="auto">
            <a:xfrm flipV="1">
              <a:off x="3768" y="2862"/>
              <a:ext cx="1122" cy="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9"/>
            <p:cNvSpPr>
              <a:spLocks noChangeShapeType="1"/>
            </p:cNvSpPr>
            <p:nvPr/>
          </p:nvSpPr>
          <p:spPr bwMode="auto">
            <a:xfrm flipV="1">
              <a:off x="3774" y="1890"/>
              <a:ext cx="0" cy="97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9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82683819"/>
                </p:ext>
              </p:extLst>
            </p:nvPr>
          </p:nvGraphicFramePr>
          <p:xfrm>
            <a:off x="2832" y="3381"/>
            <a:ext cx="168" cy="2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26" name="Equation" r:id="rId5" imgW="126720" imgH="139680" progId="Equation.DSMT4">
                    <p:embed/>
                  </p:oleObj>
                </mc:Choice>
                <mc:Fallback>
                  <p:oleObj name="Equation" r:id="rId5" imgW="12672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32" y="3381"/>
                          <a:ext cx="168" cy="21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0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2163819"/>
                </p:ext>
              </p:extLst>
            </p:nvPr>
          </p:nvGraphicFramePr>
          <p:xfrm>
            <a:off x="4882" y="2766"/>
            <a:ext cx="185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27" name="Equation" r:id="rId7" imgW="139680" imgH="139680" progId="Equation.DSMT4">
                    <p:embed/>
                  </p:oleObj>
                </mc:Choice>
                <mc:Fallback>
                  <p:oleObj name="Equation" r:id="rId7" imgW="13968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82" y="2766"/>
                          <a:ext cx="185" cy="1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59470528"/>
                </p:ext>
              </p:extLst>
            </p:nvPr>
          </p:nvGraphicFramePr>
          <p:xfrm>
            <a:off x="3690" y="1721"/>
            <a:ext cx="168" cy="2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28" name="Equation" r:id="rId9" imgW="139680" imgH="177480" progId="Equation.DSMT4">
                    <p:embed/>
                  </p:oleObj>
                </mc:Choice>
                <mc:Fallback>
                  <p:oleObj name="Equation" r:id="rId9" imgW="139680" imgH="177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0" y="1721"/>
                          <a:ext cx="168" cy="2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2" name="Oval 16"/>
          <p:cNvSpPr>
            <a:spLocks noChangeArrowheads="1"/>
          </p:cNvSpPr>
          <p:nvPr/>
        </p:nvSpPr>
        <p:spPr bwMode="auto">
          <a:xfrm>
            <a:off x="5865738" y="2414364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2400"/>
          </a:p>
        </p:txBody>
      </p:sp>
      <p:grpSp>
        <p:nvGrpSpPr>
          <p:cNvPr id="43" name="Group 20"/>
          <p:cNvGrpSpPr>
            <a:grpSpLocks/>
          </p:cNvGrpSpPr>
          <p:nvPr/>
        </p:nvGrpSpPr>
        <p:grpSpPr bwMode="auto">
          <a:xfrm>
            <a:off x="5646663" y="2052414"/>
            <a:ext cx="676275" cy="600075"/>
            <a:chOff x="574" y="307"/>
            <a:chExt cx="173" cy="152"/>
          </a:xfrm>
        </p:grpSpPr>
        <p:sp>
          <p:nvSpPr>
            <p:cNvPr id="44" name="Rectangle 21"/>
            <p:cNvSpPr>
              <a:spLocks noChangeArrowheads="1"/>
            </p:cNvSpPr>
            <p:nvPr/>
          </p:nvSpPr>
          <p:spPr bwMode="auto">
            <a:xfrm>
              <a:off x="641" y="307"/>
              <a:ext cx="106" cy="101"/>
            </a:xfrm>
            <a:prstGeom prst="rect">
              <a:avLst/>
            </a:prstGeom>
            <a:solidFill>
              <a:srgbClr val="FFFFFF">
                <a:alpha val="50195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45" name="AutoShape 22"/>
            <p:cNvSpPr>
              <a:spLocks noChangeArrowheads="1"/>
            </p:cNvSpPr>
            <p:nvPr/>
          </p:nvSpPr>
          <p:spPr bwMode="auto">
            <a:xfrm>
              <a:off x="574" y="408"/>
              <a:ext cx="172" cy="51"/>
            </a:xfrm>
            <a:prstGeom prst="parallelogram">
              <a:avLst>
                <a:gd name="adj" fmla="val 127454"/>
              </a:avLst>
            </a:prstGeom>
            <a:solidFill>
              <a:srgbClr val="FFFFFF">
                <a:alpha val="50195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46" name="Rectangle 23"/>
            <p:cNvSpPr>
              <a:spLocks noChangeArrowheads="1"/>
            </p:cNvSpPr>
            <p:nvPr/>
          </p:nvSpPr>
          <p:spPr bwMode="auto">
            <a:xfrm>
              <a:off x="576" y="358"/>
              <a:ext cx="106" cy="100"/>
            </a:xfrm>
            <a:prstGeom prst="rect">
              <a:avLst/>
            </a:prstGeom>
            <a:solidFill>
              <a:srgbClr val="FFFFFF">
                <a:alpha val="50195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47" name="AutoShape 24"/>
            <p:cNvSpPr>
              <a:spLocks noChangeArrowheads="1"/>
            </p:cNvSpPr>
            <p:nvPr/>
          </p:nvSpPr>
          <p:spPr bwMode="auto">
            <a:xfrm>
              <a:off x="575" y="307"/>
              <a:ext cx="172" cy="51"/>
            </a:xfrm>
            <a:prstGeom prst="parallelogram">
              <a:avLst>
                <a:gd name="adj" fmla="val 127454"/>
              </a:avLst>
            </a:prstGeom>
            <a:solidFill>
              <a:srgbClr val="FFFFFF">
                <a:alpha val="50195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48" name="AutoShape 25"/>
            <p:cNvSpPr>
              <a:spLocks noChangeArrowheads="1"/>
            </p:cNvSpPr>
            <p:nvPr/>
          </p:nvSpPr>
          <p:spPr bwMode="auto">
            <a:xfrm rot="5400000" flipH="1">
              <a:off x="639" y="351"/>
              <a:ext cx="151" cy="65"/>
            </a:xfrm>
            <a:prstGeom prst="parallelogram">
              <a:avLst>
                <a:gd name="adj" fmla="val 78458"/>
              </a:avLst>
            </a:prstGeom>
            <a:solidFill>
              <a:srgbClr val="FFFFFF">
                <a:alpha val="50195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</p:grpSp>
      <p:sp>
        <p:nvSpPr>
          <p:cNvPr id="49" name="Oval 26"/>
          <p:cNvSpPr>
            <a:spLocks noChangeArrowheads="1"/>
          </p:cNvSpPr>
          <p:nvPr/>
        </p:nvSpPr>
        <p:spPr bwMode="auto">
          <a:xfrm>
            <a:off x="6027663" y="2214339"/>
            <a:ext cx="76200" cy="762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2400"/>
          </a:p>
        </p:txBody>
      </p:sp>
      <p:grpSp>
        <p:nvGrpSpPr>
          <p:cNvPr id="50" name="Group 45"/>
          <p:cNvGrpSpPr>
            <a:grpSpLocks/>
          </p:cNvGrpSpPr>
          <p:nvPr/>
        </p:nvGrpSpPr>
        <p:grpSpPr bwMode="auto">
          <a:xfrm>
            <a:off x="5513313" y="2452464"/>
            <a:ext cx="809625" cy="404813"/>
            <a:chOff x="4080" y="2376"/>
            <a:chExt cx="510" cy="255"/>
          </a:xfrm>
        </p:grpSpPr>
        <p:sp>
          <p:nvSpPr>
            <p:cNvPr id="51" name="Line 27"/>
            <p:cNvSpPr>
              <a:spLocks noChangeShapeType="1"/>
            </p:cNvSpPr>
            <p:nvPr/>
          </p:nvSpPr>
          <p:spPr bwMode="auto">
            <a:xfrm>
              <a:off x="4326" y="2376"/>
              <a:ext cx="264" cy="0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Text Box 30"/>
            <p:cNvSpPr txBox="1">
              <a:spLocks noChangeArrowheads="1"/>
            </p:cNvSpPr>
            <p:nvPr/>
          </p:nvSpPr>
          <p:spPr bwMode="auto">
            <a:xfrm>
              <a:off x="4080" y="2445"/>
              <a:ext cx="372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GB" altLang="fi-FI" sz="2000" i="1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</p:grpSp>
      <p:grpSp>
        <p:nvGrpSpPr>
          <p:cNvPr id="53" name="Group 49"/>
          <p:cNvGrpSpPr>
            <a:grpSpLocks/>
          </p:cNvGrpSpPr>
          <p:nvPr/>
        </p:nvGrpSpPr>
        <p:grpSpPr bwMode="auto">
          <a:xfrm>
            <a:off x="5437113" y="1847627"/>
            <a:ext cx="882650" cy="406400"/>
            <a:chOff x="4032" y="1995"/>
            <a:chExt cx="556" cy="256"/>
          </a:xfrm>
        </p:grpSpPr>
        <p:sp>
          <p:nvSpPr>
            <p:cNvPr id="54" name="Line 28"/>
            <p:cNvSpPr>
              <a:spLocks noChangeShapeType="1"/>
            </p:cNvSpPr>
            <p:nvPr/>
          </p:nvSpPr>
          <p:spPr bwMode="auto">
            <a:xfrm flipV="1">
              <a:off x="4430" y="2126"/>
              <a:ext cx="158" cy="125"/>
            </a:xfrm>
            <a:prstGeom prst="line">
              <a:avLst/>
            </a:prstGeom>
            <a:noFill/>
            <a:ln w="1905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Text Box 31"/>
            <p:cNvSpPr txBox="1">
              <a:spLocks noChangeArrowheads="1"/>
            </p:cNvSpPr>
            <p:nvPr/>
          </p:nvSpPr>
          <p:spPr bwMode="auto">
            <a:xfrm>
              <a:off x="4032" y="1995"/>
              <a:ext cx="318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dirty="0">
                  <a:solidFill>
                    <a:srgbClr val="FF66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fi-FI" altLang="fi-FI" sz="2000" i="1" dirty="0">
                  <a:solidFill>
                    <a:srgbClr val="FF66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endParaRPr lang="en-GB" altLang="fi-FI" sz="2000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6" name="Group 44"/>
          <p:cNvGrpSpPr>
            <a:grpSpLocks/>
          </p:cNvGrpSpPr>
          <p:nvPr/>
        </p:nvGrpSpPr>
        <p:grpSpPr bwMode="auto">
          <a:xfrm>
            <a:off x="6294363" y="1995264"/>
            <a:ext cx="476250" cy="457200"/>
            <a:chOff x="4572" y="2088"/>
            <a:chExt cx="300" cy="288"/>
          </a:xfrm>
        </p:grpSpPr>
        <p:sp>
          <p:nvSpPr>
            <p:cNvPr id="57" name="Line 29"/>
            <p:cNvSpPr>
              <a:spLocks noChangeShapeType="1"/>
            </p:cNvSpPr>
            <p:nvPr/>
          </p:nvSpPr>
          <p:spPr bwMode="auto">
            <a:xfrm flipV="1">
              <a:off x="4590" y="2130"/>
              <a:ext cx="0" cy="246"/>
            </a:xfrm>
            <a:prstGeom prst="line">
              <a:avLst/>
            </a:prstGeom>
            <a:noFill/>
            <a:ln w="19050">
              <a:solidFill>
                <a:srgbClr val="CC99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Text Box 32"/>
            <p:cNvSpPr txBox="1">
              <a:spLocks noChangeArrowheads="1"/>
            </p:cNvSpPr>
            <p:nvPr/>
          </p:nvSpPr>
          <p:spPr bwMode="auto">
            <a:xfrm>
              <a:off x="4572" y="2088"/>
              <a:ext cx="300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dirty="0">
                  <a:solidFill>
                    <a:srgbClr val="CC99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fi-FI" altLang="fi-FI" sz="2000" i="1" dirty="0">
                  <a:solidFill>
                    <a:srgbClr val="CC99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endParaRPr lang="en-GB" altLang="fi-FI" sz="2000" i="1" dirty="0">
                <a:solidFill>
                  <a:srgbClr val="CC99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3" name="Group 52"/>
          <p:cNvGrpSpPr>
            <a:grpSpLocks/>
          </p:cNvGrpSpPr>
          <p:nvPr/>
        </p:nvGrpSpPr>
        <p:grpSpPr bwMode="auto">
          <a:xfrm>
            <a:off x="4427463" y="2452464"/>
            <a:ext cx="2228850" cy="1276350"/>
            <a:chOff x="3396" y="2376"/>
            <a:chExt cx="1404" cy="804"/>
          </a:xfrm>
        </p:grpSpPr>
        <p:sp>
          <p:nvSpPr>
            <p:cNvPr id="64" name="Line 13"/>
            <p:cNvSpPr>
              <a:spLocks noChangeShapeType="1"/>
            </p:cNvSpPr>
            <p:nvPr/>
          </p:nvSpPr>
          <p:spPr bwMode="auto">
            <a:xfrm>
              <a:off x="3396" y="3180"/>
              <a:ext cx="924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Line 14"/>
            <p:cNvSpPr>
              <a:spLocks noChangeShapeType="1"/>
            </p:cNvSpPr>
            <p:nvPr/>
          </p:nvSpPr>
          <p:spPr bwMode="auto">
            <a:xfrm flipH="1">
              <a:off x="4320" y="2880"/>
              <a:ext cx="366" cy="30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Line 15"/>
            <p:cNvSpPr>
              <a:spLocks noChangeShapeType="1"/>
            </p:cNvSpPr>
            <p:nvPr/>
          </p:nvSpPr>
          <p:spPr bwMode="auto">
            <a:xfrm flipV="1">
              <a:off x="4332" y="2376"/>
              <a:ext cx="0" cy="79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Text Box 48"/>
            <p:cNvSpPr txBox="1">
              <a:spLocks noChangeArrowheads="1"/>
            </p:cNvSpPr>
            <p:nvPr/>
          </p:nvSpPr>
          <p:spPr bwMode="auto">
            <a:xfrm>
              <a:off x="4482" y="2928"/>
              <a:ext cx="318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20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endParaRPr lang="en-GB" altLang="fi-FI" sz="20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Text Box 50"/>
            <p:cNvSpPr txBox="1">
              <a:spLocks noChangeArrowheads="1"/>
            </p:cNvSpPr>
            <p:nvPr/>
          </p:nvSpPr>
          <p:spPr bwMode="auto">
            <a:xfrm>
              <a:off x="3699" y="2976"/>
              <a:ext cx="318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20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endParaRPr lang="en-GB" altLang="fi-FI" sz="20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Text Box 51"/>
            <p:cNvSpPr txBox="1">
              <a:spLocks noChangeArrowheads="1"/>
            </p:cNvSpPr>
            <p:nvPr/>
          </p:nvSpPr>
          <p:spPr bwMode="auto">
            <a:xfrm>
              <a:off x="4170" y="2880"/>
              <a:ext cx="318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20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endParaRPr lang="en-GB" altLang="fi-FI" sz="20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8233429"/>
              </p:ext>
            </p:extLst>
          </p:nvPr>
        </p:nvGraphicFramePr>
        <p:xfrm>
          <a:off x="1128713" y="1783829"/>
          <a:ext cx="2130425" cy="189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9" name="Equation" r:id="rId11" imgW="685800" imgH="609480" progId="Equation.DSMT4">
                  <p:embed/>
                </p:oleObj>
              </mc:Choice>
              <mc:Fallback>
                <p:oleObj name="Equation" r:id="rId11" imgW="685800" imgH="609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8713" y="1783829"/>
                        <a:ext cx="2130425" cy="1893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87528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7244997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Differentiaalinen pinta-alkio</a:t>
            </a:r>
            <a:b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sylinterikoordinaatistossa </a:t>
            </a:r>
            <a:r>
              <a:rPr lang="fi-FI" altLang="fi-FI" i="1" dirty="0" err="1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i-FI" altLang="fi-FI" kern="0" dirty="0" err="1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i-FI" altLang="fi-FI" i="1" kern="0" dirty="0" err="1">
                <a:latin typeface="Symbol" panose="05050102010706020507" pitchFamily="18" charset="2"/>
                <a:cs typeface="Arial" panose="020B0604020202020204" pitchFamily="34" charset="0"/>
              </a:rPr>
              <a:t>r</a:t>
            </a:r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altLang="fi-FI" i="1" kern="0" dirty="0">
                <a:latin typeface="Symbol" panose="05050102010706020507" pitchFamily="18" charset="2"/>
                <a:cs typeface="Arial" panose="020B0604020202020204" pitchFamily="34" charset="0"/>
              </a:rPr>
              <a:t>j</a:t>
            </a:r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altLang="fi-FI" i="1" kern="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1" name="Group 41"/>
          <p:cNvGrpSpPr>
            <a:grpSpLocks/>
          </p:cNvGrpSpPr>
          <p:nvPr/>
        </p:nvGrpSpPr>
        <p:grpSpPr bwMode="auto">
          <a:xfrm>
            <a:off x="5043389" y="2193577"/>
            <a:ext cx="1552575" cy="790575"/>
            <a:chOff x="562" y="368"/>
            <a:chExt cx="143" cy="68"/>
          </a:xfrm>
        </p:grpSpPr>
        <p:sp>
          <p:nvSpPr>
            <p:cNvPr id="72" name="Line 42"/>
            <p:cNvSpPr>
              <a:spLocks noChangeShapeType="1"/>
            </p:cNvSpPr>
            <p:nvPr/>
          </p:nvSpPr>
          <p:spPr bwMode="auto">
            <a:xfrm flipH="1">
              <a:off x="562" y="402"/>
              <a:ext cx="124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Rectangle 43"/>
            <p:cNvSpPr>
              <a:spLocks noChangeArrowheads="1"/>
            </p:cNvSpPr>
            <p:nvPr/>
          </p:nvSpPr>
          <p:spPr bwMode="auto">
            <a:xfrm>
              <a:off x="664" y="368"/>
              <a:ext cx="41" cy="34"/>
            </a:xfrm>
            <a:prstGeom prst="rect">
              <a:avLst/>
            </a:prstGeom>
            <a:solidFill>
              <a:srgbClr val="FFFFFF">
                <a:alpha val="50195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grpSp>
          <p:nvGrpSpPr>
            <p:cNvPr id="74" name="Group 44"/>
            <p:cNvGrpSpPr>
              <a:grpSpLocks/>
            </p:cNvGrpSpPr>
            <p:nvPr/>
          </p:nvGrpSpPr>
          <p:grpSpPr bwMode="auto">
            <a:xfrm>
              <a:off x="640" y="402"/>
              <a:ext cx="65" cy="34"/>
              <a:chOff x="623" y="249"/>
              <a:chExt cx="65" cy="34"/>
            </a:xfrm>
          </p:grpSpPr>
          <p:sp>
            <p:nvSpPr>
              <p:cNvPr id="95" name="Arc 45"/>
              <p:cNvSpPr>
                <a:spLocks/>
              </p:cNvSpPr>
              <p:nvPr/>
            </p:nvSpPr>
            <p:spPr bwMode="auto">
              <a:xfrm flipV="1">
                <a:off x="623" y="249"/>
                <a:ext cx="24" cy="2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solidFill>
                <a:srgbClr val="FFFFFF">
                  <a:alpha val="50195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Arc 46"/>
              <p:cNvSpPr>
                <a:spLocks/>
              </p:cNvSpPr>
              <p:nvPr/>
            </p:nvSpPr>
            <p:spPr bwMode="auto">
              <a:xfrm flipV="1">
                <a:off x="669" y="249"/>
                <a:ext cx="19" cy="3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solidFill>
                <a:srgbClr val="FFFFFF">
                  <a:alpha val="50195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" name="Line 47"/>
              <p:cNvSpPr>
                <a:spLocks noChangeShapeType="1"/>
              </p:cNvSpPr>
              <p:nvPr/>
            </p:nvSpPr>
            <p:spPr bwMode="auto">
              <a:xfrm>
                <a:off x="647" y="249"/>
                <a:ext cx="4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Line 48"/>
              <p:cNvSpPr>
                <a:spLocks noChangeShapeType="1"/>
              </p:cNvSpPr>
              <p:nvPr/>
            </p:nvSpPr>
            <p:spPr bwMode="auto">
              <a:xfrm>
                <a:off x="623" y="270"/>
                <a:ext cx="47" cy="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5" name="Group 49"/>
            <p:cNvGrpSpPr>
              <a:grpSpLocks/>
            </p:cNvGrpSpPr>
            <p:nvPr/>
          </p:nvGrpSpPr>
          <p:grpSpPr bwMode="auto">
            <a:xfrm>
              <a:off x="640" y="368"/>
              <a:ext cx="24" cy="55"/>
              <a:chOff x="640" y="368"/>
              <a:chExt cx="24" cy="56"/>
            </a:xfrm>
          </p:grpSpPr>
          <p:sp>
            <p:nvSpPr>
              <p:cNvPr id="91" name="Arc 50"/>
              <p:cNvSpPr>
                <a:spLocks/>
              </p:cNvSpPr>
              <p:nvPr/>
            </p:nvSpPr>
            <p:spPr bwMode="auto">
              <a:xfrm rot="-5400000" flipH="1" flipV="1">
                <a:off x="641" y="367"/>
                <a:ext cx="22" cy="24"/>
              </a:xfrm>
              <a:custGeom>
                <a:avLst/>
                <a:gdLst>
                  <a:gd name="T0" fmla="*/ 0 w 21601"/>
                  <a:gd name="T1" fmla="*/ 0 h 21600"/>
                  <a:gd name="T2" fmla="*/ 0 w 21601"/>
                  <a:gd name="T3" fmla="*/ 0 h 21600"/>
                  <a:gd name="T4" fmla="*/ 0 w 21601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1" h="21600" fill="none" extrusionOk="0">
                    <a:moveTo>
                      <a:pt x="0" y="0"/>
                    </a:moveTo>
                    <a:cubicBezTo>
                      <a:pt x="0" y="0"/>
                      <a:pt x="0" y="-1"/>
                      <a:pt x="1" y="0"/>
                    </a:cubicBezTo>
                    <a:cubicBezTo>
                      <a:pt x="11930" y="0"/>
                      <a:pt x="21601" y="9670"/>
                      <a:pt x="21601" y="21600"/>
                    </a:cubicBezTo>
                  </a:path>
                  <a:path w="21601" h="21600" stroke="0" extrusionOk="0">
                    <a:moveTo>
                      <a:pt x="0" y="0"/>
                    </a:moveTo>
                    <a:cubicBezTo>
                      <a:pt x="0" y="0"/>
                      <a:pt x="0" y="-1"/>
                      <a:pt x="1" y="0"/>
                    </a:cubicBezTo>
                    <a:cubicBezTo>
                      <a:pt x="11930" y="0"/>
                      <a:pt x="21601" y="9670"/>
                      <a:pt x="21601" y="21600"/>
                    </a:cubicBezTo>
                    <a:lnTo>
                      <a:pt x="1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>
                  <a:alpha val="50195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" name="Line 51"/>
              <p:cNvSpPr>
                <a:spLocks noChangeShapeType="1"/>
              </p:cNvSpPr>
              <p:nvPr/>
            </p:nvSpPr>
            <p:spPr bwMode="auto">
              <a:xfrm rot="16200000" flipH="1">
                <a:off x="623" y="407"/>
                <a:ext cx="3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Line 52"/>
              <p:cNvSpPr>
                <a:spLocks noChangeShapeType="1"/>
              </p:cNvSpPr>
              <p:nvPr/>
            </p:nvSpPr>
            <p:spPr bwMode="auto">
              <a:xfrm rot="16200000" flipH="1">
                <a:off x="646" y="387"/>
                <a:ext cx="3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Arc 53"/>
              <p:cNvSpPr>
                <a:spLocks/>
              </p:cNvSpPr>
              <p:nvPr/>
            </p:nvSpPr>
            <p:spPr bwMode="auto">
              <a:xfrm rot="-5400000" flipH="1" flipV="1">
                <a:off x="642" y="402"/>
                <a:ext cx="20" cy="24"/>
              </a:xfrm>
              <a:custGeom>
                <a:avLst/>
                <a:gdLst>
                  <a:gd name="T0" fmla="*/ 0 w 21601"/>
                  <a:gd name="T1" fmla="*/ 0 h 21600"/>
                  <a:gd name="T2" fmla="*/ 0 w 21601"/>
                  <a:gd name="T3" fmla="*/ 0 h 21600"/>
                  <a:gd name="T4" fmla="*/ 0 w 21601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1" h="21600" fill="none" extrusionOk="0">
                    <a:moveTo>
                      <a:pt x="0" y="0"/>
                    </a:moveTo>
                    <a:cubicBezTo>
                      <a:pt x="0" y="0"/>
                      <a:pt x="0" y="-1"/>
                      <a:pt x="1" y="0"/>
                    </a:cubicBezTo>
                    <a:cubicBezTo>
                      <a:pt x="11930" y="0"/>
                      <a:pt x="21601" y="9670"/>
                      <a:pt x="21601" y="21600"/>
                    </a:cubicBezTo>
                  </a:path>
                  <a:path w="21601" h="21600" stroke="0" extrusionOk="0">
                    <a:moveTo>
                      <a:pt x="0" y="0"/>
                    </a:moveTo>
                    <a:cubicBezTo>
                      <a:pt x="0" y="0"/>
                      <a:pt x="0" y="-1"/>
                      <a:pt x="1" y="0"/>
                    </a:cubicBezTo>
                    <a:cubicBezTo>
                      <a:pt x="11930" y="0"/>
                      <a:pt x="21601" y="9670"/>
                      <a:pt x="21601" y="21600"/>
                    </a:cubicBezTo>
                    <a:lnTo>
                      <a:pt x="1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>
                  <a:alpha val="50195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6" name="Line 54"/>
            <p:cNvSpPr>
              <a:spLocks noChangeShapeType="1"/>
            </p:cNvSpPr>
            <p:nvPr/>
          </p:nvSpPr>
          <p:spPr bwMode="auto">
            <a:xfrm flipH="1" flipV="1">
              <a:off x="562" y="368"/>
              <a:ext cx="124" cy="3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7" name="Group 55"/>
            <p:cNvGrpSpPr>
              <a:grpSpLocks/>
            </p:cNvGrpSpPr>
            <p:nvPr/>
          </p:nvGrpSpPr>
          <p:grpSpPr bwMode="auto">
            <a:xfrm>
              <a:off x="686" y="368"/>
              <a:ext cx="19" cy="68"/>
              <a:chOff x="686" y="368"/>
              <a:chExt cx="19" cy="68"/>
            </a:xfrm>
          </p:grpSpPr>
          <p:sp>
            <p:nvSpPr>
              <p:cNvPr id="87" name="Arc 56"/>
              <p:cNvSpPr>
                <a:spLocks/>
              </p:cNvSpPr>
              <p:nvPr/>
            </p:nvSpPr>
            <p:spPr bwMode="auto">
              <a:xfrm flipV="1">
                <a:off x="686" y="402"/>
                <a:ext cx="19" cy="3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solidFill>
                <a:srgbClr val="FFFFFF">
                  <a:alpha val="50195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Line 57"/>
              <p:cNvSpPr>
                <a:spLocks noChangeShapeType="1"/>
              </p:cNvSpPr>
              <p:nvPr/>
            </p:nvSpPr>
            <p:spPr bwMode="auto">
              <a:xfrm>
                <a:off x="705" y="368"/>
                <a:ext cx="0" cy="3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Line 58"/>
              <p:cNvSpPr>
                <a:spLocks noChangeShapeType="1"/>
              </p:cNvSpPr>
              <p:nvPr/>
            </p:nvSpPr>
            <p:spPr bwMode="auto">
              <a:xfrm>
                <a:off x="686" y="402"/>
                <a:ext cx="0" cy="3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Arc 59"/>
              <p:cNvSpPr>
                <a:spLocks/>
              </p:cNvSpPr>
              <p:nvPr/>
            </p:nvSpPr>
            <p:spPr bwMode="auto">
              <a:xfrm flipV="1">
                <a:off x="686" y="368"/>
                <a:ext cx="19" cy="3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solidFill>
                <a:srgbClr val="FFFFFF">
                  <a:alpha val="50195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8" name="AutoShape 60"/>
            <p:cNvSpPr>
              <a:spLocks noChangeArrowheads="1"/>
            </p:cNvSpPr>
            <p:nvPr/>
          </p:nvSpPr>
          <p:spPr bwMode="auto">
            <a:xfrm rot="-5400000">
              <a:off x="640" y="390"/>
              <a:ext cx="46" cy="46"/>
            </a:xfrm>
            <a:prstGeom prst="parallelogram">
              <a:avLst>
                <a:gd name="adj" fmla="val 26921"/>
              </a:avLst>
            </a:prstGeom>
            <a:solidFill>
              <a:srgbClr val="FFFFFF">
                <a:alpha val="50195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79" name="Line 61"/>
            <p:cNvSpPr>
              <a:spLocks noChangeShapeType="1"/>
            </p:cNvSpPr>
            <p:nvPr/>
          </p:nvSpPr>
          <p:spPr bwMode="auto">
            <a:xfrm>
              <a:off x="664" y="368"/>
              <a:ext cx="0" cy="28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0" name="Group 62"/>
            <p:cNvGrpSpPr>
              <a:grpSpLocks/>
            </p:cNvGrpSpPr>
            <p:nvPr/>
          </p:nvGrpSpPr>
          <p:grpSpPr bwMode="auto">
            <a:xfrm>
              <a:off x="640" y="368"/>
              <a:ext cx="65" cy="35"/>
              <a:chOff x="640" y="368"/>
              <a:chExt cx="65" cy="35"/>
            </a:xfrm>
          </p:grpSpPr>
          <p:sp>
            <p:nvSpPr>
              <p:cNvPr id="83" name="Arc 63"/>
              <p:cNvSpPr>
                <a:spLocks/>
              </p:cNvSpPr>
              <p:nvPr/>
            </p:nvSpPr>
            <p:spPr bwMode="auto">
              <a:xfrm flipV="1">
                <a:off x="640" y="368"/>
                <a:ext cx="24" cy="2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solidFill>
                <a:srgbClr val="FFFFFF">
                  <a:alpha val="50195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Arc 64"/>
              <p:cNvSpPr>
                <a:spLocks/>
              </p:cNvSpPr>
              <p:nvPr/>
            </p:nvSpPr>
            <p:spPr bwMode="auto">
              <a:xfrm flipV="1">
                <a:off x="685" y="368"/>
                <a:ext cx="20" cy="3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solidFill>
                <a:srgbClr val="FFFFFF">
                  <a:alpha val="50195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Line 65"/>
              <p:cNvSpPr>
                <a:spLocks noChangeShapeType="1"/>
              </p:cNvSpPr>
              <p:nvPr/>
            </p:nvSpPr>
            <p:spPr bwMode="auto">
              <a:xfrm>
                <a:off x="664" y="368"/>
                <a:ext cx="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Line 66"/>
              <p:cNvSpPr>
                <a:spLocks noChangeShapeType="1"/>
              </p:cNvSpPr>
              <p:nvPr/>
            </p:nvSpPr>
            <p:spPr bwMode="auto">
              <a:xfrm>
                <a:off x="640" y="390"/>
                <a:ext cx="46" cy="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1" name="Line 67"/>
            <p:cNvSpPr>
              <a:spLocks noChangeShapeType="1"/>
            </p:cNvSpPr>
            <p:nvPr/>
          </p:nvSpPr>
          <p:spPr bwMode="auto">
            <a:xfrm flipH="1">
              <a:off x="562" y="368"/>
              <a:ext cx="14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Line 68"/>
            <p:cNvSpPr>
              <a:spLocks noChangeShapeType="1"/>
            </p:cNvSpPr>
            <p:nvPr/>
          </p:nvSpPr>
          <p:spPr bwMode="auto">
            <a:xfrm flipH="1" flipV="1">
              <a:off x="562" y="402"/>
              <a:ext cx="124" cy="3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9" name="Group 86"/>
          <p:cNvGrpSpPr>
            <a:grpSpLocks/>
          </p:cNvGrpSpPr>
          <p:nvPr/>
        </p:nvGrpSpPr>
        <p:grpSpPr bwMode="auto">
          <a:xfrm>
            <a:off x="6160989" y="1777652"/>
            <a:ext cx="595313" cy="427038"/>
            <a:chOff x="4726" y="1632"/>
            <a:chExt cx="375" cy="269"/>
          </a:xfrm>
        </p:grpSpPr>
        <p:sp>
          <p:nvSpPr>
            <p:cNvPr id="100" name="Line 71"/>
            <p:cNvSpPr>
              <a:spLocks noChangeShapeType="1"/>
            </p:cNvSpPr>
            <p:nvPr/>
          </p:nvSpPr>
          <p:spPr bwMode="auto">
            <a:xfrm>
              <a:off x="4726" y="1901"/>
              <a:ext cx="274" cy="0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Text Box 73"/>
            <p:cNvSpPr txBox="1">
              <a:spLocks noChangeArrowheads="1"/>
            </p:cNvSpPr>
            <p:nvPr/>
          </p:nvSpPr>
          <p:spPr bwMode="auto">
            <a:xfrm>
              <a:off x="4752" y="1632"/>
              <a:ext cx="349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dirty="0" err="1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GB" altLang="fi-FI" sz="2400" i="1" dirty="0" err="1">
                  <a:solidFill>
                    <a:srgbClr val="008000"/>
                  </a:solidFill>
                  <a:latin typeface="Symbol" pitchFamily="18" charset="2"/>
                </a:rPr>
                <a:t>r</a:t>
              </a:r>
              <a:endParaRPr lang="en-GB" altLang="fi-FI" sz="2400" i="1" dirty="0">
                <a:solidFill>
                  <a:srgbClr val="008000"/>
                </a:solidFill>
                <a:latin typeface="Symbol" pitchFamily="18" charset="2"/>
              </a:endParaRPr>
            </a:p>
          </p:txBody>
        </p:sp>
      </p:grpSp>
      <p:grpSp>
        <p:nvGrpSpPr>
          <p:cNvPr id="102" name="Group 87"/>
          <p:cNvGrpSpPr>
            <a:grpSpLocks/>
          </p:cNvGrpSpPr>
          <p:nvPr/>
        </p:nvGrpSpPr>
        <p:grpSpPr bwMode="auto">
          <a:xfrm>
            <a:off x="5516464" y="2387252"/>
            <a:ext cx="498475" cy="428625"/>
            <a:chOff x="4320" y="2016"/>
            <a:chExt cx="314" cy="270"/>
          </a:xfrm>
        </p:grpSpPr>
        <p:sp>
          <p:nvSpPr>
            <p:cNvPr id="103" name="Line 72"/>
            <p:cNvSpPr>
              <a:spLocks noChangeShapeType="1"/>
            </p:cNvSpPr>
            <p:nvPr/>
          </p:nvSpPr>
          <p:spPr bwMode="auto">
            <a:xfrm flipV="1">
              <a:off x="4558" y="2044"/>
              <a:ext cx="0" cy="242"/>
            </a:xfrm>
            <a:prstGeom prst="line">
              <a:avLst/>
            </a:prstGeom>
            <a:noFill/>
            <a:ln w="19050">
              <a:solidFill>
                <a:srgbClr val="CC99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Text Box 75"/>
            <p:cNvSpPr txBox="1">
              <a:spLocks noChangeArrowheads="1"/>
            </p:cNvSpPr>
            <p:nvPr/>
          </p:nvSpPr>
          <p:spPr bwMode="auto">
            <a:xfrm>
              <a:off x="4320" y="2016"/>
              <a:ext cx="314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CC99FF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>
                  <a:solidFill>
                    <a:srgbClr val="CC99FF"/>
                  </a:solidFill>
                </a:rPr>
                <a:t>d</a:t>
              </a:r>
              <a:r>
                <a:rPr lang="en-GB" altLang="fi-FI" sz="2400" i="1">
                  <a:solidFill>
                    <a:srgbClr val="CC99FF"/>
                  </a:solidFill>
                </a:rPr>
                <a:t>z</a:t>
              </a:r>
            </a:p>
          </p:txBody>
        </p:sp>
      </p:grpSp>
      <p:sp>
        <p:nvSpPr>
          <p:cNvPr id="105" name="Oval 76"/>
          <p:cNvSpPr>
            <a:spLocks noChangeArrowheads="1"/>
          </p:cNvSpPr>
          <p:nvPr/>
        </p:nvSpPr>
        <p:spPr bwMode="auto">
          <a:xfrm>
            <a:off x="5846664" y="2785715"/>
            <a:ext cx="87313" cy="936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2400"/>
          </a:p>
        </p:txBody>
      </p:sp>
      <p:sp>
        <p:nvSpPr>
          <p:cNvPr id="106" name="Oval 78"/>
          <p:cNvSpPr>
            <a:spLocks noChangeArrowheads="1"/>
          </p:cNvSpPr>
          <p:nvPr/>
        </p:nvSpPr>
        <p:spPr bwMode="auto">
          <a:xfrm>
            <a:off x="6551514" y="2158652"/>
            <a:ext cx="87313" cy="92075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2400"/>
          </a:p>
        </p:txBody>
      </p:sp>
      <p:grpSp>
        <p:nvGrpSpPr>
          <p:cNvPr id="107" name="Group 84"/>
          <p:cNvGrpSpPr>
            <a:grpSpLocks/>
          </p:cNvGrpSpPr>
          <p:nvPr/>
        </p:nvGrpSpPr>
        <p:grpSpPr bwMode="auto">
          <a:xfrm>
            <a:off x="3292377" y="1099790"/>
            <a:ext cx="3824288" cy="3802063"/>
            <a:chOff x="2919" y="1205"/>
            <a:chExt cx="2409" cy="2395"/>
          </a:xfrm>
        </p:grpSpPr>
        <p:sp>
          <p:nvSpPr>
            <p:cNvPr id="108" name="Line 32"/>
            <p:cNvSpPr>
              <a:spLocks noChangeShapeType="1"/>
            </p:cNvSpPr>
            <p:nvPr/>
          </p:nvSpPr>
          <p:spPr bwMode="auto">
            <a:xfrm flipH="1">
              <a:off x="3140" y="2641"/>
              <a:ext cx="875" cy="74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Line 33"/>
            <p:cNvSpPr>
              <a:spLocks noChangeShapeType="1"/>
            </p:cNvSpPr>
            <p:nvPr/>
          </p:nvSpPr>
          <p:spPr bwMode="auto">
            <a:xfrm>
              <a:off x="4015" y="2633"/>
              <a:ext cx="1101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Line 34"/>
            <p:cNvSpPr>
              <a:spLocks noChangeShapeType="1"/>
            </p:cNvSpPr>
            <p:nvPr/>
          </p:nvSpPr>
          <p:spPr bwMode="auto">
            <a:xfrm flipV="1">
              <a:off x="4022" y="1440"/>
              <a:ext cx="0" cy="118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11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96848410"/>
                </p:ext>
              </p:extLst>
            </p:nvPr>
          </p:nvGraphicFramePr>
          <p:xfrm>
            <a:off x="2919" y="3366"/>
            <a:ext cx="210" cy="2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739" name="Equation" r:id="rId5" imgW="139680" imgH="139680" progId="Equation.DSMT4">
                    <p:embed/>
                  </p:oleObj>
                </mc:Choice>
                <mc:Fallback>
                  <p:oleObj name="Equation" r:id="rId5" imgW="13968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19" y="3366"/>
                          <a:ext cx="210" cy="23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" name="Object 3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96217535"/>
                </p:ext>
              </p:extLst>
            </p:nvPr>
          </p:nvGraphicFramePr>
          <p:xfrm>
            <a:off x="5137" y="2515"/>
            <a:ext cx="191" cy="2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740" name="Equation" r:id="rId7" imgW="139680" imgH="177480" progId="Equation.DSMT4">
                    <p:embed/>
                  </p:oleObj>
                </mc:Choice>
                <mc:Fallback>
                  <p:oleObj name="Equation" r:id="rId7" imgW="139680" imgH="177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37" y="2515"/>
                          <a:ext cx="191" cy="2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3" name="Object 8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24539611"/>
                </p:ext>
              </p:extLst>
            </p:nvPr>
          </p:nvGraphicFramePr>
          <p:xfrm>
            <a:off x="3926" y="1205"/>
            <a:ext cx="191" cy="2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741" name="Equation" r:id="rId9" imgW="126720" imgH="139680" progId="Equation.DSMT4">
                    <p:embed/>
                  </p:oleObj>
                </mc:Choice>
                <mc:Fallback>
                  <p:oleObj name="Equation" r:id="rId9" imgW="12672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26" y="1205"/>
                          <a:ext cx="191" cy="23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4" name="Group 95"/>
          <p:cNvGrpSpPr>
            <a:grpSpLocks/>
          </p:cNvGrpSpPr>
          <p:nvPr/>
        </p:nvGrpSpPr>
        <p:grpSpPr bwMode="auto">
          <a:xfrm>
            <a:off x="4348064" y="2833340"/>
            <a:ext cx="1854200" cy="976312"/>
            <a:chOff x="3584" y="2297"/>
            <a:chExt cx="1168" cy="615"/>
          </a:xfrm>
        </p:grpSpPr>
        <p:grpSp>
          <p:nvGrpSpPr>
            <p:cNvPr id="115" name="Group 89"/>
            <p:cNvGrpSpPr>
              <a:grpSpLocks/>
            </p:cNvGrpSpPr>
            <p:nvPr/>
          </p:nvGrpSpPr>
          <p:grpSpPr bwMode="auto">
            <a:xfrm>
              <a:off x="4022" y="2365"/>
              <a:ext cx="527" cy="400"/>
              <a:chOff x="4022" y="2365"/>
              <a:chExt cx="527" cy="400"/>
            </a:xfrm>
          </p:grpSpPr>
          <p:sp>
            <p:nvSpPr>
              <p:cNvPr id="122" name="Line 69"/>
              <p:cNvSpPr>
                <a:spLocks noChangeShapeType="1"/>
              </p:cNvSpPr>
              <p:nvPr/>
            </p:nvSpPr>
            <p:spPr bwMode="auto">
              <a:xfrm flipH="1" flipV="1">
                <a:off x="4022" y="2633"/>
                <a:ext cx="527" cy="13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" name="Text Box 81"/>
              <p:cNvSpPr txBox="1">
                <a:spLocks noChangeArrowheads="1"/>
              </p:cNvSpPr>
              <p:nvPr/>
            </p:nvSpPr>
            <p:spPr bwMode="auto">
              <a:xfrm>
                <a:off x="4117" y="2365"/>
                <a:ext cx="349" cy="2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GB" altLang="fi-FI" sz="2400" i="1">
                    <a:solidFill>
                      <a:srgbClr val="FF0000"/>
                    </a:solidFill>
                    <a:latin typeface="Symbol" pitchFamily="18" charset="2"/>
                  </a:rPr>
                  <a:t>r</a:t>
                </a:r>
              </a:p>
            </p:txBody>
          </p:sp>
        </p:grpSp>
        <p:grpSp>
          <p:nvGrpSpPr>
            <p:cNvPr id="116" name="Group 90"/>
            <p:cNvGrpSpPr>
              <a:grpSpLocks/>
            </p:cNvGrpSpPr>
            <p:nvPr/>
          </p:nvGrpSpPr>
          <p:grpSpPr bwMode="auto">
            <a:xfrm>
              <a:off x="3584" y="2640"/>
              <a:ext cx="965" cy="272"/>
              <a:chOff x="3584" y="2640"/>
              <a:chExt cx="965" cy="272"/>
            </a:xfrm>
          </p:grpSpPr>
          <p:sp>
            <p:nvSpPr>
              <p:cNvPr id="120" name="AutoShape 40"/>
              <p:cNvSpPr>
                <a:spLocks noChangeArrowheads="1"/>
              </p:cNvSpPr>
              <p:nvPr/>
            </p:nvSpPr>
            <p:spPr bwMode="auto">
              <a:xfrm flipV="1">
                <a:off x="3584" y="2641"/>
                <a:ext cx="965" cy="271"/>
              </a:xfrm>
              <a:custGeom>
                <a:avLst/>
                <a:gdLst>
                  <a:gd name="T0" fmla="*/ 26 w 21600"/>
                  <a:gd name="T1" fmla="*/ 0 h 21600"/>
                  <a:gd name="T2" fmla="*/ 9 w 21600"/>
                  <a:gd name="T3" fmla="*/ 1 h 21600"/>
                  <a:gd name="T4" fmla="*/ 25 w 21600"/>
                  <a:gd name="T5" fmla="*/ 0 h 21600"/>
                  <a:gd name="T6" fmla="*/ 46 w 21600"/>
                  <a:gd name="T7" fmla="*/ 1 h 21600"/>
                  <a:gd name="T8" fmla="*/ 42 w 21600"/>
                  <a:gd name="T9" fmla="*/ 2 h 21600"/>
                  <a:gd name="T10" fmla="*/ 31 w 21600"/>
                  <a:gd name="T11" fmla="*/ 1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56 w 21600"/>
                  <a:gd name="T19" fmla="*/ 3188 h 21600"/>
                  <a:gd name="T20" fmla="*/ 18444 w 21600"/>
                  <a:gd name="T21" fmla="*/ 18412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8228" y="7589"/>
                    </a:moveTo>
                    <a:cubicBezTo>
                      <a:pt x="16947" y="4625"/>
                      <a:pt x="14028" y="2707"/>
                      <a:pt x="10800" y="2707"/>
                    </a:cubicBezTo>
                    <a:cubicBezTo>
                      <a:pt x="8751" y="2706"/>
                      <a:pt x="6780" y="3483"/>
                      <a:pt x="5281" y="4879"/>
                    </a:cubicBezTo>
                    <a:lnTo>
                      <a:pt x="3436" y="2899"/>
                    </a:lnTo>
                    <a:cubicBezTo>
                      <a:pt x="5435" y="1036"/>
                      <a:pt x="8066" y="-1"/>
                      <a:pt x="10800" y="0"/>
                    </a:cubicBezTo>
                    <a:cubicBezTo>
                      <a:pt x="15108" y="0"/>
                      <a:pt x="19004" y="2560"/>
                      <a:pt x="20713" y="6515"/>
                    </a:cubicBezTo>
                    <a:lnTo>
                      <a:pt x="23192" y="5443"/>
                    </a:lnTo>
                    <a:lnTo>
                      <a:pt x="21080" y="10772"/>
                    </a:lnTo>
                    <a:lnTo>
                      <a:pt x="15750" y="8660"/>
                    </a:lnTo>
                    <a:lnTo>
                      <a:pt x="18228" y="7589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rgbClr val="FF0000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" name="Text Box 82"/>
              <p:cNvSpPr txBox="1">
                <a:spLocks noChangeArrowheads="1"/>
              </p:cNvSpPr>
              <p:nvPr/>
            </p:nvSpPr>
            <p:spPr bwMode="auto">
              <a:xfrm>
                <a:off x="3942" y="2640"/>
                <a:ext cx="349" cy="2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fi-FI" altLang="fi-FI" sz="2400" i="1">
                    <a:solidFill>
                      <a:srgbClr val="FF0000"/>
                    </a:solidFill>
                    <a:latin typeface="Symbol" pitchFamily="18" charset="2"/>
                  </a:rPr>
                  <a:t>j</a:t>
                </a:r>
                <a:endParaRPr lang="en-GB" altLang="fi-FI" sz="2400" i="1">
                  <a:solidFill>
                    <a:srgbClr val="FF0000"/>
                  </a:solidFill>
                  <a:latin typeface="Symbol" pitchFamily="18" charset="2"/>
                </a:endParaRPr>
              </a:p>
            </p:txBody>
          </p:sp>
        </p:grpSp>
        <p:grpSp>
          <p:nvGrpSpPr>
            <p:cNvPr id="117" name="Group 88"/>
            <p:cNvGrpSpPr>
              <a:grpSpLocks/>
            </p:cNvGrpSpPr>
            <p:nvPr/>
          </p:nvGrpSpPr>
          <p:grpSpPr bwMode="auto">
            <a:xfrm>
              <a:off x="4403" y="2297"/>
              <a:ext cx="349" cy="468"/>
              <a:chOff x="4403" y="2297"/>
              <a:chExt cx="349" cy="468"/>
            </a:xfrm>
          </p:grpSpPr>
          <p:sp>
            <p:nvSpPr>
              <p:cNvPr id="118" name="Line 70"/>
              <p:cNvSpPr>
                <a:spLocks noChangeShapeType="1"/>
              </p:cNvSpPr>
              <p:nvPr/>
            </p:nvSpPr>
            <p:spPr bwMode="auto">
              <a:xfrm flipH="1">
                <a:off x="4549" y="2297"/>
                <a:ext cx="0" cy="46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" name="Text Box 83"/>
              <p:cNvSpPr txBox="1">
                <a:spLocks noChangeArrowheads="1"/>
              </p:cNvSpPr>
              <p:nvPr/>
            </p:nvSpPr>
            <p:spPr bwMode="auto">
              <a:xfrm>
                <a:off x="4403" y="2352"/>
                <a:ext cx="349" cy="2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fi-FI" altLang="fi-FI" sz="2400" i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z</a:t>
                </a:r>
                <a:endParaRPr lang="en-GB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24" name="Group 85"/>
          <p:cNvGrpSpPr>
            <a:grpSpLocks/>
          </p:cNvGrpSpPr>
          <p:nvPr/>
        </p:nvGrpSpPr>
        <p:grpSpPr bwMode="auto">
          <a:xfrm>
            <a:off x="5568852" y="1798290"/>
            <a:ext cx="728662" cy="650875"/>
            <a:chOff x="4353" y="1645"/>
            <a:chExt cx="459" cy="410"/>
          </a:xfrm>
        </p:grpSpPr>
        <p:sp>
          <p:nvSpPr>
            <p:cNvPr id="125" name="Arc 77"/>
            <p:cNvSpPr>
              <a:spLocks/>
            </p:cNvSpPr>
            <p:nvPr/>
          </p:nvSpPr>
          <p:spPr bwMode="auto">
            <a:xfrm flipV="1">
              <a:off x="4555" y="1806"/>
              <a:ext cx="165" cy="249"/>
            </a:xfrm>
            <a:custGeom>
              <a:avLst/>
              <a:gdLst>
                <a:gd name="T0" fmla="*/ 0 w 19747"/>
                <a:gd name="T1" fmla="*/ 0 h 21600"/>
                <a:gd name="T2" fmla="*/ 1 w 19747"/>
                <a:gd name="T3" fmla="*/ 2 h 21600"/>
                <a:gd name="T4" fmla="*/ 0 w 19747"/>
                <a:gd name="T5" fmla="*/ 3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747" h="21600" fill="none" extrusionOk="0">
                  <a:moveTo>
                    <a:pt x="-1" y="0"/>
                  </a:moveTo>
                  <a:cubicBezTo>
                    <a:pt x="8543" y="0"/>
                    <a:pt x="16284" y="5036"/>
                    <a:pt x="19747" y="12846"/>
                  </a:cubicBezTo>
                </a:path>
                <a:path w="19747" h="21600" stroke="0" extrusionOk="0">
                  <a:moveTo>
                    <a:pt x="-1" y="0"/>
                  </a:moveTo>
                  <a:cubicBezTo>
                    <a:pt x="8543" y="0"/>
                    <a:pt x="16284" y="5036"/>
                    <a:pt x="19747" y="12846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FFFFFF">
                <a:alpha val="50195"/>
              </a:srgbClr>
            </a:solidFill>
            <a:ln w="1905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Text Box 74"/>
            <p:cNvSpPr txBox="1">
              <a:spLocks noChangeArrowheads="1"/>
            </p:cNvSpPr>
            <p:nvPr/>
          </p:nvSpPr>
          <p:spPr bwMode="auto">
            <a:xfrm>
              <a:off x="4353" y="1645"/>
              <a:ext cx="459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i="1" dirty="0" err="1">
                  <a:solidFill>
                    <a:srgbClr val="FF6600"/>
                  </a:solidFill>
                  <a:latin typeface="Symbol" pitchFamily="18" charset="2"/>
                </a:rPr>
                <a:t>r</a:t>
              </a:r>
              <a:r>
                <a:rPr lang="en-GB" altLang="fi-FI" sz="2400" dirty="0" err="1">
                  <a:solidFill>
                    <a:srgbClr val="FF66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GB" altLang="fi-FI" sz="2400" i="1" dirty="0" err="1">
                  <a:solidFill>
                    <a:srgbClr val="FF6600"/>
                  </a:solidFill>
                  <a:latin typeface="Symbol" pitchFamily="18" charset="2"/>
                </a:rPr>
                <a:t>j</a:t>
              </a:r>
              <a:endParaRPr lang="en-GB" altLang="fi-FI" sz="2400" i="1" dirty="0">
                <a:solidFill>
                  <a:srgbClr val="FF6600"/>
                </a:solidFill>
                <a:latin typeface="Symbol" pitchFamily="18" charset="2"/>
              </a:endParaRPr>
            </a:p>
          </p:txBody>
        </p:sp>
      </p:grp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3829251"/>
              </p:ext>
            </p:extLst>
          </p:nvPr>
        </p:nvGraphicFramePr>
        <p:xfrm>
          <a:off x="882675" y="1877937"/>
          <a:ext cx="3590925" cy="165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2" name="Equation" r:id="rId11" imgW="1155600" imgH="533160" progId="Equation.DSMT4">
                  <p:embed/>
                </p:oleObj>
              </mc:Choice>
              <mc:Fallback>
                <p:oleObj name="Equation" r:id="rId11" imgW="1155600" imgH="5331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2675" y="1877937"/>
                        <a:ext cx="3590925" cy="1655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3123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7244997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Differentiaalinen pinta-alkio</a:t>
            </a:r>
            <a:b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pallokoordinaatistossa </a:t>
            </a:r>
            <a:r>
              <a:rPr lang="fi-FI" altLang="fi-FI" i="1" dirty="0" err="1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i-FI" altLang="fi-FI" kern="0" dirty="0" err="1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i-FI" altLang="fi-FI" i="1" kern="0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fi-FI" altLang="fi-FI" kern="0" dirty="0">
                <a:latin typeface="Symbol" panose="05050102010706020507" pitchFamily="18" charset="2"/>
                <a:cs typeface="Arial" panose="020B0604020202020204" pitchFamily="34" charset="0"/>
              </a:rPr>
              <a:t>, </a:t>
            </a:r>
            <a:r>
              <a:rPr lang="fi-FI" altLang="fi-FI" i="1" kern="0" dirty="0">
                <a:latin typeface="Symbol" panose="05050102010706020507" pitchFamily="18" charset="2"/>
                <a:cs typeface="Arial" panose="020B0604020202020204" pitchFamily="34" charset="0"/>
              </a:rPr>
              <a:t>q</a:t>
            </a:r>
            <a:r>
              <a:rPr lang="fi-FI" altLang="fi-FI" kern="0" dirty="0">
                <a:latin typeface="Symbol" panose="05050102010706020507" pitchFamily="18" charset="2"/>
                <a:cs typeface="Arial" panose="020B0604020202020204" pitchFamily="34" charset="0"/>
              </a:rPr>
              <a:t>,</a:t>
            </a:r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i="1" kern="0" dirty="0">
                <a:latin typeface="Symbol" panose="05050102010706020507" pitchFamily="18" charset="2"/>
                <a:cs typeface="Arial" panose="020B0604020202020204" pitchFamily="34" charset="0"/>
              </a:rPr>
              <a:t>j</a:t>
            </a:r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8" name="Group 101"/>
          <p:cNvGrpSpPr>
            <a:grpSpLocks/>
          </p:cNvGrpSpPr>
          <p:nvPr/>
        </p:nvGrpSpPr>
        <p:grpSpPr bwMode="auto">
          <a:xfrm>
            <a:off x="2771106" y="1067965"/>
            <a:ext cx="4500563" cy="4108449"/>
            <a:chOff x="2445" y="1300"/>
            <a:chExt cx="2835" cy="2588"/>
          </a:xfrm>
        </p:grpSpPr>
        <p:sp>
          <p:nvSpPr>
            <p:cNvPr id="69" name="Line 34"/>
            <p:cNvSpPr>
              <a:spLocks noChangeShapeType="1"/>
            </p:cNvSpPr>
            <p:nvPr/>
          </p:nvSpPr>
          <p:spPr bwMode="auto">
            <a:xfrm flipH="1">
              <a:off x="2634" y="3212"/>
              <a:ext cx="822" cy="57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Line 35"/>
            <p:cNvSpPr>
              <a:spLocks noChangeShapeType="1"/>
            </p:cNvSpPr>
            <p:nvPr/>
          </p:nvSpPr>
          <p:spPr bwMode="auto">
            <a:xfrm>
              <a:off x="3456" y="3212"/>
              <a:ext cx="1644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Line 36"/>
            <p:cNvSpPr>
              <a:spLocks noChangeShapeType="1"/>
            </p:cNvSpPr>
            <p:nvPr/>
          </p:nvSpPr>
          <p:spPr bwMode="auto">
            <a:xfrm flipV="1">
              <a:off x="3456" y="1554"/>
              <a:ext cx="0" cy="165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32" name="Object 3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9389935"/>
                </p:ext>
              </p:extLst>
            </p:nvPr>
          </p:nvGraphicFramePr>
          <p:xfrm>
            <a:off x="2445" y="3672"/>
            <a:ext cx="198" cy="2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47" name="Equation" r:id="rId5" imgW="139680" imgH="139680" progId="Equation.DSMT4">
                    <p:embed/>
                  </p:oleObj>
                </mc:Choice>
                <mc:Fallback>
                  <p:oleObj name="Equation" r:id="rId5" imgW="13968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45" y="3672"/>
                          <a:ext cx="198" cy="2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3" name="Object 3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33057908"/>
                </p:ext>
              </p:extLst>
            </p:nvPr>
          </p:nvGraphicFramePr>
          <p:xfrm>
            <a:off x="5100" y="3102"/>
            <a:ext cx="180" cy="2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48" name="Equation" r:id="rId7" imgW="139680" imgH="177480" progId="Equation.DSMT4">
                    <p:embed/>
                  </p:oleObj>
                </mc:Choice>
                <mc:Fallback>
                  <p:oleObj name="Equation" r:id="rId7" imgW="139680" imgH="177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00" y="3102"/>
                          <a:ext cx="180" cy="23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4" name="Object 3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14955577"/>
                </p:ext>
              </p:extLst>
            </p:nvPr>
          </p:nvGraphicFramePr>
          <p:xfrm>
            <a:off x="3385" y="1300"/>
            <a:ext cx="180" cy="2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49" name="Equation" r:id="rId9" imgW="126720" imgH="139680" progId="Equation.DSMT4">
                    <p:embed/>
                  </p:oleObj>
                </mc:Choice>
                <mc:Fallback>
                  <p:oleObj name="Equation" r:id="rId9" imgW="12672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85" y="1300"/>
                          <a:ext cx="180" cy="2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5" name="Line 41"/>
          <p:cNvSpPr>
            <a:spLocks noChangeShapeType="1"/>
          </p:cNvSpPr>
          <p:nvPr/>
        </p:nvSpPr>
        <p:spPr bwMode="auto">
          <a:xfrm flipH="1" flipV="1">
            <a:off x="4376068" y="4103265"/>
            <a:ext cx="1662113" cy="5683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Oval 45"/>
          <p:cNvSpPr>
            <a:spLocks noChangeArrowheads="1"/>
          </p:cNvSpPr>
          <p:nvPr/>
        </p:nvSpPr>
        <p:spPr bwMode="auto">
          <a:xfrm>
            <a:off x="5680993" y="3253953"/>
            <a:ext cx="80963" cy="857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2400"/>
          </a:p>
        </p:txBody>
      </p:sp>
      <p:sp>
        <p:nvSpPr>
          <p:cNvPr id="137" name="Arc 46"/>
          <p:cNvSpPr>
            <a:spLocks/>
          </p:cNvSpPr>
          <p:nvPr/>
        </p:nvSpPr>
        <p:spPr bwMode="auto">
          <a:xfrm>
            <a:off x="3417218" y="1987128"/>
            <a:ext cx="2630488" cy="2684462"/>
          </a:xfrm>
          <a:custGeom>
            <a:avLst/>
            <a:gdLst>
              <a:gd name="T0" fmla="*/ 118186852 w 21600"/>
              <a:gd name="T1" fmla="*/ 0 h 20076"/>
              <a:gd name="T2" fmla="*/ 320345700 w 21600"/>
              <a:gd name="T3" fmla="*/ 358952791 h 20076"/>
              <a:gd name="T4" fmla="*/ 0 w 21600"/>
              <a:gd name="T5" fmla="*/ 358952791 h 2007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0076" fill="none" extrusionOk="0">
                <a:moveTo>
                  <a:pt x="7969" y="-1"/>
                </a:moveTo>
                <a:cubicBezTo>
                  <a:pt x="16197" y="3266"/>
                  <a:pt x="21600" y="11222"/>
                  <a:pt x="21600" y="20076"/>
                </a:cubicBezTo>
              </a:path>
              <a:path w="21600" h="20076" stroke="0" extrusionOk="0">
                <a:moveTo>
                  <a:pt x="7969" y="-1"/>
                </a:moveTo>
                <a:cubicBezTo>
                  <a:pt x="16197" y="3266"/>
                  <a:pt x="21600" y="11222"/>
                  <a:pt x="21600" y="20076"/>
                </a:cubicBezTo>
                <a:lnTo>
                  <a:pt x="0" y="20076"/>
                </a:lnTo>
                <a:lnTo>
                  <a:pt x="7969" y="-1"/>
                </a:lnTo>
                <a:close/>
              </a:path>
            </a:pathLst>
          </a:cu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Arc 47"/>
          <p:cNvSpPr>
            <a:spLocks/>
          </p:cNvSpPr>
          <p:nvPr/>
        </p:nvSpPr>
        <p:spPr bwMode="auto">
          <a:xfrm>
            <a:off x="3988718" y="2009353"/>
            <a:ext cx="2559050" cy="2844800"/>
          </a:xfrm>
          <a:custGeom>
            <a:avLst/>
            <a:gdLst>
              <a:gd name="T0" fmla="*/ 47334215 w 21506"/>
              <a:gd name="T1" fmla="*/ 0 h 21340"/>
              <a:gd name="T2" fmla="*/ 304507435 w 21506"/>
              <a:gd name="T3" fmla="*/ 343497869 h 21340"/>
              <a:gd name="T4" fmla="*/ 0 w 21506"/>
              <a:gd name="T5" fmla="*/ 379235569 h 213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06" h="21340" fill="none" extrusionOk="0">
                <a:moveTo>
                  <a:pt x="3342" y="0"/>
                </a:moveTo>
                <a:cubicBezTo>
                  <a:pt x="13106" y="1529"/>
                  <a:pt x="20586" y="9489"/>
                  <a:pt x="21506" y="19328"/>
                </a:cubicBezTo>
              </a:path>
              <a:path w="21506" h="21340" stroke="0" extrusionOk="0">
                <a:moveTo>
                  <a:pt x="3342" y="0"/>
                </a:moveTo>
                <a:cubicBezTo>
                  <a:pt x="13106" y="1529"/>
                  <a:pt x="20586" y="9489"/>
                  <a:pt x="21506" y="19328"/>
                </a:cubicBezTo>
                <a:lnTo>
                  <a:pt x="0" y="21340"/>
                </a:lnTo>
                <a:lnTo>
                  <a:pt x="3342" y="0"/>
                </a:lnTo>
                <a:close/>
              </a:path>
            </a:pathLst>
          </a:custGeom>
          <a:noFill/>
          <a:ln w="9525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Line 49"/>
          <p:cNvSpPr>
            <a:spLocks noChangeShapeType="1"/>
          </p:cNvSpPr>
          <p:nvPr/>
        </p:nvSpPr>
        <p:spPr bwMode="auto">
          <a:xfrm>
            <a:off x="4385593" y="4103265"/>
            <a:ext cx="2162175" cy="482600"/>
          </a:xfrm>
          <a:prstGeom prst="line">
            <a:avLst/>
          </a:prstGeom>
          <a:noFill/>
          <a:ln w="9525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Line 50"/>
          <p:cNvSpPr>
            <a:spLocks noChangeShapeType="1"/>
          </p:cNvSpPr>
          <p:nvPr/>
        </p:nvSpPr>
        <p:spPr bwMode="auto">
          <a:xfrm>
            <a:off x="4385593" y="2825328"/>
            <a:ext cx="1693863" cy="365125"/>
          </a:xfrm>
          <a:prstGeom prst="line">
            <a:avLst/>
          </a:prstGeom>
          <a:noFill/>
          <a:ln w="9525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Line 52"/>
          <p:cNvSpPr>
            <a:spLocks noChangeShapeType="1"/>
          </p:cNvSpPr>
          <p:nvPr/>
        </p:nvSpPr>
        <p:spPr bwMode="auto">
          <a:xfrm flipV="1">
            <a:off x="4385593" y="3469853"/>
            <a:ext cx="1438275" cy="622300"/>
          </a:xfrm>
          <a:prstGeom prst="line">
            <a:avLst/>
          </a:prstGeom>
          <a:noFill/>
          <a:ln w="9525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42" name="Group 53"/>
          <p:cNvGrpSpPr>
            <a:grpSpLocks/>
          </p:cNvGrpSpPr>
          <p:nvPr/>
        </p:nvGrpSpPr>
        <p:grpSpPr bwMode="auto">
          <a:xfrm>
            <a:off x="5711156" y="2974553"/>
            <a:ext cx="877887" cy="504825"/>
            <a:chOff x="835" y="371"/>
            <a:chExt cx="86" cy="47"/>
          </a:xfrm>
        </p:grpSpPr>
        <p:sp>
          <p:nvSpPr>
            <p:cNvPr id="143" name="Line 54"/>
            <p:cNvSpPr>
              <a:spLocks noChangeShapeType="1"/>
            </p:cNvSpPr>
            <p:nvPr/>
          </p:nvSpPr>
          <p:spPr bwMode="auto">
            <a:xfrm flipV="1">
              <a:off x="835" y="390"/>
              <a:ext cx="36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Line 55"/>
            <p:cNvSpPr>
              <a:spLocks noChangeShapeType="1"/>
            </p:cNvSpPr>
            <p:nvPr/>
          </p:nvSpPr>
          <p:spPr bwMode="auto">
            <a:xfrm flipV="1">
              <a:off x="845" y="409"/>
              <a:ext cx="38" cy="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Line 56"/>
            <p:cNvSpPr>
              <a:spLocks noChangeShapeType="1"/>
            </p:cNvSpPr>
            <p:nvPr/>
          </p:nvSpPr>
          <p:spPr bwMode="auto">
            <a:xfrm flipV="1">
              <a:off x="872" y="371"/>
              <a:ext cx="36" cy="1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Line 57"/>
            <p:cNvSpPr>
              <a:spLocks noChangeShapeType="1"/>
            </p:cNvSpPr>
            <p:nvPr/>
          </p:nvSpPr>
          <p:spPr bwMode="auto">
            <a:xfrm flipV="1">
              <a:off x="884" y="396"/>
              <a:ext cx="37" cy="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Arc 58"/>
            <p:cNvSpPr>
              <a:spLocks/>
            </p:cNvSpPr>
            <p:nvPr/>
          </p:nvSpPr>
          <p:spPr bwMode="auto">
            <a:xfrm>
              <a:off x="853" y="377"/>
              <a:ext cx="35" cy="32"/>
            </a:xfrm>
            <a:custGeom>
              <a:avLst/>
              <a:gdLst>
                <a:gd name="T0" fmla="*/ 0 w 21117"/>
                <a:gd name="T1" fmla="*/ 0 h 16682"/>
                <a:gd name="T2" fmla="*/ 0 w 21117"/>
                <a:gd name="T3" fmla="*/ 0 h 16682"/>
                <a:gd name="T4" fmla="*/ 0 w 21117"/>
                <a:gd name="T5" fmla="*/ 0 h 1668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117" h="16682" fill="none" extrusionOk="0">
                  <a:moveTo>
                    <a:pt x="13721" y="-1"/>
                  </a:moveTo>
                  <a:cubicBezTo>
                    <a:pt x="17486" y="3096"/>
                    <a:pt x="20092" y="7375"/>
                    <a:pt x="21117" y="12141"/>
                  </a:cubicBezTo>
                </a:path>
                <a:path w="21117" h="16682" stroke="0" extrusionOk="0">
                  <a:moveTo>
                    <a:pt x="13721" y="-1"/>
                  </a:moveTo>
                  <a:cubicBezTo>
                    <a:pt x="17486" y="3096"/>
                    <a:pt x="20092" y="7375"/>
                    <a:pt x="21117" y="12141"/>
                  </a:cubicBezTo>
                  <a:lnTo>
                    <a:pt x="0" y="16682"/>
                  </a:lnTo>
                  <a:lnTo>
                    <a:pt x="13721" y="-1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Arc 59"/>
            <p:cNvSpPr>
              <a:spLocks/>
            </p:cNvSpPr>
            <p:nvPr/>
          </p:nvSpPr>
          <p:spPr bwMode="auto">
            <a:xfrm>
              <a:off x="886" y="372"/>
              <a:ext cx="35" cy="33"/>
            </a:xfrm>
            <a:custGeom>
              <a:avLst/>
              <a:gdLst>
                <a:gd name="T0" fmla="*/ 0 w 21086"/>
                <a:gd name="T1" fmla="*/ 0 h 16682"/>
                <a:gd name="T2" fmla="*/ 0 w 21086"/>
                <a:gd name="T3" fmla="*/ 0 h 16682"/>
                <a:gd name="T4" fmla="*/ 0 w 21086"/>
                <a:gd name="T5" fmla="*/ 0 h 1668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086" h="16682" fill="none" extrusionOk="0">
                  <a:moveTo>
                    <a:pt x="13721" y="-1"/>
                  </a:moveTo>
                  <a:cubicBezTo>
                    <a:pt x="17446" y="3064"/>
                    <a:pt x="20039" y="7287"/>
                    <a:pt x="21085" y="11997"/>
                  </a:cubicBezTo>
                </a:path>
                <a:path w="21086" h="16682" stroke="0" extrusionOk="0">
                  <a:moveTo>
                    <a:pt x="13721" y="-1"/>
                  </a:moveTo>
                  <a:cubicBezTo>
                    <a:pt x="17446" y="3064"/>
                    <a:pt x="20039" y="7287"/>
                    <a:pt x="21085" y="11997"/>
                  </a:cubicBezTo>
                  <a:lnTo>
                    <a:pt x="0" y="16682"/>
                  </a:lnTo>
                  <a:lnTo>
                    <a:pt x="13721" y="-1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Line 60"/>
            <p:cNvSpPr>
              <a:spLocks noChangeShapeType="1"/>
            </p:cNvSpPr>
            <p:nvPr/>
          </p:nvSpPr>
          <p:spPr bwMode="auto">
            <a:xfrm flipV="1">
              <a:off x="875" y="371"/>
              <a:ext cx="34" cy="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Line 61"/>
            <p:cNvSpPr>
              <a:spLocks noChangeShapeType="1"/>
            </p:cNvSpPr>
            <p:nvPr/>
          </p:nvSpPr>
          <p:spPr bwMode="auto">
            <a:xfrm flipV="1">
              <a:off x="888" y="395"/>
              <a:ext cx="32" cy="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Line 62"/>
            <p:cNvSpPr>
              <a:spLocks noChangeShapeType="1"/>
            </p:cNvSpPr>
            <p:nvPr/>
          </p:nvSpPr>
          <p:spPr bwMode="auto">
            <a:xfrm flipV="1">
              <a:off x="837" y="377"/>
              <a:ext cx="39" cy="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Line 63"/>
            <p:cNvSpPr>
              <a:spLocks noChangeShapeType="1"/>
            </p:cNvSpPr>
            <p:nvPr/>
          </p:nvSpPr>
          <p:spPr bwMode="auto">
            <a:xfrm flipV="1">
              <a:off x="845" y="399"/>
              <a:ext cx="44" cy="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3" name="Group 110"/>
          <p:cNvGrpSpPr>
            <a:grpSpLocks/>
          </p:cNvGrpSpPr>
          <p:nvPr/>
        </p:nvGrpSpPr>
        <p:grpSpPr bwMode="auto">
          <a:xfrm>
            <a:off x="6201693" y="3195215"/>
            <a:ext cx="568325" cy="333375"/>
            <a:chOff x="4606" y="2640"/>
            <a:chExt cx="358" cy="210"/>
          </a:xfrm>
        </p:grpSpPr>
        <p:sp>
          <p:nvSpPr>
            <p:cNvPr id="154" name="Text Box 42"/>
            <p:cNvSpPr txBox="1">
              <a:spLocks noChangeArrowheads="1"/>
            </p:cNvSpPr>
            <p:nvPr/>
          </p:nvSpPr>
          <p:spPr bwMode="auto">
            <a:xfrm>
              <a:off x="4656" y="2640"/>
              <a:ext cx="30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dirty="0" err="1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GB" altLang="fi-FI" sz="2400" i="1" dirty="0" err="1">
                  <a:solidFill>
                    <a:srgbClr val="008000"/>
                  </a:solidFill>
                </a:rPr>
                <a:t>r</a:t>
              </a:r>
              <a:endParaRPr lang="en-GB" altLang="fi-FI" sz="2400" i="1" dirty="0">
                <a:solidFill>
                  <a:srgbClr val="008000"/>
                </a:solidFill>
              </a:endParaRPr>
            </a:p>
          </p:txBody>
        </p:sp>
        <p:sp>
          <p:nvSpPr>
            <p:cNvPr id="155" name="Line 64"/>
            <p:cNvSpPr>
              <a:spLocks noChangeShapeType="1"/>
            </p:cNvSpPr>
            <p:nvPr/>
          </p:nvSpPr>
          <p:spPr bwMode="auto">
            <a:xfrm flipV="1">
              <a:off x="4606" y="2663"/>
              <a:ext cx="257" cy="101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6" name="Group 109"/>
          <p:cNvGrpSpPr>
            <a:grpSpLocks/>
          </p:cNvGrpSpPr>
          <p:nvPr/>
        </p:nvGrpSpPr>
        <p:grpSpPr bwMode="auto">
          <a:xfrm>
            <a:off x="5830218" y="2861840"/>
            <a:ext cx="1368425" cy="644525"/>
            <a:chOff x="4372" y="2430"/>
            <a:chExt cx="862" cy="406"/>
          </a:xfrm>
        </p:grpSpPr>
        <p:sp>
          <p:nvSpPr>
            <p:cNvPr id="157" name="Text Box 44"/>
            <p:cNvSpPr txBox="1">
              <a:spLocks noChangeArrowheads="1"/>
            </p:cNvSpPr>
            <p:nvPr/>
          </p:nvSpPr>
          <p:spPr bwMode="auto">
            <a:xfrm>
              <a:off x="4844" y="2430"/>
              <a:ext cx="390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i="1" dirty="0" err="1">
                  <a:solidFill>
                    <a:srgbClr val="CC99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en-GB" altLang="fi-FI" sz="2400" dirty="0" err="1">
                  <a:solidFill>
                    <a:srgbClr val="CC99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GB" altLang="fi-FI" sz="2400" i="1" dirty="0" err="1">
                  <a:solidFill>
                    <a:srgbClr val="CC99FF"/>
                  </a:solidFill>
                  <a:latin typeface="Symbol" pitchFamily="18" charset="2"/>
                </a:rPr>
                <a:t>q</a:t>
              </a:r>
              <a:endParaRPr lang="en-GB" altLang="fi-FI" sz="2400" i="1" dirty="0">
                <a:solidFill>
                  <a:srgbClr val="CC99FF"/>
                </a:solidFill>
                <a:latin typeface="Symbol" pitchFamily="18" charset="2"/>
              </a:endParaRPr>
            </a:p>
          </p:txBody>
        </p:sp>
        <p:sp>
          <p:nvSpPr>
            <p:cNvPr id="158" name="Arc 65"/>
            <p:cNvSpPr>
              <a:spLocks/>
            </p:cNvSpPr>
            <p:nvPr/>
          </p:nvSpPr>
          <p:spPr bwMode="auto">
            <a:xfrm>
              <a:off x="4372" y="2636"/>
              <a:ext cx="223" cy="200"/>
            </a:xfrm>
            <a:custGeom>
              <a:avLst/>
              <a:gdLst>
                <a:gd name="T0" fmla="*/ 2 w 20820"/>
                <a:gd name="T1" fmla="*/ 0 h 15427"/>
                <a:gd name="T2" fmla="*/ 2 w 20820"/>
                <a:gd name="T3" fmla="*/ 2 h 15427"/>
                <a:gd name="T4" fmla="*/ 0 w 20820"/>
                <a:gd name="T5" fmla="*/ 3 h 1542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820" h="15427" fill="none" extrusionOk="0">
                  <a:moveTo>
                    <a:pt x="15118" y="0"/>
                  </a:moveTo>
                  <a:cubicBezTo>
                    <a:pt x="17838" y="2666"/>
                    <a:pt x="19805" y="6003"/>
                    <a:pt x="20820" y="9674"/>
                  </a:cubicBezTo>
                </a:path>
                <a:path w="20820" h="15427" stroke="0" extrusionOk="0">
                  <a:moveTo>
                    <a:pt x="15118" y="0"/>
                  </a:moveTo>
                  <a:cubicBezTo>
                    <a:pt x="17838" y="2666"/>
                    <a:pt x="19805" y="6003"/>
                    <a:pt x="20820" y="9674"/>
                  </a:cubicBezTo>
                  <a:lnTo>
                    <a:pt x="0" y="15427"/>
                  </a:lnTo>
                  <a:lnTo>
                    <a:pt x="15118" y="0"/>
                  </a:lnTo>
                  <a:close/>
                </a:path>
              </a:pathLst>
            </a:custGeom>
            <a:noFill/>
            <a:ln w="19050">
              <a:solidFill>
                <a:srgbClr val="CC99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9" name="Group 108"/>
          <p:cNvGrpSpPr>
            <a:grpSpLocks/>
          </p:cNvGrpSpPr>
          <p:nvPr/>
        </p:nvGrpSpPr>
        <p:grpSpPr bwMode="auto">
          <a:xfrm>
            <a:off x="5582568" y="2585615"/>
            <a:ext cx="1212850" cy="700088"/>
            <a:chOff x="4216" y="2256"/>
            <a:chExt cx="764" cy="441"/>
          </a:xfrm>
        </p:grpSpPr>
        <p:sp>
          <p:nvSpPr>
            <p:cNvPr id="160" name="Text Box 43"/>
            <p:cNvSpPr txBox="1">
              <a:spLocks noChangeArrowheads="1"/>
            </p:cNvSpPr>
            <p:nvPr/>
          </p:nvSpPr>
          <p:spPr bwMode="auto">
            <a:xfrm>
              <a:off x="4216" y="2256"/>
              <a:ext cx="764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i="1" dirty="0" err="1">
                  <a:solidFill>
                    <a:srgbClr val="FF66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en-GB" altLang="fi-FI" sz="2400" dirty="0" err="1">
                  <a:solidFill>
                    <a:srgbClr val="FF66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sin</a:t>
              </a:r>
              <a:r>
                <a:rPr lang="en-GB" altLang="fi-FI" sz="2400" i="1" dirty="0" err="1">
                  <a:solidFill>
                    <a:srgbClr val="FF6600"/>
                  </a:solidFill>
                  <a:latin typeface="Symbol" pitchFamily="18" charset="2"/>
                </a:rPr>
                <a:t>q</a:t>
              </a:r>
              <a:r>
                <a:rPr lang="en-GB" altLang="fi-FI" sz="2400" dirty="0" err="1">
                  <a:solidFill>
                    <a:srgbClr val="FF66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GB" altLang="fi-FI" sz="2400" i="1" dirty="0" err="1">
                  <a:solidFill>
                    <a:srgbClr val="FF6600"/>
                  </a:solidFill>
                  <a:latin typeface="Symbol" pitchFamily="18" charset="2"/>
                </a:rPr>
                <a:t>j</a:t>
              </a:r>
              <a:endParaRPr lang="en-GB" altLang="fi-FI" sz="2400" i="1" dirty="0">
                <a:solidFill>
                  <a:srgbClr val="FF6600"/>
                </a:solidFill>
                <a:latin typeface="Symbol" pitchFamily="18" charset="2"/>
              </a:endParaRPr>
            </a:p>
          </p:txBody>
        </p:sp>
        <p:sp>
          <p:nvSpPr>
            <p:cNvPr id="161" name="Line 66"/>
            <p:cNvSpPr>
              <a:spLocks noChangeShapeType="1"/>
            </p:cNvSpPr>
            <p:nvPr/>
          </p:nvSpPr>
          <p:spPr bwMode="auto">
            <a:xfrm flipV="1">
              <a:off x="4310" y="2630"/>
              <a:ext cx="219" cy="67"/>
            </a:xfrm>
            <a:prstGeom prst="line">
              <a:avLst/>
            </a:prstGeom>
            <a:noFill/>
            <a:ln w="1905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2" name="Oval 67"/>
          <p:cNvSpPr>
            <a:spLocks noChangeArrowheads="1"/>
          </p:cNvSpPr>
          <p:nvPr/>
        </p:nvSpPr>
        <p:spPr bwMode="auto">
          <a:xfrm>
            <a:off x="6547768" y="3179340"/>
            <a:ext cx="80963" cy="85725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2400"/>
          </a:p>
        </p:txBody>
      </p:sp>
      <p:grpSp>
        <p:nvGrpSpPr>
          <p:cNvPr id="163" name="Group 95"/>
          <p:cNvGrpSpPr>
            <a:grpSpLocks/>
          </p:cNvGrpSpPr>
          <p:nvPr/>
        </p:nvGrpSpPr>
        <p:grpSpPr bwMode="auto">
          <a:xfrm>
            <a:off x="5273006" y="4004840"/>
            <a:ext cx="550862" cy="398463"/>
            <a:chOff x="4021" y="3150"/>
            <a:chExt cx="347" cy="251"/>
          </a:xfrm>
        </p:grpSpPr>
        <p:sp>
          <p:nvSpPr>
            <p:cNvPr id="164" name="Line 68"/>
            <p:cNvSpPr>
              <a:spLocks noChangeShapeType="1"/>
            </p:cNvSpPr>
            <p:nvPr/>
          </p:nvSpPr>
          <p:spPr bwMode="auto">
            <a:xfrm flipV="1">
              <a:off x="4021" y="3347"/>
              <a:ext cx="58" cy="54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" name="Text Box 69"/>
            <p:cNvSpPr txBox="1">
              <a:spLocks noChangeArrowheads="1"/>
            </p:cNvSpPr>
            <p:nvPr/>
          </p:nvSpPr>
          <p:spPr bwMode="auto">
            <a:xfrm>
              <a:off x="4040" y="3150"/>
              <a:ext cx="32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dirty="0" err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GB" altLang="fi-FI" sz="2000" i="1" dirty="0" err="1">
                  <a:solidFill>
                    <a:srgbClr val="0000FF"/>
                  </a:solidFill>
                  <a:latin typeface="Symbol" pitchFamily="18" charset="2"/>
                </a:rPr>
                <a:t>j</a:t>
              </a:r>
              <a:endParaRPr lang="en-GB" altLang="fi-FI" sz="2000" i="1" dirty="0">
                <a:solidFill>
                  <a:srgbClr val="0000FF"/>
                </a:solidFill>
                <a:latin typeface="Symbol" pitchFamily="18" charset="2"/>
              </a:endParaRPr>
            </a:p>
          </p:txBody>
        </p:sp>
      </p:grpSp>
      <p:grpSp>
        <p:nvGrpSpPr>
          <p:cNvPr id="166" name="Group 97"/>
          <p:cNvGrpSpPr>
            <a:grpSpLocks/>
          </p:cNvGrpSpPr>
          <p:nvPr/>
        </p:nvGrpSpPr>
        <p:grpSpPr bwMode="auto">
          <a:xfrm>
            <a:off x="5214268" y="3576215"/>
            <a:ext cx="615950" cy="333375"/>
            <a:chOff x="3984" y="2880"/>
            <a:chExt cx="388" cy="210"/>
          </a:xfrm>
        </p:grpSpPr>
        <p:sp>
          <p:nvSpPr>
            <p:cNvPr id="167" name="Line 70"/>
            <p:cNvSpPr>
              <a:spLocks noChangeShapeType="1"/>
            </p:cNvSpPr>
            <p:nvPr/>
          </p:nvSpPr>
          <p:spPr bwMode="auto">
            <a:xfrm>
              <a:off x="3989" y="2900"/>
              <a:ext cx="45" cy="68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" name="Text Box 71"/>
            <p:cNvSpPr txBox="1">
              <a:spLocks noChangeArrowheads="1"/>
            </p:cNvSpPr>
            <p:nvPr/>
          </p:nvSpPr>
          <p:spPr bwMode="auto">
            <a:xfrm>
              <a:off x="3984" y="2880"/>
              <a:ext cx="38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dirty="0" err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GB" altLang="fi-FI" sz="2000" i="1" dirty="0" err="1">
                  <a:solidFill>
                    <a:srgbClr val="0000FF"/>
                  </a:solidFill>
                  <a:latin typeface="Symbol" pitchFamily="18" charset="2"/>
                </a:rPr>
                <a:t>q</a:t>
              </a:r>
              <a:endParaRPr lang="en-GB" altLang="fi-FI" sz="2000" i="1" dirty="0">
                <a:solidFill>
                  <a:srgbClr val="0000FF"/>
                </a:solidFill>
                <a:latin typeface="Symbol" pitchFamily="18" charset="2"/>
              </a:endParaRPr>
            </a:p>
          </p:txBody>
        </p:sp>
      </p:grpSp>
      <p:grpSp>
        <p:nvGrpSpPr>
          <p:cNvPr id="169" name="Group 100"/>
          <p:cNvGrpSpPr>
            <a:grpSpLocks/>
          </p:cNvGrpSpPr>
          <p:nvPr/>
        </p:nvGrpSpPr>
        <p:grpSpPr bwMode="auto">
          <a:xfrm>
            <a:off x="4376068" y="2825328"/>
            <a:ext cx="1346200" cy="461962"/>
            <a:chOff x="3456" y="2407"/>
            <a:chExt cx="848" cy="291"/>
          </a:xfrm>
        </p:grpSpPr>
        <p:sp>
          <p:nvSpPr>
            <p:cNvPr id="170" name="Line 48"/>
            <p:cNvSpPr>
              <a:spLocks noChangeShapeType="1"/>
            </p:cNvSpPr>
            <p:nvPr/>
          </p:nvSpPr>
          <p:spPr bwMode="auto">
            <a:xfrm flipH="1" flipV="1">
              <a:off x="3456" y="2407"/>
              <a:ext cx="848" cy="29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" name="Text Box 74"/>
            <p:cNvSpPr txBox="1">
              <a:spLocks noChangeArrowheads="1"/>
            </p:cNvSpPr>
            <p:nvPr/>
          </p:nvSpPr>
          <p:spPr bwMode="auto">
            <a:xfrm>
              <a:off x="3456" y="2474"/>
              <a:ext cx="480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i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en-GB" altLang="fi-FI" sz="20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sin</a:t>
              </a:r>
              <a:r>
                <a:rPr lang="en-GB" altLang="fi-FI" sz="2000" i="1" dirty="0" err="1">
                  <a:solidFill>
                    <a:srgbClr val="FF0000"/>
                  </a:solidFill>
                  <a:latin typeface="Symbol" pitchFamily="18" charset="2"/>
                </a:rPr>
                <a:t>q</a:t>
              </a:r>
              <a:endParaRPr lang="en-GB" altLang="fi-FI" sz="2000" i="1" dirty="0">
                <a:solidFill>
                  <a:srgbClr val="FF0000"/>
                </a:solidFill>
                <a:latin typeface="Symbol" pitchFamily="18" charset="2"/>
              </a:endParaRPr>
            </a:p>
          </p:txBody>
        </p:sp>
      </p:grpSp>
      <p:grpSp>
        <p:nvGrpSpPr>
          <p:cNvPr id="176" name="Group 98"/>
          <p:cNvGrpSpPr>
            <a:grpSpLocks/>
          </p:cNvGrpSpPr>
          <p:nvPr/>
        </p:nvGrpSpPr>
        <p:grpSpPr bwMode="auto">
          <a:xfrm>
            <a:off x="3622006" y="4109615"/>
            <a:ext cx="1436687" cy="433388"/>
            <a:chOff x="2981" y="3216"/>
            <a:chExt cx="905" cy="273"/>
          </a:xfrm>
        </p:grpSpPr>
        <p:sp>
          <p:nvSpPr>
            <p:cNvPr id="177" name="AutoShape 40"/>
            <p:cNvSpPr>
              <a:spLocks noChangeArrowheads="1"/>
            </p:cNvSpPr>
            <p:nvPr/>
          </p:nvSpPr>
          <p:spPr bwMode="auto">
            <a:xfrm flipV="1">
              <a:off x="2981" y="3239"/>
              <a:ext cx="905" cy="250"/>
            </a:xfrm>
            <a:custGeom>
              <a:avLst/>
              <a:gdLst>
                <a:gd name="T0" fmla="*/ 23 w 21600"/>
                <a:gd name="T1" fmla="*/ 0 h 21600"/>
                <a:gd name="T2" fmla="*/ 8 w 21600"/>
                <a:gd name="T3" fmla="*/ 1 h 21600"/>
                <a:gd name="T4" fmla="*/ 22 w 21600"/>
                <a:gd name="T5" fmla="*/ 0 h 21600"/>
                <a:gd name="T6" fmla="*/ 41 w 21600"/>
                <a:gd name="T7" fmla="*/ 1 h 21600"/>
                <a:gd name="T8" fmla="*/ 37 w 21600"/>
                <a:gd name="T9" fmla="*/ 1 h 21600"/>
                <a:gd name="T10" fmla="*/ 28 w 21600"/>
                <a:gd name="T11" fmla="*/ 1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4 w 21600"/>
                <a:gd name="T19" fmla="*/ 3197 h 21600"/>
                <a:gd name="T20" fmla="*/ 18426 w 21600"/>
                <a:gd name="T21" fmla="*/ 18403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8228" y="7589"/>
                  </a:moveTo>
                  <a:cubicBezTo>
                    <a:pt x="16947" y="4625"/>
                    <a:pt x="14028" y="2707"/>
                    <a:pt x="10800" y="2707"/>
                  </a:cubicBezTo>
                  <a:cubicBezTo>
                    <a:pt x="8751" y="2706"/>
                    <a:pt x="6780" y="3483"/>
                    <a:pt x="5281" y="4879"/>
                  </a:cubicBezTo>
                  <a:lnTo>
                    <a:pt x="3436" y="2899"/>
                  </a:lnTo>
                  <a:cubicBezTo>
                    <a:pt x="5435" y="1036"/>
                    <a:pt x="8066" y="-1"/>
                    <a:pt x="10800" y="0"/>
                  </a:cubicBezTo>
                  <a:cubicBezTo>
                    <a:pt x="15108" y="0"/>
                    <a:pt x="19004" y="2560"/>
                    <a:pt x="20713" y="6515"/>
                  </a:cubicBezTo>
                  <a:lnTo>
                    <a:pt x="23192" y="5443"/>
                  </a:lnTo>
                  <a:lnTo>
                    <a:pt x="21080" y="10772"/>
                  </a:lnTo>
                  <a:lnTo>
                    <a:pt x="15750" y="8660"/>
                  </a:lnTo>
                  <a:lnTo>
                    <a:pt x="18228" y="7589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FF0000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Text Box 86"/>
            <p:cNvSpPr txBox="1">
              <a:spLocks noChangeArrowheads="1"/>
            </p:cNvSpPr>
            <p:nvPr/>
          </p:nvSpPr>
          <p:spPr bwMode="auto">
            <a:xfrm>
              <a:off x="3312" y="3216"/>
              <a:ext cx="349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2000" i="1">
                  <a:solidFill>
                    <a:srgbClr val="FF0000"/>
                  </a:solidFill>
                  <a:latin typeface="Symbol" pitchFamily="18" charset="2"/>
                </a:rPr>
                <a:t>j</a:t>
              </a:r>
              <a:endParaRPr lang="en-GB" altLang="fi-FI" sz="2000" i="1">
                <a:solidFill>
                  <a:srgbClr val="FF0000"/>
                </a:solidFill>
                <a:latin typeface="Symbol" pitchFamily="18" charset="2"/>
              </a:endParaRPr>
            </a:p>
          </p:txBody>
        </p:sp>
      </p:grpSp>
      <p:grpSp>
        <p:nvGrpSpPr>
          <p:cNvPr id="179" name="Group 96"/>
          <p:cNvGrpSpPr>
            <a:grpSpLocks/>
          </p:cNvGrpSpPr>
          <p:nvPr/>
        </p:nvGrpSpPr>
        <p:grpSpPr bwMode="auto">
          <a:xfrm>
            <a:off x="5061868" y="2661815"/>
            <a:ext cx="520700" cy="409575"/>
            <a:chOff x="3888" y="2304"/>
            <a:chExt cx="328" cy="258"/>
          </a:xfrm>
        </p:grpSpPr>
        <p:sp>
          <p:nvSpPr>
            <p:cNvPr id="180" name="Line 72"/>
            <p:cNvSpPr>
              <a:spLocks noChangeShapeType="1"/>
            </p:cNvSpPr>
            <p:nvPr/>
          </p:nvSpPr>
          <p:spPr bwMode="auto">
            <a:xfrm flipV="1">
              <a:off x="3925" y="2508"/>
              <a:ext cx="58" cy="54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" name="Text Box 90"/>
            <p:cNvSpPr txBox="1">
              <a:spLocks noChangeArrowheads="1"/>
            </p:cNvSpPr>
            <p:nvPr/>
          </p:nvSpPr>
          <p:spPr bwMode="auto">
            <a:xfrm>
              <a:off x="3888" y="2304"/>
              <a:ext cx="32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dirty="0" err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GB" altLang="fi-FI" sz="2000" i="1" dirty="0" err="1">
                  <a:solidFill>
                    <a:srgbClr val="0000FF"/>
                  </a:solidFill>
                  <a:latin typeface="Symbol" pitchFamily="18" charset="2"/>
                </a:rPr>
                <a:t>j</a:t>
              </a:r>
              <a:endParaRPr lang="en-GB" altLang="fi-FI" sz="2000" i="1" dirty="0">
                <a:solidFill>
                  <a:srgbClr val="0000FF"/>
                </a:solidFill>
                <a:latin typeface="Symbol" pitchFamily="18" charset="2"/>
              </a:endParaRPr>
            </a:p>
          </p:txBody>
        </p:sp>
      </p:grpSp>
      <p:grpSp>
        <p:nvGrpSpPr>
          <p:cNvPr id="182" name="Group 99"/>
          <p:cNvGrpSpPr>
            <a:grpSpLocks/>
          </p:cNvGrpSpPr>
          <p:nvPr/>
        </p:nvGrpSpPr>
        <p:grpSpPr bwMode="auto">
          <a:xfrm>
            <a:off x="3377531" y="3347615"/>
            <a:ext cx="1692275" cy="927100"/>
            <a:chOff x="2827" y="2736"/>
            <a:chExt cx="1066" cy="584"/>
          </a:xfrm>
        </p:grpSpPr>
        <p:sp>
          <p:nvSpPr>
            <p:cNvPr id="183" name="AutoShape 33"/>
            <p:cNvSpPr>
              <a:spLocks noChangeArrowheads="1"/>
            </p:cNvSpPr>
            <p:nvPr/>
          </p:nvSpPr>
          <p:spPr bwMode="auto">
            <a:xfrm>
              <a:off x="2827" y="2758"/>
              <a:ext cx="1066" cy="562"/>
            </a:xfrm>
            <a:custGeom>
              <a:avLst/>
              <a:gdLst>
                <a:gd name="T0" fmla="*/ 41 w 21600"/>
                <a:gd name="T1" fmla="*/ 1 h 21600"/>
                <a:gd name="T2" fmla="*/ 31 w 21600"/>
                <a:gd name="T3" fmla="*/ 0 h 21600"/>
                <a:gd name="T4" fmla="*/ 40 w 21600"/>
                <a:gd name="T5" fmla="*/ 2 h 21600"/>
                <a:gd name="T6" fmla="*/ 54 w 21600"/>
                <a:gd name="T7" fmla="*/ 2 h 21600"/>
                <a:gd name="T8" fmla="*/ 52 w 21600"/>
                <a:gd name="T9" fmla="*/ 5 h 21600"/>
                <a:gd name="T10" fmla="*/ 41 w 21600"/>
                <a:gd name="T11" fmla="*/ 5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1 w 21600"/>
                <a:gd name="T19" fmla="*/ 3152 h 21600"/>
                <a:gd name="T20" fmla="*/ 18439 w 21600"/>
                <a:gd name="T21" fmla="*/ 18448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9127" y="5350"/>
                  </a:moveTo>
                  <a:cubicBezTo>
                    <a:pt x="17636" y="3072"/>
                    <a:pt x="15278" y="1505"/>
                    <a:pt x="12602" y="1012"/>
                  </a:cubicBezTo>
                  <a:lnTo>
                    <a:pt x="12755" y="178"/>
                  </a:lnTo>
                  <a:cubicBezTo>
                    <a:pt x="15660" y="713"/>
                    <a:pt x="18219" y="2414"/>
                    <a:pt x="19836" y="4886"/>
                  </a:cubicBezTo>
                  <a:lnTo>
                    <a:pt x="22096" y="3407"/>
                  </a:lnTo>
                  <a:lnTo>
                    <a:pt x="21192" y="7732"/>
                  </a:lnTo>
                  <a:lnTo>
                    <a:pt x="16868" y="6828"/>
                  </a:lnTo>
                  <a:lnTo>
                    <a:pt x="19127" y="5350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FF0000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" name="Text Box 91"/>
            <p:cNvSpPr txBox="1">
              <a:spLocks noChangeArrowheads="1"/>
            </p:cNvSpPr>
            <p:nvPr/>
          </p:nvSpPr>
          <p:spPr bwMode="auto">
            <a:xfrm>
              <a:off x="3408" y="2736"/>
              <a:ext cx="349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2000" i="1">
                  <a:solidFill>
                    <a:srgbClr val="FF0000"/>
                  </a:solidFill>
                  <a:latin typeface="Symbol" pitchFamily="18" charset="2"/>
                </a:rPr>
                <a:t>q</a:t>
              </a:r>
              <a:endParaRPr lang="en-GB" altLang="fi-FI" sz="2000" i="1">
                <a:solidFill>
                  <a:srgbClr val="FF0000"/>
                </a:solidFill>
                <a:latin typeface="Symbol" pitchFamily="18" charset="2"/>
              </a:endParaRPr>
            </a:p>
          </p:txBody>
        </p:sp>
      </p:grpSp>
      <p:grpSp>
        <p:nvGrpSpPr>
          <p:cNvPr id="185" name="Group 105"/>
          <p:cNvGrpSpPr>
            <a:grpSpLocks/>
          </p:cNvGrpSpPr>
          <p:nvPr/>
        </p:nvGrpSpPr>
        <p:grpSpPr bwMode="auto">
          <a:xfrm>
            <a:off x="4376068" y="3195215"/>
            <a:ext cx="1346200" cy="908050"/>
            <a:chOff x="3456" y="2640"/>
            <a:chExt cx="848" cy="572"/>
          </a:xfrm>
        </p:grpSpPr>
        <p:sp>
          <p:nvSpPr>
            <p:cNvPr id="186" name="Line 51"/>
            <p:cNvSpPr>
              <a:spLocks noChangeShapeType="1"/>
            </p:cNvSpPr>
            <p:nvPr/>
          </p:nvSpPr>
          <p:spPr bwMode="auto">
            <a:xfrm flipV="1">
              <a:off x="3456" y="2704"/>
              <a:ext cx="848" cy="50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" name="Text Box 104"/>
            <p:cNvSpPr txBox="1">
              <a:spLocks noChangeArrowheads="1"/>
            </p:cNvSpPr>
            <p:nvPr/>
          </p:nvSpPr>
          <p:spPr bwMode="auto">
            <a:xfrm>
              <a:off x="3936" y="2640"/>
              <a:ext cx="192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</a:p>
          </p:txBody>
        </p:sp>
      </p:grp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3045543"/>
              </p:ext>
            </p:extLst>
          </p:nvPr>
        </p:nvGraphicFramePr>
        <p:xfrm>
          <a:off x="657225" y="1753021"/>
          <a:ext cx="3235325" cy="264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0" name="Equation" r:id="rId11" imgW="1041120" imgH="850680" progId="Equation.DSMT4">
                  <p:embed/>
                </p:oleObj>
              </mc:Choice>
              <mc:Fallback>
                <p:oleObj name="Equation" r:id="rId11" imgW="1041120" imgH="8506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5" y="1753021"/>
                        <a:ext cx="3235325" cy="2644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73552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7244997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Differentiaaliset tilavuusalkiot</a:t>
            </a:r>
            <a:b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eri koordinaatistoissa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9881171"/>
              </p:ext>
            </p:extLst>
          </p:nvPr>
        </p:nvGraphicFramePr>
        <p:xfrm>
          <a:off x="1463675" y="1435100"/>
          <a:ext cx="3992563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5" name="Equation" r:id="rId5" imgW="1320480" imgH="253800" progId="Equation.DSMT4">
                  <p:embed/>
                </p:oleObj>
              </mc:Choice>
              <mc:Fallback>
                <p:oleObj name="Equation" r:id="rId5" imgW="1320480" imgH="253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3675" y="1435100"/>
                        <a:ext cx="3992563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5628322"/>
              </p:ext>
            </p:extLst>
          </p:nvPr>
        </p:nvGraphicFramePr>
        <p:xfrm>
          <a:off x="1460500" y="2381250"/>
          <a:ext cx="4452938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6" name="Equation" r:id="rId7" imgW="1473120" imgH="279360" progId="Equation.DSMT4">
                  <p:embed/>
                </p:oleObj>
              </mc:Choice>
              <mc:Fallback>
                <p:oleObj name="Equation" r:id="rId7" imgW="1473120" imgH="2793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0500" y="2381250"/>
                        <a:ext cx="4452938" cy="846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3142789"/>
              </p:ext>
            </p:extLst>
          </p:nvPr>
        </p:nvGraphicFramePr>
        <p:xfrm>
          <a:off x="1521272" y="3602038"/>
          <a:ext cx="3722687" cy="119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7" name="Equation" r:id="rId9" imgW="1231560" imgH="393480" progId="Equation.DSMT4">
                  <p:embed/>
                </p:oleObj>
              </mc:Choice>
              <mc:Fallback>
                <p:oleObj name="Equation" r:id="rId9" imgW="1231560" imgH="393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1272" y="3602038"/>
                        <a:ext cx="3722687" cy="1192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2602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7244997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Differentiaaliset tilavuusalkiot</a:t>
            </a:r>
            <a:b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eri koordinaatistoissa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45207" y="2085989"/>
            <a:ext cx="554461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altLang="fi-FI" sz="2000" dirty="0">
                <a:latin typeface="Arial" panose="020B0604020202020204" pitchFamily="34" charset="0"/>
                <a:cs typeface="Arial" panose="020B0604020202020204" pitchFamily="34" charset="0"/>
              </a:rPr>
              <a:t>Animaatiosivu pinta- ja tilavuusalkioista:</a:t>
            </a:r>
          </a:p>
          <a:p>
            <a:endParaRPr lang="fi-FI" alt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fi-FI" sz="20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http://www.uwasa.fi/~mave/SAH105anim1.html</a:t>
            </a:r>
            <a:endParaRPr lang="en-US" alt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15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yleispohja">
  <a:themeElements>
    <a:clrScheme name="UVA THEME 1">
      <a:dk1>
        <a:srgbClr val="000000"/>
      </a:dk1>
      <a:lt1>
        <a:srgbClr val="FFFFFF"/>
      </a:lt1>
      <a:dk2>
        <a:srgbClr val="F6A500"/>
      </a:dk2>
      <a:lt2>
        <a:srgbClr val="FFD900"/>
      </a:lt2>
      <a:accent1>
        <a:srgbClr val="7A7C7F"/>
      </a:accent1>
      <a:accent2>
        <a:srgbClr val="C1431D"/>
      </a:accent2>
      <a:accent3>
        <a:srgbClr val="69A341"/>
      </a:accent3>
      <a:accent4>
        <a:srgbClr val="8F1F76"/>
      </a:accent4>
      <a:accent5>
        <a:srgbClr val="008EC5"/>
      </a:accent5>
      <a:accent6>
        <a:srgbClr val="FCC000"/>
      </a:accent6>
      <a:hlink>
        <a:srgbClr val="0000FF"/>
      </a:hlink>
      <a:folHlink>
        <a:srgbClr val="800080"/>
      </a:folHlink>
    </a:clrScheme>
    <a:fontScheme name="UVA FONTS 1">
      <a:majorFont>
        <a:latin typeface="Lucida Sans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yleispohja</Template>
  <TotalTime>837</TotalTime>
  <Words>180</Words>
  <Application>Microsoft Office PowerPoint</Application>
  <PresentationFormat>Custom</PresentationFormat>
  <Paragraphs>83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yleispohja</vt:lpstr>
      <vt:lpstr>Equation</vt:lpstr>
      <vt:lpstr>SATE2180 Kenttäteorian perusteet Differentiaaliset alkiot Sähkötekniikka/MV </vt:lpstr>
      <vt:lpstr>Differentiaalinen pituus- (eli etäisyys-) alkio karteesisessa koordinaatistossa P(x, y, z)</vt:lpstr>
      <vt:lpstr>Differentiaalinen pituus- (eli etäisyys-) alkio sylinterikoordinaatistossa P(r, j, z) </vt:lpstr>
      <vt:lpstr>Differentiaalinen pituus- (eli etäisyys-) alkio pallokoordinaatistossa P(r, q, j)</vt:lpstr>
      <vt:lpstr>Differentiaalinen pinta-alkio karteesisessa koordinaatistossa P(x, y, z)</vt:lpstr>
      <vt:lpstr>Differentiaalinen pinta-alkio sylinterikoordinaatistossa P(r, j, z) </vt:lpstr>
      <vt:lpstr>Differentiaalinen pinta-alkio pallokoordinaatistossa P(r, q, j)</vt:lpstr>
      <vt:lpstr>Differentiaaliset tilavuusalkiot eri koordinaatistoissa</vt:lpstr>
      <vt:lpstr>Differentiaaliset tilavuusalkiot eri koordinaatistoissa</vt:lpstr>
      <vt:lpstr>PowerPoint Presentation</vt:lpstr>
    </vt:vector>
  </TitlesOfParts>
  <Company>University of Vaasa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Esittäjän nimi Esityksen nimi  20.11.2012 Paikka laitoksen nimelle Tiedekunta</dc:title>
  <dc:creator>Maarit</dc:creator>
  <cp:lastModifiedBy>Maarit</cp:lastModifiedBy>
  <cp:revision>113</cp:revision>
  <cp:lastPrinted>2018-08-22T09:38:22Z</cp:lastPrinted>
  <dcterms:created xsi:type="dcterms:W3CDTF">2018-08-21T07:35:50Z</dcterms:created>
  <dcterms:modified xsi:type="dcterms:W3CDTF">2018-08-27T12:32:31Z</dcterms:modified>
</cp:coreProperties>
</file>