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3" r:id="rId2"/>
    <p:sldId id="261" r:id="rId3"/>
    <p:sldId id="339" r:id="rId4"/>
    <p:sldId id="340" r:id="rId5"/>
    <p:sldId id="341" r:id="rId6"/>
    <p:sldId id="342" r:id="rId7"/>
    <p:sldId id="302" r:id="rId8"/>
  </p:sldIdLst>
  <p:sldSz cx="7939088" cy="5483225"/>
  <p:notesSz cx="6669088" cy="9872663"/>
  <p:defaultTextStyle>
    <a:defPPr>
      <a:defRPr lang="en-US"/>
    </a:defPPr>
    <a:lvl1pPr marL="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2989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5978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8966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1955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64944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77933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90921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0391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C112"/>
    <a:srgbClr val="7A7C7F"/>
    <a:srgbClr val="595959"/>
    <a:srgbClr val="FAA519"/>
    <a:srgbClr val="FFD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51" autoAdjust="0"/>
  </p:normalViewPr>
  <p:slideViewPr>
    <p:cSldViewPr>
      <p:cViewPr>
        <p:scale>
          <a:sx n="100" d="100"/>
          <a:sy n="100" d="100"/>
        </p:scale>
        <p:origin x="-2094" y="-804"/>
      </p:cViewPr>
      <p:guideLst>
        <p:guide orient="horz" pos="1727"/>
        <p:guide pos="25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01" d="100"/>
          <a:sy n="101" d="100"/>
        </p:scale>
        <p:origin x="-3576" y="-90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F68E-8742-437C-A93A-788FD588D124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3A837-0B4A-4E88-AB34-E750EED85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58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336A6-E37D-445A-ADA5-60070BD0B738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739775"/>
            <a:ext cx="536098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B183C-B623-4577-84E5-259D4799A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432" y="1703355"/>
            <a:ext cx="6748225" cy="11753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863" y="3107161"/>
            <a:ext cx="5557362" cy="14012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2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8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1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4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7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90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0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Derivointi- ja integrointikaavoja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87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Derivointi- ja integrointikaavoja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41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55839" y="219585"/>
            <a:ext cx="1786295" cy="46785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955" y="219585"/>
            <a:ext cx="5226566" cy="46785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Derivointi- ja integrointikaavoja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52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Derivointi- ja integrointikaavoja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05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33" y="3523481"/>
            <a:ext cx="6748225" cy="108902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133" y="2324025"/>
            <a:ext cx="6748225" cy="1199455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29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389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19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6494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779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9092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039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Derivointi- ja integrointikaavoja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5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954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703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Derivointi- ja integrointikaavoja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53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27380"/>
            <a:ext cx="3507809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955" y="1738893"/>
            <a:ext cx="3507809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32949" y="1227380"/>
            <a:ext cx="3509187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2949" y="1738893"/>
            <a:ext cx="3509187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Derivointi- ja integrointikaavoja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94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Derivointi- ja integrointikaavoja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Derivointi- ja integrointikaavoja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4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57" y="218313"/>
            <a:ext cx="2611905" cy="92910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3963" y="218315"/>
            <a:ext cx="4438171" cy="467978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957" y="1147418"/>
            <a:ext cx="2611905" cy="375067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Derivointi- ja integrointikaavoja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1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117" y="3838258"/>
            <a:ext cx="4763453" cy="45312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6117" y="489936"/>
            <a:ext cx="4763453" cy="3289935"/>
          </a:xfrm>
        </p:spPr>
        <p:txBody>
          <a:bodyPr/>
          <a:lstStyle>
            <a:lvl1pPr marL="0" indent="0">
              <a:buNone/>
              <a:defRPr sz="2900"/>
            </a:lvl1pPr>
            <a:lvl2pPr marL="412989" indent="0">
              <a:buNone/>
              <a:defRPr sz="2500"/>
            </a:lvl2pPr>
            <a:lvl3pPr marL="825978" indent="0">
              <a:buNone/>
              <a:defRPr sz="2200"/>
            </a:lvl3pPr>
            <a:lvl4pPr marL="1238966" indent="0">
              <a:buNone/>
              <a:defRPr sz="1800"/>
            </a:lvl4pPr>
            <a:lvl5pPr marL="1651955" indent="0">
              <a:buNone/>
              <a:defRPr sz="1800"/>
            </a:lvl5pPr>
            <a:lvl6pPr marL="2064944" indent="0">
              <a:buNone/>
              <a:defRPr sz="1800"/>
            </a:lvl6pPr>
            <a:lvl7pPr marL="2477933" indent="0">
              <a:buNone/>
              <a:defRPr sz="1800"/>
            </a:lvl7pPr>
            <a:lvl8pPr marL="2890921" indent="0">
              <a:buNone/>
              <a:defRPr sz="1800"/>
            </a:lvl8pPr>
            <a:lvl9pPr marL="3303910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6117" y="4291386"/>
            <a:ext cx="4763453" cy="64351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Derivointi- ja integrointikaavoja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19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955" y="219584"/>
            <a:ext cx="7145179" cy="913871"/>
          </a:xfrm>
          <a:prstGeom prst="rect">
            <a:avLst/>
          </a:prstGeom>
        </p:spPr>
        <p:txBody>
          <a:bodyPr vert="horz" lIns="82598" tIns="41299" rIns="82598" bIns="4129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79420"/>
            <a:ext cx="7145179" cy="3618675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144" y="5117876"/>
            <a:ext cx="980302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22.8.2018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7256" y="5117876"/>
            <a:ext cx="3960440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Vaasan yliopisto | Sähkötekniikka | SATE2108 Derivointi- ja integrointikaavoja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97736" y="5117876"/>
            <a:ext cx="1852454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2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825978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9742" indent="-309742" algn="l" defTabSz="8259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71107" indent="-258118" algn="l" defTabSz="82597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32472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45461" indent="-206494" algn="l" defTabSz="825978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58449" indent="-206494" algn="l" defTabSz="825978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438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4427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97416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10404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989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5978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8966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1955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4944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7933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0921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91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4.wmf"/><Relationship Id="rId5" Type="http://schemas.microsoft.com/office/2007/relationships/hdphoto" Target="../media/hdphoto1.wdp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7.png"/><Relationship Id="rId9" Type="http://schemas.openxmlformats.org/officeDocument/2006/relationships/image" Target="../media/image3.wmf"/><Relationship Id="rId1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0.wmf"/><Relationship Id="rId5" Type="http://schemas.microsoft.com/office/2007/relationships/hdphoto" Target="../media/hdphoto1.wdp"/><Relationship Id="rId10" Type="http://schemas.openxmlformats.org/officeDocument/2006/relationships/oleObject" Target="../embeddings/oleObject8.bin"/><Relationship Id="rId4" Type="http://schemas.openxmlformats.org/officeDocument/2006/relationships/image" Target="../media/image7.png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5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4.wmf"/><Relationship Id="rId5" Type="http://schemas.microsoft.com/office/2007/relationships/hdphoto" Target="../media/hdphoto1.wdp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7.png"/><Relationship Id="rId9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8.wmf"/><Relationship Id="rId5" Type="http://schemas.microsoft.com/office/2007/relationships/hdphoto" Target="../media/hdphoto1.wdp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7.png"/><Relationship Id="rId9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3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3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2.wmf"/><Relationship Id="rId5" Type="http://schemas.microsoft.com/office/2007/relationships/hdphoto" Target="../media/hdphoto1.wdp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20.bin"/><Relationship Id="rId4" Type="http://schemas.openxmlformats.org/officeDocument/2006/relationships/image" Target="../media/image7.png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7820" y="5349768"/>
            <a:ext cx="7953139" cy="144016"/>
          </a:xfrm>
          <a:prstGeom prst="rect">
            <a:avLst/>
          </a:prstGeom>
          <a:solidFill>
            <a:srgbClr val="F9C1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8198" y="509364"/>
            <a:ext cx="7953138" cy="768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C:\Users\JTAPAN\Desktop\MUUT PROJEKTIT\UVA PREZI &amp; PP\LOGO_Ensisijainen FIN-ENG\Solid_White\Ensisijainen logo_fi-eng_solid_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37" y="509364"/>
            <a:ext cx="3016003" cy="76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9"/>
          <p:cNvSpPr>
            <a:spLocks noGrp="1" noChangeArrowheads="1"/>
          </p:cNvSpPr>
          <p:nvPr>
            <p:ph type="ctrTitle"/>
          </p:nvPr>
        </p:nvSpPr>
        <p:spPr>
          <a:xfrm>
            <a:off x="441145" y="1661492"/>
            <a:ext cx="7056785" cy="3429000"/>
          </a:xfrm>
        </p:spPr>
        <p:txBody>
          <a:bodyPr/>
          <a:lstStyle/>
          <a:p>
            <a:r>
              <a:rPr lang="fi-FI" sz="2400" dirty="0" smtClean="0"/>
              <a:t>SATE2180</a:t>
            </a:r>
            <a:r>
              <a:rPr lang="fi-FI" dirty="0"/>
              <a:t/>
            </a:r>
            <a:br>
              <a:rPr lang="fi-FI" dirty="0"/>
            </a:br>
            <a:r>
              <a:rPr lang="fi-FI" sz="3200" dirty="0" smtClean="0"/>
              <a:t>Kenttäteorian perusteet</a:t>
            </a:r>
            <a:r>
              <a:rPr lang="fi-FI" dirty="0"/>
              <a:t/>
            </a:r>
            <a:br>
              <a:rPr lang="fi-FI" dirty="0"/>
            </a:br>
            <a:r>
              <a:rPr lang="fi-FI" sz="2400" dirty="0" smtClean="0"/>
              <a:t>Derivointi- ja integrointikaavoja </a:t>
            </a: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 smtClean="0"/>
              <a:t>Sähkötekniikka/MV</a:t>
            </a:r>
            <a:r>
              <a:rPr lang="fi-FI" sz="2400" dirty="0"/>
              <a:t/>
            </a:r>
            <a:br>
              <a:rPr lang="fi-FI" sz="2400" dirty="0"/>
            </a:b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31587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Derivointi- ja integrointikaavoja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/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Derivointikaavoja 1/2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idx="1"/>
          </p:nvPr>
        </p:nvSpPr>
        <p:spPr>
          <a:xfrm>
            <a:off x="396955" y="1279421"/>
            <a:ext cx="6236885" cy="742111"/>
          </a:xfrm>
        </p:spPr>
        <p:txBody>
          <a:bodyPr/>
          <a:lstStyle/>
          <a:p>
            <a:pPr lvl="0"/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Seuraavissa kaavoissa </a:t>
            </a:r>
            <a:r>
              <a:rPr lang="fi-FI" altLang="fi-FI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r>
              <a:rPr lang="fi-FI" altLang="fi-FI" i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ovat </a:t>
            </a:r>
            <a:r>
              <a:rPr lang="fi-FI" altLang="fi-FI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:n funktioita; </a:t>
            </a:r>
            <a:r>
              <a:rPr lang="fi-FI" altLang="fi-FI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fi-FI" altLang="fi-FI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ovat vakioita</a:t>
            </a:r>
            <a:endParaRPr lang="fi-FI" altLang="fi-FI" i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i-FI" altLang="fi-FI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310461"/>
              </p:ext>
            </p:extLst>
          </p:nvPr>
        </p:nvGraphicFramePr>
        <p:xfrm>
          <a:off x="847725" y="2063750"/>
          <a:ext cx="15716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0" name="Equation" r:id="rId6" imgW="685800" imgH="355320" progId="Equation.DSMT4">
                  <p:embed/>
                </p:oleObj>
              </mc:Choice>
              <mc:Fallback>
                <p:oleObj name="Equation" r:id="rId6" imgW="685800" imgH="3553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2063750"/>
                        <a:ext cx="157162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189055"/>
              </p:ext>
            </p:extLst>
          </p:nvPr>
        </p:nvGraphicFramePr>
        <p:xfrm>
          <a:off x="801192" y="2924429"/>
          <a:ext cx="180498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1" name="Equation" r:id="rId8" imgW="787320" imgH="355320" progId="Equation.DSMT4">
                  <p:embed/>
                </p:oleObj>
              </mc:Choice>
              <mc:Fallback>
                <p:oleObj name="Equation" r:id="rId8" imgW="787320" imgH="3553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192" y="2924429"/>
                        <a:ext cx="1804987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937265"/>
              </p:ext>
            </p:extLst>
          </p:nvPr>
        </p:nvGraphicFramePr>
        <p:xfrm>
          <a:off x="801192" y="3821732"/>
          <a:ext cx="253206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" name="Equation" r:id="rId10" imgW="1104840" imgH="355320" progId="Equation.DSMT4">
                  <p:embed/>
                </p:oleObj>
              </mc:Choice>
              <mc:Fallback>
                <p:oleObj name="Equation" r:id="rId10" imgW="1104840" imgH="35532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192" y="3821732"/>
                        <a:ext cx="2532063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69071"/>
              </p:ext>
            </p:extLst>
          </p:nvPr>
        </p:nvGraphicFramePr>
        <p:xfrm>
          <a:off x="3897536" y="2093540"/>
          <a:ext cx="299878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3" name="Equation" r:id="rId12" imgW="1307880" imgH="355320" progId="Equation.DSMT4">
                  <p:embed/>
                </p:oleObj>
              </mc:Choice>
              <mc:Fallback>
                <p:oleObj name="Equation" r:id="rId12" imgW="1307880" imgH="35532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536" y="2093540"/>
                        <a:ext cx="2998787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383387"/>
              </p:ext>
            </p:extLst>
          </p:nvPr>
        </p:nvGraphicFramePr>
        <p:xfrm>
          <a:off x="3897536" y="3245668"/>
          <a:ext cx="2911475" cy="113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4" name="Equation" r:id="rId14" imgW="1269720" imgH="495000" progId="Equation.DSMT4">
                  <p:embed/>
                </p:oleObj>
              </mc:Choice>
              <mc:Fallback>
                <p:oleObj name="Equation" r:id="rId14" imgW="1269720" imgH="4950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536" y="3245668"/>
                        <a:ext cx="2911475" cy="1131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306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Derivointi- ja integrointikaavoja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/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Derivointikaavoja 2/2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idx="1"/>
          </p:nvPr>
        </p:nvSpPr>
        <p:spPr>
          <a:xfrm>
            <a:off x="396955" y="1279421"/>
            <a:ext cx="6236885" cy="742111"/>
          </a:xfrm>
        </p:spPr>
        <p:txBody>
          <a:bodyPr/>
          <a:lstStyle/>
          <a:p>
            <a:pPr lvl="0"/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Seuraavissa kaavoissa </a:t>
            </a:r>
            <a:r>
              <a:rPr lang="fi-FI" altLang="fi-FI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r>
              <a:rPr lang="fi-FI" altLang="fi-FI" i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ovat </a:t>
            </a:r>
            <a:r>
              <a:rPr lang="fi-FI" altLang="fi-FI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:n funktioita; </a:t>
            </a:r>
            <a:r>
              <a:rPr lang="fi-FI" altLang="fi-FI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fi-FI" altLang="fi-FI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ovat vakioita</a:t>
            </a:r>
            <a:endParaRPr lang="fi-FI" altLang="fi-FI" i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i-FI" altLang="fi-FI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096018"/>
              </p:ext>
            </p:extLst>
          </p:nvPr>
        </p:nvGraphicFramePr>
        <p:xfrm>
          <a:off x="684759" y="2288852"/>
          <a:ext cx="285273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6" name="Equation" r:id="rId6" imgW="1244520" imgH="355320" progId="Equation.DSMT4">
                  <p:embed/>
                </p:oleObj>
              </mc:Choice>
              <mc:Fallback>
                <p:oleObj name="Equation" r:id="rId6" imgW="124452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759" y="2288852"/>
                        <a:ext cx="2852737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591681"/>
              </p:ext>
            </p:extLst>
          </p:nvPr>
        </p:nvGraphicFramePr>
        <p:xfrm>
          <a:off x="697583" y="3330575"/>
          <a:ext cx="305593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7" name="Equation" r:id="rId8" imgW="1333440" imgH="355320" progId="Equation.DSMT4">
                  <p:embed/>
                </p:oleObj>
              </mc:Choice>
              <mc:Fallback>
                <p:oleObj name="Equation" r:id="rId8" imgW="1333440" imgH="3553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583" y="3330575"/>
                        <a:ext cx="3055937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080810"/>
              </p:ext>
            </p:extLst>
          </p:nvPr>
        </p:nvGraphicFramePr>
        <p:xfrm>
          <a:off x="4116388" y="2309564"/>
          <a:ext cx="22701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8" name="Equation" r:id="rId10" imgW="990360" imgH="355320" progId="Equation.DSMT4">
                  <p:embed/>
                </p:oleObj>
              </mc:Choice>
              <mc:Fallback>
                <p:oleObj name="Equation" r:id="rId10" imgW="990360" imgH="3553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6388" y="2309564"/>
                        <a:ext cx="227012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953513"/>
              </p:ext>
            </p:extLst>
          </p:nvPr>
        </p:nvGraphicFramePr>
        <p:xfrm>
          <a:off x="4113560" y="3330575"/>
          <a:ext cx="221138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9" name="Equation" r:id="rId12" imgW="965160" imgH="355320" progId="Equation.DSMT4">
                  <p:embed/>
                </p:oleObj>
              </mc:Choice>
              <mc:Fallback>
                <p:oleObj name="Equation" r:id="rId12" imgW="965160" imgH="3553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3560" y="3330575"/>
                        <a:ext cx="2211387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805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Derivointi- ja integrointikaavoja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/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Integrointikaavoja 1/3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idx="1"/>
          </p:nvPr>
        </p:nvSpPr>
        <p:spPr>
          <a:xfrm>
            <a:off x="396955" y="1279421"/>
            <a:ext cx="6236885" cy="742111"/>
          </a:xfrm>
        </p:spPr>
        <p:txBody>
          <a:bodyPr/>
          <a:lstStyle/>
          <a:p>
            <a:pPr lvl="0"/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Seuraavissa kaavoissa </a:t>
            </a:r>
            <a:r>
              <a:rPr lang="fi-FI" altLang="fi-FI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r>
              <a:rPr lang="fi-FI" altLang="fi-FI" i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ovat </a:t>
            </a:r>
            <a:r>
              <a:rPr lang="fi-FI" altLang="fi-FI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:n funktioita; </a:t>
            </a:r>
            <a:r>
              <a:rPr lang="fi-FI" altLang="fi-FI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fi-FI" altLang="fi-FI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ovat vakioita</a:t>
            </a:r>
            <a:endParaRPr lang="fi-FI" altLang="fi-FI" i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i-FI" altLang="fi-FI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771805"/>
              </p:ext>
            </p:extLst>
          </p:nvPr>
        </p:nvGraphicFramePr>
        <p:xfrm>
          <a:off x="811263" y="2165548"/>
          <a:ext cx="1862137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0" name="Equation" r:id="rId6" imgW="812520" imgH="241200" progId="Equation.DSMT4">
                  <p:embed/>
                </p:oleObj>
              </mc:Choice>
              <mc:Fallback>
                <p:oleObj name="Equation" r:id="rId6" imgW="8125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63" y="2165548"/>
                        <a:ext cx="1862137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085739"/>
              </p:ext>
            </p:extLst>
          </p:nvPr>
        </p:nvGraphicFramePr>
        <p:xfrm>
          <a:off x="823813" y="2741612"/>
          <a:ext cx="3433763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1" name="Equation" r:id="rId8" imgW="1498320" imgH="241200" progId="Equation.DSMT4">
                  <p:embed/>
                </p:oleObj>
              </mc:Choice>
              <mc:Fallback>
                <p:oleObj name="Equation" r:id="rId8" imgW="149832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813" y="2741612"/>
                        <a:ext cx="3433763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925666"/>
              </p:ext>
            </p:extLst>
          </p:nvPr>
        </p:nvGraphicFramePr>
        <p:xfrm>
          <a:off x="801192" y="3317676"/>
          <a:ext cx="48895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2" name="Equation" r:id="rId10" imgW="2133360" imgH="241200" progId="Equation.DSMT4">
                  <p:embed/>
                </p:oleObj>
              </mc:Choice>
              <mc:Fallback>
                <p:oleObj name="Equation" r:id="rId10" imgW="213336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192" y="3317676"/>
                        <a:ext cx="488950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4780392"/>
              </p:ext>
            </p:extLst>
          </p:nvPr>
        </p:nvGraphicFramePr>
        <p:xfrm>
          <a:off x="800200" y="3952875"/>
          <a:ext cx="2881312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3" name="Equation" r:id="rId12" imgW="1257120" imgH="241200" progId="Equation.DSMT4">
                  <p:embed/>
                </p:oleObj>
              </mc:Choice>
              <mc:Fallback>
                <p:oleObj name="Equation" r:id="rId12" imgW="125712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200" y="3952875"/>
                        <a:ext cx="2881312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595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Derivointi- ja integrointikaavoja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/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Integrointikaavoja 2/3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idx="1"/>
          </p:nvPr>
        </p:nvSpPr>
        <p:spPr>
          <a:xfrm>
            <a:off x="396955" y="1013420"/>
            <a:ext cx="6236885" cy="742111"/>
          </a:xfrm>
        </p:spPr>
        <p:txBody>
          <a:bodyPr/>
          <a:lstStyle/>
          <a:p>
            <a:pPr lvl="0"/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Seuraavissa kaavoissa </a:t>
            </a:r>
            <a:r>
              <a:rPr lang="fi-FI" altLang="fi-FI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r>
              <a:rPr lang="fi-FI" altLang="fi-FI" i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ovat </a:t>
            </a:r>
            <a:r>
              <a:rPr lang="fi-FI" altLang="fi-FI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:n funktioita; </a:t>
            </a:r>
            <a:r>
              <a:rPr lang="fi-FI" altLang="fi-FI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fi-FI" altLang="fi-FI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ovat vakioita</a:t>
            </a:r>
            <a:endParaRPr lang="fi-FI" altLang="fi-FI" i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i-FI" altLang="fi-FI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583887"/>
              </p:ext>
            </p:extLst>
          </p:nvPr>
        </p:nvGraphicFramePr>
        <p:xfrm>
          <a:off x="826294" y="1733500"/>
          <a:ext cx="314325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1" name="Equation" r:id="rId6" imgW="1371600" imgH="355320" progId="Equation.DSMT4">
                  <p:embed/>
                </p:oleObj>
              </mc:Choice>
              <mc:Fallback>
                <p:oleObj name="Equation" r:id="rId6" imgW="13716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294" y="1733500"/>
                        <a:ext cx="3143250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570503"/>
              </p:ext>
            </p:extLst>
          </p:nvPr>
        </p:nvGraphicFramePr>
        <p:xfrm>
          <a:off x="801192" y="2554288"/>
          <a:ext cx="305593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2" name="Equation" r:id="rId8" imgW="1333440" imgH="393480" progId="Equation.DSMT4">
                  <p:embed/>
                </p:oleObj>
              </mc:Choice>
              <mc:Fallback>
                <p:oleObj name="Equation" r:id="rId8" imgW="133344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192" y="2554288"/>
                        <a:ext cx="3055938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57219"/>
              </p:ext>
            </p:extLst>
          </p:nvPr>
        </p:nvGraphicFramePr>
        <p:xfrm>
          <a:off x="801192" y="3557314"/>
          <a:ext cx="19208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3" name="Equation" r:id="rId10" imgW="838080" imgH="241200" progId="Equation.DSMT4">
                  <p:embed/>
                </p:oleObj>
              </mc:Choice>
              <mc:Fallback>
                <p:oleObj name="Equation" r:id="rId10" imgW="83808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192" y="3557314"/>
                        <a:ext cx="1920875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672913"/>
              </p:ext>
            </p:extLst>
          </p:nvPr>
        </p:nvGraphicFramePr>
        <p:xfrm>
          <a:off x="801192" y="4015457"/>
          <a:ext cx="6142038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4" name="Equation" r:id="rId12" imgW="2679480" imgH="355320" progId="Equation.DSMT4">
                  <p:embed/>
                </p:oleObj>
              </mc:Choice>
              <mc:Fallback>
                <p:oleObj name="Equation" r:id="rId12" imgW="2679480" imgH="35532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192" y="4015457"/>
                        <a:ext cx="6142038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520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Derivointi- ja integrointikaavoja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/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Integrointikaavoja 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/3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idx="1"/>
          </p:nvPr>
        </p:nvSpPr>
        <p:spPr>
          <a:xfrm>
            <a:off x="396955" y="1013420"/>
            <a:ext cx="6236885" cy="742111"/>
          </a:xfrm>
        </p:spPr>
        <p:txBody>
          <a:bodyPr/>
          <a:lstStyle/>
          <a:p>
            <a:pPr lvl="0"/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Seuraavissa kaavoissa </a:t>
            </a:r>
            <a:r>
              <a:rPr lang="fi-FI" altLang="fi-FI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r>
              <a:rPr lang="fi-FI" altLang="fi-FI" i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ovat </a:t>
            </a:r>
            <a:r>
              <a:rPr lang="fi-FI" altLang="fi-FI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:n funktioita; </a:t>
            </a:r>
            <a:r>
              <a:rPr lang="fi-FI" altLang="fi-FI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fi-FI" altLang="fi-FI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ovat vakioita</a:t>
            </a:r>
            <a:endParaRPr lang="fi-FI" altLang="fi-FI" i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i-FI" altLang="fi-FI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529285"/>
              </p:ext>
            </p:extLst>
          </p:nvPr>
        </p:nvGraphicFramePr>
        <p:xfrm>
          <a:off x="627063" y="1863725"/>
          <a:ext cx="2763837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3" name="Equation" r:id="rId6" imgW="1206360" imgH="241200" progId="Equation.DSMT4">
                  <p:embed/>
                </p:oleObj>
              </mc:Choice>
              <mc:Fallback>
                <p:oleObj name="Equation" r:id="rId6" imgW="12063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1863725"/>
                        <a:ext cx="2763837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176882"/>
              </p:ext>
            </p:extLst>
          </p:nvPr>
        </p:nvGraphicFramePr>
        <p:xfrm>
          <a:off x="441152" y="2405186"/>
          <a:ext cx="27051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4" name="Equation" r:id="rId8" imgW="1180800" imgH="241200" progId="Equation.DSMT4">
                  <p:embed/>
                </p:oleObj>
              </mc:Choice>
              <mc:Fallback>
                <p:oleObj name="Equation" r:id="rId8" imgW="118080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152" y="2405186"/>
                        <a:ext cx="270510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333403"/>
              </p:ext>
            </p:extLst>
          </p:nvPr>
        </p:nvGraphicFramePr>
        <p:xfrm>
          <a:off x="441152" y="3714750"/>
          <a:ext cx="314007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5" name="Equation" r:id="rId10" imgW="1371600" imgH="342720" progId="Equation.DSMT4">
                  <p:embed/>
                </p:oleObj>
              </mc:Choice>
              <mc:Fallback>
                <p:oleObj name="Equation" r:id="rId10" imgW="1371600" imgH="3427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152" y="3714750"/>
                        <a:ext cx="3140075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158513"/>
              </p:ext>
            </p:extLst>
          </p:nvPr>
        </p:nvGraphicFramePr>
        <p:xfrm>
          <a:off x="441152" y="2913063"/>
          <a:ext cx="3344862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6" name="Equation" r:id="rId12" imgW="1460160" imgH="342720" progId="Equation.DSMT4">
                  <p:embed/>
                </p:oleObj>
              </mc:Choice>
              <mc:Fallback>
                <p:oleObj name="Equation" r:id="rId12" imgW="1460160" imgH="342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152" y="2913063"/>
                        <a:ext cx="3344862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073525"/>
              </p:ext>
            </p:extLst>
          </p:nvPr>
        </p:nvGraphicFramePr>
        <p:xfrm>
          <a:off x="4257576" y="1855217"/>
          <a:ext cx="2357437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7" name="Equation" r:id="rId14" imgW="1028520" imgH="355320" progId="Equation.DSMT4">
                  <p:embed/>
                </p:oleObj>
              </mc:Choice>
              <mc:Fallback>
                <p:oleObj name="Equation" r:id="rId14" imgW="1028520" imgH="3553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576" y="1855217"/>
                        <a:ext cx="2357437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980896"/>
              </p:ext>
            </p:extLst>
          </p:nvPr>
        </p:nvGraphicFramePr>
        <p:xfrm>
          <a:off x="4271888" y="2619622"/>
          <a:ext cx="27940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8" name="Equation" r:id="rId16" imgW="1218960" imgH="241200" progId="Equation.DSMT4">
                  <p:embed/>
                </p:oleObj>
              </mc:Choice>
              <mc:Fallback>
                <p:oleObj name="Equation" r:id="rId16" imgW="1218960" imgH="241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1888" y="2619622"/>
                        <a:ext cx="279400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80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JTAPAN\Desktop\MUUT PROJEKTIT\UVA PREZI &amp; PP\Ensisijainen logo_fi-eng_RGB_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704" y="2124444"/>
            <a:ext cx="4844091" cy="123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320480" cy="291931"/>
          </a:xfrm>
        </p:spPr>
        <p:txBody>
          <a:bodyPr/>
          <a:lstStyle/>
          <a:p>
            <a:r>
              <a:rPr lang="fi-FI" smtClean="0"/>
              <a:t>Vaasan yliopisto | Sähkötekniikka | SATE2108 Derivointi- ja integrointikaavoja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yleispohja">
  <a:themeElements>
    <a:clrScheme name="UVA THEME 1">
      <a:dk1>
        <a:srgbClr val="000000"/>
      </a:dk1>
      <a:lt1>
        <a:srgbClr val="FFFFFF"/>
      </a:lt1>
      <a:dk2>
        <a:srgbClr val="F6A500"/>
      </a:dk2>
      <a:lt2>
        <a:srgbClr val="FFD900"/>
      </a:lt2>
      <a:accent1>
        <a:srgbClr val="7A7C7F"/>
      </a:accent1>
      <a:accent2>
        <a:srgbClr val="C1431D"/>
      </a:accent2>
      <a:accent3>
        <a:srgbClr val="69A341"/>
      </a:accent3>
      <a:accent4>
        <a:srgbClr val="8F1F76"/>
      </a:accent4>
      <a:accent5>
        <a:srgbClr val="008EC5"/>
      </a:accent5>
      <a:accent6>
        <a:srgbClr val="FCC000"/>
      </a:accent6>
      <a:hlink>
        <a:srgbClr val="0000FF"/>
      </a:hlink>
      <a:folHlink>
        <a:srgbClr val="800080"/>
      </a:folHlink>
    </a:clrScheme>
    <a:fontScheme name="UVA FONTS 1">
      <a:majorFont>
        <a:latin typeface="Lucida San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yleispohja</Template>
  <TotalTime>711</TotalTime>
  <Words>147</Words>
  <Application>Microsoft Office PowerPoint</Application>
  <PresentationFormat>Custom</PresentationFormat>
  <Paragraphs>34</Paragraphs>
  <Slides>7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yleispohja</vt:lpstr>
      <vt:lpstr>Equation</vt:lpstr>
      <vt:lpstr>SATE2180 Kenttäteorian perusteet Derivointi- ja integrointikaavoja  Sähkötekniikka/MV </vt:lpstr>
      <vt:lpstr>Derivointikaavoja 1/2</vt:lpstr>
      <vt:lpstr>Derivointikaavoja 2/2</vt:lpstr>
      <vt:lpstr>Integrointikaavoja 1/3</vt:lpstr>
      <vt:lpstr>Integrointikaavoja 2/3</vt:lpstr>
      <vt:lpstr>Integrointikaavoja 3/3</vt:lpstr>
      <vt:lpstr>PowerPoint Presentation</vt:lpstr>
    </vt:vector>
  </TitlesOfParts>
  <Company>University of Vaasa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Esittäjän nimi Esityksen nimi  20.11.2012 Paikka laitoksen nimelle Tiedekunta</dc:title>
  <dc:creator>Maarit</dc:creator>
  <cp:lastModifiedBy>Maarit</cp:lastModifiedBy>
  <cp:revision>89</cp:revision>
  <cp:lastPrinted>2018-08-22T09:38:22Z</cp:lastPrinted>
  <dcterms:created xsi:type="dcterms:W3CDTF">2018-08-21T07:35:50Z</dcterms:created>
  <dcterms:modified xsi:type="dcterms:W3CDTF">2018-09-10T14:18:10Z</dcterms:modified>
</cp:coreProperties>
</file>