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3" r:id="rId2"/>
    <p:sldId id="261" r:id="rId3"/>
    <p:sldId id="339" r:id="rId4"/>
    <p:sldId id="340" r:id="rId5"/>
    <p:sldId id="341" r:id="rId6"/>
    <p:sldId id="342" r:id="rId7"/>
    <p:sldId id="302" r:id="rId8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112"/>
    <a:srgbClr val="7A7C7F"/>
    <a:srgbClr val="595959"/>
    <a:srgbClr val="FAA51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00" d="100"/>
          <a:sy n="100" d="100"/>
        </p:scale>
        <p:origin x="-2094" y="-804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22.8.2018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microsoft.com/office/2007/relationships/hdphoto" Target="../media/hdphoto1.wdp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7.png"/><Relationship Id="rId9" Type="http://schemas.openxmlformats.org/officeDocument/2006/relationships/image" Target="../media/image3.wmf"/><Relationship Id="rId1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microsoft.com/office/2007/relationships/hdphoto" Target="../media/hdphoto1.wdp"/><Relationship Id="rId10" Type="http://schemas.openxmlformats.org/officeDocument/2006/relationships/oleObject" Target="../embeddings/oleObject8.bin"/><Relationship Id="rId4" Type="http://schemas.openxmlformats.org/officeDocument/2006/relationships/image" Target="../media/image7.png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microsoft.com/office/2007/relationships/hdphoto" Target="../media/hdphoto1.wdp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7.png"/><Relationship Id="rId9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microsoft.com/office/2007/relationships/hdphoto" Target="../media/hdphoto1.wdp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7.png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5" Type="http://schemas.microsoft.com/office/2007/relationships/hdphoto" Target="../media/hdphoto1.wdp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7.png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Derivointi- ja integrointikaavoja 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Derivointikaavoja 1/2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742111"/>
          </a:xfrm>
        </p:spPr>
        <p:txBody>
          <a:bodyPr/>
          <a:lstStyle/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Seuraavissa kaavoissa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:n funktioita;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vakioita</a:t>
            </a:r>
            <a:endParaRPr lang="fi-FI" altLang="fi-FI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310461"/>
              </p:ext>
            </p:extLst>
          </p:nvPr>
        </p:nvGraphicFramePr>
        <p:xfrm>
          <a:off x="847725" y="2063750"/>
          <a:ext cx="15716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Equation" r:id="rId6" imgW="685800" imgH="355320" progId="Equation.DSMT4">
                  <p:embed/>
                </p:oleObj>
              </mc:Choice>
              <mc:Fallback>
                <p:oleObj name="Equation" r:id="rId6" imgW="68580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063750"/>
                        <a:ext cx="15716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189055"/>
              </p:ext>
            </p:extLst>
          </p:nvPr>
        </p:nvGraphicFramePr>
        <p:xfrm>
          <a:off x="801192" y="2924429"/>
          <a:ext cx="18049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Equation" r:id="rId8" imgW="787320" imgH="355320" progId="Equation.DSMT4">
                  <p:embed/>
                </p:oleObj>
              </mc:Choice>
              <mc:Fallback>
                <p:oleObj name="Equation" r:id="rId8" imgW="78732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2924429"/>
                        <a:ext cx="18049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937265"/>
              </p:ext>
            </p:extLst>
          </p:nvPr>
        </p:nvGraphicFramePr>
        <p:xfrm>
          <a:off x="801192" y="3821732"/>
          <a:ext cx="25320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10" imgW="1104840" imgH="355320" progId="Equation.DSMT4">
                  <p:embed/>
                </p:oleObj>
              </mc:Choice>
              <mc:Fallback>
                <p:oleObj name="Equation" r:id="rId10" imgW="1104840" imgH="3553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3821732"/>
                        <a:ext cx="253206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69071"/>
              </p:ext>
            </p:extLst>
          </p:nvPr>
        </p:nvGraphicFramePr>
        <p:xfrm>
          <a:off x="3897536" y="2093540"/>
          <a:ext cx="29987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12" imgW="1307880" imgH="355320" progId="Equation.DSMT4">
                  <p:embed/>
                </p:oleObj>
              </mc:Choice>
              <mc:Fallback>
                <p:oleObj name="Equation" r:id="rId12" imgW="1307880" imgH="3553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536" y="2093540"/>
                        <a:ext cx="29987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383387"/>
              </p:ext>
            </p:extLst>
          </p:nvPr>
        </p:nvGraphicFramePr>
        <p:xfrm>
          <a:off x="3897536" y="3245668"/>
          <a:ext cx="2911475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Equation" r:id="rId14" imgW="1269720" imgH="495000" progId="Equation.DSMT4">
                  <p:embed/>
                </p:oleObj>
              </mc:Choice>
              <mc:Fallback>
                <p:oleObj name="Equation" r:id="rId14" imgW="1269720" imgH="4950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536" y="3245668"/>
                        <a:ext cx="2911475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Derivointikaavoja 2/2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742111"/>
          </a:xfrm>
        </p:spPr>
        <p:txBody>
          <a:bodyPr/>
          <a:lstStyle/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Seuraavissa kaavoissa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:n funktioita;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vakioita</a:t>
            </a:r>
            <a:endParaRPr lang="fi-FI" altLang="fi-FI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096018"/>
              </p:ext>
            </p:extLst>
          </p:nvPr>
        </p:nvGraphicFramePr>
        <p:xfrm>
          <a:off x="684759" y="2288852"/>
          <a:ext cx="28527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Equation" r:id="rId6" imgW="1244520" imgH="355320" progId="Equation.DSMT4">
                  <p:embed/>
                </p:oleObj>
              </mc:Choice>
              <mc:Fallback>
                <p:oleObj name="Equation" r:id="rId6" imgW="12445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759" y="2288852"/>
                        <a:ext cx="285273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591681"/>
              </p:ext>
            </p:extLst>
          </p:nvPr>
        </p:nvGraphicFramePr>
        <p:xfrm>
          <a:off x="697583" y="3330575"/>
          <a:ext cx="30559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Equation" r:id="rId8" imgW="1333440" imgH="355320" progId="Equation.DSMT4">
                  <p:embed/>
                </p:oleObj>
              </mc:Choice>
              <mc:Fallback>
                <p:oleObj name="Equation" r:id="rId8" imgW="133344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83" y="3330575"/>
                        <a:ext cx="305593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080810"/>
              </p:ext>
            </p:extLst>
          </p:nvPr>
        </p:nvGraphicFramePr>
        <p:xfrm>
          <a:off x="4116388" y="2309564"/>
          <a:ext cx="22701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Equation" r:id="rId10" imgW="990360" imgH="355320" progId="Equation.DSMT4">
                  <p:embed/>
                </p:oleObj>
              </mc:Choice>
              <mc:Fallback>
                <p:oleObj name="Equation" r:id="rId10" imgW="99036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2309564"/>
                        <a:ext cx="22701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953513"/>
              </p:ext>
            </p:extLst>
          </p:nvPr>
        </p:nvGraphicFramePr>
        <p:xfrm>
          <a:off x="4113560" y="3330575"/>
          <a:ext cx="22113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Equation" r:id="rId12" imgW="965160" imgH="355320" progId="Equation.DSMT4">
                  <p:embed/>
                </p:oleObj>
              </mc:Choice>
              <mc:Fallback>
                <p:oleObj name="Equation" r:id="rId12" imgW="965160" imgH="355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560" y="3330575"/>
                        <a:ext cx="22113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0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Integrointikaavoja 1/3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79421"/>
            <a:ext cx="6236885" cy="742111"/>
          </a:xfrm>
        </p:spPr>
        <p:txBody>
          <a:bodyPr/>
          <a:lstStyle/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Seuraavissa kaavoissa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:n funktioita;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vakioita</a:t>
            </a:r>
            <a:endParaRPr lang="fi-FI" altLang="fi-FI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771805"/>
              </p:ext>
            </p:extLst>
          </p:nvPr>
        </p:nvGraphicFramePr>
        <p:xfrm>
          <a:off x="811263" y="2165548"/>
          <a:ext cx="18621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Equation" r:id="rId6" imgW="812520" imgH="241200" progId="Equation.DSMT4">
                  <p:embed/>
                </p:oleObj>
              </mc:Choice>
              <mc:Fallback>
                <p:oleObj name="Equation" r:id="rId6" imgW="8125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63" y="2165548"/>
                        <a:ext cx="186213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085739"/>
              </p:ext>
            </p:extLst>
          </p:nvPr>
        </p:nvGraphicFramePr>
        <p:xfrm>
          <a:off x="823813" y="2741612"/>
          <a:ext cx="34337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Equation" r:id="rId8" imgW="1498320" imgH="241200" progId="Equation.DSMT4">
                  <p:embed/>
                </p:oleObj>
              </mc:Choice>
              <mc:Fallback>
                <p:oleObj name="Equation" r:id="rId8" imgW="149832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813" y="2741612"/>
                        <a:ext cx="343376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925666"/>
              </p:ext>
            </p:extLst>
          </p:nvPr>
        </p:nvGraphicFramePr>
        <p:xfrm>
          <a:off x="801192" y="3317676"/>
          <a:ext cx="48895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10" imgW="2133360" imgH="241200" progId="Equation.DSMT4">
                  <p:embed/>
                </p:oleObj>
              </mc:Choice>
              <mc:Fallback>
                <p:oleObj name="Equation" r:id="rId10" imgW="213336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3317676"/>
                        <a:ext cx="48895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780392"/>
              </p:ext>
            </p:extLst>
          </p:nvPr>
        </p:nvGraphicFramePr>
        <p:xfrm>
          <a:off x="800200" y="3952875"/>
          <a:ext cx="28813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12" imgW="1257120" imgH="241200" progId="Equation.DSMT4">
                  <p:embed/>
                </p:oleObj>
              </mc:Choice>
              <mc:Fallback>
                <p:oleObj name="Equation" r:id="rId12" imgW="125712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200" y="3952875"/>
                        <a:ext cx="288131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95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Integrointikaavoja 2/3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013420"/>
            <a:ext cx="6236885" cy="742111"/>
          </a:xfrm>
        </p:spPr>
        <p:txBody>
          <a:bodyPr/>
          <a:lstStyle/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Seuraavissa kaavoissa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:n funktioita;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vakioita</a:t>
            </a:r>
            <a:endParaRPr lang="fi-FI" altLang="fi-FI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583887"/>
              </p:ext>
            </p:extLst>
          </p:nvPr>
        </p:nvGraphicFramePr>
        <p:xfrm>
          <a:off x="826294" y="1733500"/>
          <a:ext cx="31432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Equation" r:id="rId6" imgW="1371600" imgH="355320" progId="Equation.DSMT4">
                  <p:embed/>
                </p:oleObj>
              </mc:Choice>
              <mc:Fallback>
                <p:oleObj name="Equation" r:id="rId6" imgW="13716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94" y="1733500"/>
                        <a:ext cx="314325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570503"/>
              </p:ext>
            </p:extLst>
          </p:nvPr>
        </p:nvGraphicFramePr>
        <p:xfrm>
          <a:off x="801192" y="2554288"/>
          <a:ext cx="305593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Equation" r:id="rId8" imgW="1333440" imgH="393480" progId="Equation.DSMT4">
                  <p:embed/>
                </p:oleObj>
              </mc:Choice>
              <mc:Fallback>
                <p:oleObj name="Equation" r:id="rId8" imgW="13334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2554288"/>
                        <a:ext cx="3055938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57219"/>
              </p:ext>
            </p:extLst>
          </p:nvPr>
        </p:nvGraphicFramePr>
        <p:xfrm>
          <a:off x="801192" y="3557314"/>
          <a:ext cx="19208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10" imgW="838080" imgH="241200" progId="Equation.DSMT4">
                  <p:embed/>
                </p:oleObj>
              </mc:Choice>
              <mc:Fallback>
                <p:oleObj name="Equation" r:id="rId10" imgW="8380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3557314"/>
                        <a:ext cx="1920875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672913"/>
              </p:ext>
            </p:extLst>
          </p:nvPr>
        </p:nvGraphicFramePr>
        <p:xfrm>
          <a:off x="801192" y="4015457"/>
          <a:ext cx="6142038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Equation" r:id="rId12" imgW="2679480" imgH="355320" progId="Equation.DSMT4">
                  <p:embed/>
                </p:oleObj>
              </mc:Choice>
              <mc:Fallback>
                <p:oleObj name="Equation" r:id="rId12" imgW="2679480" imgH="3553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4015457"/>
                        <a:ext cx="6142038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520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Integrointikaavoja </a:t>
            </a:r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/3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013420"/>
            <a:ext cx="6236885" cy="742111"/>
          </a:xfrm>
        </p:spPr>
        <p:txBody>
          <a:bodyPr/>
          <a:lstStyle/>
          <a:p>
            <a:pPr lvl="0"/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Seuraavissa kaavoissa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fi-FI" altLang="fi-FI" i="1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:n funktioita;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ovat vakioita</a:t>
            </a:r>
            <a:endParaRPr lang="fi-FI" altLang="fi-FI" i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529285"/>
              </p:ext>
            </p:extLst>
          </p:nvPr>
        </p:nvGraphicFramePr>
        <p:xfrm>
          <a:off x="627063" y="1863725"/>
          <a:ext cx="27638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name="Equation" r:id="rId6" imgW="1206360" imgH="241200" progId="Equation.DSMT4">
                  <p:embed/>
                </p:oleObj>
              </mc:Choice>
              <mc:Fallback>
                <p:oleObj name="Equation" r:id="rId6" imgW="1206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1863725"/>
                        <a:ext cx="276383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176882"/>
              </p:ext>
            </p:extLst>
          </p:nvPr>
        </p:nvGraphicFramePr>
        <p:xfrm>
          <a:off x="441152" y="2405186"/>
          <a:ext cx="27051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8" imgW="1180800" imgH="241200" progId="Equation.DSMT4">
                  <p:embed/>
                </p:oleObj>
              </mc:Choice>
              <mc:Fallback>
                <p:oleObj name="Equation" r:id="rId8" imgW="11808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2405186"/>
                        <a:ext cx="27051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333403"/>
              </p:ext>
            </p:extLst>
          </p:nvPr>
        </p:nvGraphicFramePr>
        <p:xfrm>
          <a:off x="441152" y="3714750"/>
          <a:ext cx="314007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10" imgW="1371600" imgH="342720" progId="Equation.DSMT4">
                  <p:embed/>
                </p:oleObj>
              </mc:Choice>
              <mc:Fallback>
                <p:oleObj name="Equation" r:id="rId10" imgW="1371600" imgH="3427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3714750"/>
                        <a:ext cx="314007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158513"/>
              </p:ext>
            </p:extLst>
          </p:nvPr>
        </p:nvGraphicFramePr>
        <p:xfrm>
          <a:off x="441152" y="2913063"/>
          <a:ext cx="334486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Equation" r:id="rId12" imgW="1460160" imgH="342720" progId="Equation.DSMT4">
                  <p:embed/>
                </p:oleObj>
              </mc:Choice>
              <mc:Fallback>
                <p:oleObj name="Equation" r:id="rId12" imgW="146016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52" y="2913063"/>
                        <a:ext cx="3344862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073525"/>
              </p:ext>
            </p:extLst>
          </p:nvPr>
        </p:nvGraphicFramePr>
        <p:xfrm>
          <a:off x="4257576" y="1855217"/>
          <a:ext cx="2357437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Equation" r:id="rId14" imgW="1028520" imgH="355320" progId="Equation.DSMT4">
                  <p:embed/>
                </p:oleObj>
              </mc:Choice>
              <mc:Fallback>
                <p:oleObj name="Equation" r:id="rId14" imgW="1028520" imgH="355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576" y="1855217"/>
                        <a:ext cx="2357437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980896"/>
              </p:ext>
            </p:extLst>
          </p:nvPr>
        </p:nvGraphicFramePr>
        <p:xfrm>
          <a:off x="4271888" y="2619622"/>
          <a:ext cx="27940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16" imgW="1218960" imgH="241200" progId="Equation.DSMT4">
                  <p:embed/>
                </p:oleObj>
              </mc:Choice>
              <mc:Fallback>
                <p:oleObj name="Equation" r:id="rId16" imgW="1218960" imgH="241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1888" y="2619622"/>
                        <a:ext cx="27940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80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SATE2108 Derivointi- ja integrointikaavoja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711</TotalTime>
  <Words>147</Words>
  <Application>Microsoft Office PowerPoint</Application>
  <PresentationFormat>Custom</PresentationFormat>
  <Paragraphs>34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yleispohja</vt:lpstr>
      <vt:lpstr>Equation</vt:lpstr>
      <vt:lpstr>SATE2180 Kenttäteorian perusteet Derivointi- ja integrointikaavoja  Sähkötekniikka/MV </vt:lpstr>
      <vt:lpstr>Derivointikaavoja 1/2</vt:lpstr>
      <vt:lpstr>Derivointikaavoja 2/2</vt:lpstr>
      <vt:lpstr>Integrointikaavoja 1/3</vt:lpstr>
      <vt:lpstr>Integrointikaavoja 2/3</vt:lpstr>
      <vt:lpstr>Integrointikaavoja 3/3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89</cp:revision>
  <cp:lastPrinted>2018-08-22T09:38:22Z</cp:lastPrinted>
  <dcterms:created xsi:type="dcterms:W3CDTF">2018-08-21T07:35:50Z</dcterms:created>
  <dcterms:modified xsi:type="dcterms:W3CDTF">2018-09-10T14:18:10Z</dcterms:modified>
</cp:coreProperties>
</file>