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13" r:id="rId2"/>
    <p:sldId id="261" r:id="rId3"/>
    <p:sldId id="343" r:id="rId4"/>
    <p:sldId id="344" r:id="rId5"/>
    <p:sldId id="345" r:id="rId6"/>
    <p:sldId id="346" r:id="rId7"/>
    <p:sldId id="347" r:id="rId8"/>
    <p:sldId id="348" r:id="rId9"/>
    <p:sldId id="349" r:id="rId10"/>
    <p:sldId id="350" r:id="rId11"/>
    <p:sldId id="351" r:id="rId12"/>
    <p:sldId id="352" r:id="rId13"/>
    <p:sldId id="353" r:id="rId14"/>
    <p:sldId id="354" r:id="rId15"/>
    <p:sldId id="355" r:id="rId16"/>
    <p:sldId id="302" r:id="rId17"/>
  </p:sldIdLst>
  <p:sldSz cx="7939088" cy="5483225"/>
  <p:notesSz cx="6669088" cy="9872663"/>
  <p:defaultTextStyle>
    <a:defPPr>
      <a:defRPr lang="en-US"/>
    </a:defPPr>
    <a:lvl1pPr marL="0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2989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5978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38966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51955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64944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77933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90921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03910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9C112"/>
    <a:srgbClr val="7A7C7F"/>
    <a:srgbClr val="595959"/>
    <a:srgbClr val="FAA519"/>
    <a:srgbClr val="FFD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51" autoAdjust="0"/>
  </p:normalViewPr>
  <p:slideViewPr>
    <p:cSldViewPr>
      <p:cViewPr>
        <p:scale>
          <a:sx n="151" d="100"/>
          <a:sy n="151" d="100"/>
        </p:scale>
        <p:origin x="-822" y="-30"/>
      </p:cViewPr>
      <p:guideLst>
        <p:guide orient="horz" pos="1727"/>
        <p:guide pos="25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101" d="100"/>
          <a:sy n="101" d="100"/>
        </p:scale>
        <p:origin x="-3576" y="-90"/>
      </p:cViewPr>
      <p:guideLst>
        <p:guide orient="horz" pos="3110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image" Target="../media/image40.wmf"/><Relationship Id="rId7" Type="http://schemas.openxmlformats.org/officeDocument/2006/relationships/image" Target="../media/image44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7" Type="http://schemas.openxmlformats.org/officeDocument/2006/relationships/image" Target="../media/image48.wmf"/><Relationship Id="rId2" Type="http://schemas.openxmlformats.org/officeDocument/2006/relationships/image" Target="../media/image40.wmf"/><Relationship Id="rId1" Type="http://schemas.openxmlformats.org/officeDocument/2006/relationships/image" Target="../media/image46.wmf"/><Relationship Id="rId6" Type="http://schemas.openxmlformats.org/officeDocument/2006/relationships/image" Target="../media/image47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5" Type="http://schemas.openxmlformats.org/officeDocument/2006/relationships/image" Target="../media/image53.wmf"/><Relationship Id="rId4" Type="http://schemas.openxmlformats.org/officeDocument/2006/relationships/image" Target="../media/image5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8.wmf"/><Relationship Id="rId4" Type="http://schemas.openxmlformats.org/officeDocument/2006/relationships/image" Target="../media/image2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1FF68E-8742-437C-A93A-788FD588D124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3A837-0B4A-4E88-AB34-E750EED85E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558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4336A6-E37D-445A-ADA5-60070BD0B738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739775"/>
            <a:ext cx="536098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BB183C-B623-4577-84E5-259D4799AE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97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5432" y="1703355"/>
            <a:ext cx="6748225" cy="11753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0863" y="3107161"/>
            <a:ext cx="5557362" cy="140126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29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5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38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1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64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77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909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03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SATE2108 Coulombin Voimat ja Sähkökentän voimakkuus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8875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SATE2108 Coulombin Voimat ja Sähkökentän voimakkuus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7412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55839" y="219585"/>
            <a:ext cx="1786295" cy="467851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955" y="219585"/>
            <a:ext cx="5226566" cy="46785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SATE2108 Coulombin Voimat ja Sähkökentän voimakkuus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552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SATE2108 Coulombin Voimat ja Sähkökentän voimakkuus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605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133" y="3523481"/>
            <a:ext cx="6748225" cy="1089029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7133" y="2324025"/>
            <a:ext cx="6748225" cy="1199455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29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2597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3896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5195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6494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7793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9092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0391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SATE2108 Coulombin Voimat ja Sähkökentän voimakkuus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56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6954" y="1279420"/>
            <a:ext cx="3506431" cy="361867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5703" y="1279420"/>
            <a:ext cx="3506431" cy="361867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SATE2108 Coulombin Voimat ja Sähkökentän voimakkuus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53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955" y="1227380"/>
            <a:ext cx="3507809" cy="511514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989" indent="0">
              <a:buNone/>
              <a:defRPr sz="1800" b="1"/>
            </a:lvl2pPr>
            <a:lvl3pPr marL="825978" indent="0">
              <a:buNone/>
              <a:defRPr sz="1600" b="1"/>
            </a:lvl3pPr>
            <a:lvl4pPr marL="1238966" indent="0">
              <a:buNone/>
              <a:defRPr sz="1400" b="1"/>
            </a:lvl4pPr>
            <a:lvl5pPr marL="1651955" indent="0">
              <a:buNone/>
              <a:defRPr sz="1400" b="1"/>
            </a:lvl5pPr>
            <a:lvl6pPr marL="2064944" indent="0">
              <a:buNone/>
              <a:defRPr sz="1400" b="1"/>
            </a:lvl6pPr>
            <a:lvl7pPr marL="2477933" indent="0">
              <a:buNone/>
              <a:defRPr sz="1400" b="1"/>
            </a:lvl7pPr>
            <a:lvl8pPr marL="2890921" indent="0">
              <a:buNone/>
              <a:defRPr sz="1400" b="1"/>
            </a:lvl8pPr>
            <a:lvl9pPr marL="3303910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955" y="1738893"/>
            <a:ext cx="3507809" cy="315920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32949" y="1227380"/>
            <a:ext cx="3509187" cy="511514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989" indent="0">
              <a:buNone/>
              <a:defRPr sz="1800" b="1"/>
            </a:lvl2pPr>
            <a:lvl3pPr marL="825978" indent="0">
              <a:buNone/>
              <a:defRPr sz="1600" b="1"/>
            </a:lvl3pPr>
            <a:lvl4pPr marL="1238966" indent="0">
              <a:buNone/>
              <a:defRPr sz="1400" b="1"/>
            </a:lvl4pPr>
            <a:lvl5pPr marL="1651955" indent="0">
              <a:buNone/>
              <a:defRPr sz="1400" b="1"/>
            </a:lvl5pPr>
            <a:lvl6pPr marL="2064944" indent="0">
              <a:buNone/>
              <a:defRPr sz="1400" b="1"/>
            </a:lvl6pPr>
            <a:lvl7pPr marL="2477933" indent="0">
              <a:buNone/>
              <a:defRPr sz="1400" b="1"/>
            </a:lvl7pPr>
            <a:lvl8pPr marL="2890921" indent="0">
              <a:buNone/>
              <a:defRPr sz="1400" b="1"/>
            </a:lvl8pPr>
            <a:lvl9pPr marL="3303910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32949" y="1738893"/>
            <a:ext cx="3509187" cy="315920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SATE2108 Coulombin Voimat ja Sähkökentän voimakkuus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394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SATE2108 Coulombin Voimat ja Sähkökentän voimakkuus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06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SATE2108 Coulombin Voimat ja Sähkökentän voimakkuus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824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957" y="218313"/>
            <a:ext cx="2611905" cy="929103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3963" y="218315"/>
            <a:ext cx="4438171" cy="467978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6957" y="1147418"/>
            <a:ext cx="2611905" cy="3750678"/>
          </a:xfrm>
        </p:spPr>
        <p:txBody>
          <a:bodyPr/>
          <a:lstStyle>
            <a:lvl1pPr marL="0" indent="0">
              <a:buNone/>
              <a:defRPr sz="1300"/>
            </a:lvl1pPr>
            <a:lvl2pPr marL="412989" indent="0">
              <a:buNone/>
              <a:defRPr sz="1100"/>
            </a:lvl2pPr>
            <a:lvl3pPr marL="825978" indent="0">
              <a:buNone/>
              <a:defRPr sz="900"/>
            </a:lvl3pPr>
            <a:lvl4pPr marL="1238966" indent="0">
              <a:buNone/>
              <a:defRPr sz="800"/>
            </a:lvl4pPr>
            <a:lvl5pPr marL="1651955" indent="0">
              <a:buNone/>
              <a:defRPr sz="800"/>
            </a:lvl5pPr>
            <a:lvl6pPr marL="2064944" indent="0">
              <a:buNone/>
              <a:defRPr sz="800"/>
            </a:lvl6pPr>
            <a:lvl7pPr marL="2477933" indent="0">
              <a:buNone/>
              <a:defRPr sz="800"/>
            </a:lvl7pPr>
            <a:lvl8pPr marL="2890921" indent="0">
              <a:buNone/>
              <a:defRPr sz="800"/>
            </a:lvl8pPr>
            <a:lvl9pPr marL="330391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SATE2108 Coulombin Voimat ja Sähkökentän voimakkuus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718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6117" y="3838258"/>
            <a:ext cx="4763453" cy="45312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6117" y="489936"/>
            <a:ext cx="4763453" cy="3289935"/>
          </a:xfrm>
        </p:spPr>
        <p:txBody>
          <a:bodyPr/>
          <a:lstStyle>
            <a:lvl1pPr marL="0" indent="0">
              <a:buNone/>
              <a:defRPr sz="2900"/>
            </a:lvl1pPr>
            <a:lvl2pPr marL="412989" indent="0">
              <a:buNone/>
              <a:defRPr sz="2500"/>
            </a:lvl2pPr>
            <a:lvl3pPr marL="825978" indent="0">
              <a:buNone/>
              <a:defRPr sz="2200"/>
            </a:lvl3pPr>
            <a:lvl4pPr marL="1238966" indent="0">
              <a:buNone/>
              <a:defRPr sz="1800"/>
            </a:lvl4pPr>
            <a:lvl5pPr marL="1651955" indent="0">
              <a:buNone/>
              <a:defRPr sz="1800"/>
            </a:lvl5pPr>
            <a:lvl6pPr marL="2064944" indent="0">
              <a:buNone/>
              <a:defRPr sz="1800"/>
            </a:lvl6pPr>
            <a:lvl7pPr marL="2477933" indent="0">
              <a:buNone/>
              <a:defRPr sz="1800"/>
            </a:lvl7pPr>
            <a:lvl8pPr marL="2890921" indent="0">
              <a:buNone/>
              <a:defRPr sz="1800"/>
            </a:lvl8pPr>
            <a:lvl9pPr marL="3303910" indent="0">
              <a:buNone/>
              <a:defRPr sz="18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56117" y="4291386"/>
            <a:ext cx="4763453" cy="643518"/>
          </a:xfrm>
        </p:spPr>
        <p:txBody>
          <a:bodyPr/>
          <a:lstStyle>
            <a:lvl1pPr marL="0" indent="0">
              <a:buNone/>
              <a:defRPr sz="1300"/>
            </a:lvl1pPr>
            <a:lvl2pPr marL="412989" indent="0">
              <a:buNone/>
              <a:defRPr sz="1100"/>
            </a:lvl2pPr>
            <a:lvl3pPr marL="825978" indent="0">
              <a:buNone/>
              <a:defRPr sz="900"/>
            </a:lvl3pPr>
            <a:lvl4pPr marL="1238966" indent="0">
              <a:buNone/>
              <a:defRPr sz="800"/>
            </a:lvl4pPr>
            <a:lvl5pPr marL="1651955" indent="0">
              <a:buNone/>
              <a:defRPr sz="800"/>
            </a:lvl5pPr>
            <a:lvl6pPr marL="2064944" indent="0">
              <a:buNone/>
              <a:defRPr sz="800"/>
            </a:lvl6pPr>
            <a:lvl7pPr marL="2477933" indent="0">
              <a:buNone/>
              <a:defRPr sz="800"/>
            </a:lvl7pPr>
            <a:lvl8pPr marL="2890921" indent="0">
              <a:buNone/>
              <a:defRPr sz="800"/>
            </a:lvl8pPr>
            <a:lvl9pPr marL="330391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SATE2108 Coulombin Voimat ja Sähkökentän voimakkuus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19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6955" y="219584"/>
            <a:ext cx="7145179" cy="913871"/>
          </a:xfrm>
          <a:prstGeom prst="rect">
            <a:avLst/>
          </a:prstGeom>
        </p:spPr>
        <p:txBody>
          <a:bodyPr vert="horz" lIns="82598" tIns="41299" rIns="82598" bIns="4129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955" y="1279420"/>
            <a:ext cx="7145179" cy="3618675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9144" y="5117876"/>
            <a:ext cx="980302" cy="291931"/>
          </a:xfrm>
          <a:prstGeom prst="rect">
            <a:avLst/>
          </a:prstGeom>
        </p:spPr>
        <p:txBody>
          <a:bodyPr vert="horz" lIns="82598" tIns="41299" rIns="82598" bIns="41299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22.8.2018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77256" y="5117876"/>
            <a:ext cx="3960440" cy="291931"/>
          </a:xfrm>
          <a:prstGeom prst="rect">
            <a:avLst/>
          </a:prstGeom>
        </p:spPr>
        <p:txBody>
          <a:bodyPr vert="horz" lIns="82598" tIns="41299" rIns="82598" bIns="41299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Vaasan yliopisto | Sähkötekniikka | SATE2108 Coulombin Voimat ja Sähkökentän voimakkuus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697736" y="5117876"/>
            <a:ext cx="1852454" cy="291931"/>
          </a:xfrm>
          <a:prstGeom prst="rect">
            <a:avLst/>
          </a:prstGeom>
        </p:spPr>
        <p:txBody>
          <a:bodyPr vert="horz" lIns="82598" tIns="41299" rIns="82598" bIns="41299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6BDE3F6-2DE8-49E8-899E-07578C74E9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623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825978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9742" indent="-309742" algn="l" defTabSz="8259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71107" indent="-258118" algn="l" defTabSz="825978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032472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445461" indent="-206494" algn="l" defTabSz="825978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58449" indent="-206494" algn="l" defTabSz="825978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271438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84427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97416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10404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2989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5978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8966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1955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64944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77933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90921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03910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13" Type="http://schemas.openxmlformats.org/officeDocument/2006/relationships/image" Target="../media/image27.wmf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8.wmf"/><Relationship Id="rId12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26.wmf"/><Relationship Id="rId5" Type="http://schemas.microsoft.com/office/2007/relationships/hdphoto" Target="../media/hdphoto1.wdp"/><Relationship Id="rId10" Type="http://schemas.openxmlformats.org/officeDocument/2006/relationships/oleObject" Target="../embeddings/oleObject25.bin"/><Relationship Id="rId4" Type="http://schemas.openxmlformats.org/officeDocument/2006/relationships/image" Target="../media/image3.png"/><Relationship Id="rId9" Type="http://schemas.openxmlformats.org/officeDocument/2006/relationships/image" Target="../media/image25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13" Type="http://schemas.openxmlformats.org/officeDocument/2006/relationships/image" Target="../media/image31.wmf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28.wmf"/><Relationship Id="rId12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7.bin"/><Relationship Id="rId11" Type="http://schemas.openxmlformats.org/officeDocument/2006/relationships/image" Target="../media/image30.wmf"/><Relationship Id="rId5" Type="http://schemas.microsoft.com/office/2007/relationships/hdphoto" Target="../media/hdphoto1.wdp"/><Relationship Id="rId15" Type="http://schemas.openxmlformats.org/officeDocument/2006/relationships/image" Target="../media/image32.wmf"/><Relationship Id="rId10" Type="http://schemas.openxmlformats.org/officeDocument/2006/relationships/oleObject" Target="../embeddings/oleObject29.bin"/><Relationship Id="rId4" Type="http://schemas.openxmlformats.org/officeDocument/2006/relationships/image" Target="../media/image3.png"/><Relationship Id="rId9" Type="http://schemas.openxmlformats.org/officeDocument/2006/relationships/image" Target="../media/image29.wmf"/><Relationship Id="rId14" Type="http://schemas.openxmlformats.org/officeDocument/2006/relationships/oleObject" Target="../embeddings/oleObject31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13" Type="http://schemas.openxmlformats.org/officeDocument/2006/relationships/image" Target="../media/image36.wmf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33.wmf"/><Relationship Id="rId12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2.bin"/><Relationship Id="rId11" Type="http://schemas.openxmlformats.org/officeDocument/2006/relationships/image" Target="../media/image35.wmf"/><Relationship Id="rId5" Type="http://schemas.microsoft.com/office/2007/relationships/hdphoto" Target="../media/hdphoto1.wdp"/><Relationship Id="rId15" Type="http://schemas.openxmlformats.org/officeDocument/2006/relationships/image" Target="../media/image37.wmf"/><Relationship Id="rId10" Type="http://schemas.openxmlformats.org/officeDocument/2006/relationships/oleObject" Target="../embeddings/oleObject34.bin"/><Relationship Id="rId4" Type="http://schemas.openxmlformats.org/officeDocument/2006/relationships/image" Target="../media/image3.png"/><Relationship Id="rId9" Type="http://schemas.openxmlformats.org/officeDocument/2006/relationships/image" Target="../media/image34.wmf"/><Relationship Id="rId14" Type="http://schemas.openxmlformats.org/officeDocument/2006/relationships/oleObject" Target="../embeddings/oleObject36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13" Type="http://schemas.openxmlformats.org/officeDocument/2006/relationships/image" Target="../media/image41.wmf"/><Relationship Id="rId18" Type="http://schemas.openxmlformats.org/officeDocument/2006/relationships/oleObject" Target="../embeddings/oleObject43.bin"/><Relationship Id="rId3" Type="http://schemas.openxmlformats.org/officeDocument/2006/relationships/notesSlide" Target="../notesSlides/notesSlide12.xml"/><Relationship Id="rId21" Type="http://schemas.openxmlformats.org/officeDocument/2006/relationships/image" Target="../media/image45.wmf"/><Relationship Id="rId7" Type="http://schemas.openxmlformats.org/officeDocument/2006/relationships/image" Target="../media/image38.wmf"/><Relationship Id="rId12" Type="http://schemas.openxmlformats.org/officeDocument/2006/relationships/oleObject" Target="../embeddings/oleObject40.bin"/><Relationship Id="rId17" Type="http://schemas.openxmlformats.org/officeDocument/2006/relationships/image" Target="../media/image4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2.bin"/><Relationship Id="rId20" Type="http://schemas.openxmlformats.org/officeDocument/2006/relationships/oleObject" Target="../embeddings/oleObject44.bin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7.bin"/><Relationship Id="rId11" Type="http://schemas.openxmlformats.org/officeDocument/2006/relationships/image" Target="../media/image40.wmf"/><Relationship Id="rId5" Type="http://schemas.microsoft.com/office/2007/relationships/hdphoto" Target="../media/hdphoto1.wdp"/><Relationship Id="rId15" Type="http://schemas.openxmlformats.org/officeDocument/2006/relationships/image" Target="../media/image42.wmf"/><Relationship Id="rId10" Type="http://schemas.openxmlformats.org/officeDocument/2006/relationships/oleObject" Target="../embeddings/oleObject39.bin"/><Relationship Id="rId19" Type="http://schemas.openxmlformats.org/officeDocument/2006/relationships/image" Target="../media/image44.wmf"/><Relationship Id="rId4" Type="http://schemas.openxmlformats.org/officeDocument/2006/relationships/image" Target="../media/image3.png"/><Relationship Id="rId9" Type="http://schemas.openxmlformats.org/officeDocument/2006/relationships/image" Target="../media/image39.wmf"/><Relationship Id="rId14" Type="http://schemas.openxmlformats.org/officeDocument/2006/relationships/oleObject" Target="../embeddings/oleObject41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13" Type="http://schemas.openxmlformats.org/officeDocument/2006/relationships/image" Target="../media/image42.wmf"/><Relationship Id="rId18" Type="http://schemas.openxmlformats.org/officeDocument/2006/relationships/oleObject" Target="../embeddings/oleObject51.bin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46.wmf"/><Relationship Id="rId12" Type="http://schemas.openxmlformats.org/officeDocument/2006/relationships/oleObject" Target="../embeddings/oleObject48.bin"/><Relationship Id="rId17" Type="http://schemas.openxmlformats.org/officeDocument/2006/relationships/image" Target="../media/image4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0.bin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45.bin"/><Relationship Id="rId11" Type="http://schemas.openxmlformats.org/officeDocument/2006/relationships/image" Target="../media/image41.wmf"/><Relationship Id="rId5" Type="http://schemas.microsoft.com/office/2007/relationships/hdphoto" Target="../media/hdphoto1.wdp"/><Relationship Id="rId15" Type="http://schemas.openxmlformats.org/officeDocument/2006/relationships/image" Target="../media/image43.wmf"/><Relationship Id="rId10" Type="http://schemas.openxmlformats.org/officeDocument/2006/relationships/oleObject" Target="../embeddings/oleObject47.bin"/><Relationship Id="rId19" Type="http://schemas.openxmlformats.org/officeDocument/2006/relationships/image" Target="../media/image48.wmf"/><Relationship Id="rId4" Type="http://schemas.openxmlformats.org/officeDocument/2006/relationships/image" Target="../media/image3.png"/><Relationship Id="rId9" Type="http://schemas.openxmlformats.org/officeDocument/2006/relationships/image" Target="../media/image40.wmf"/><Relationship Id="rId14" Type="http://schemas.openxmlformats.org/officeDocument/2006/relationships/oleObject" Target="../embeddings/oleObject49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13" Type="http://schemas.openxmlformats.org/officeDocument/2006/relationships/image" Target="../media/image52.wmf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49.wmf"/><Relationship Id="rId12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52.bin"/><Relationship Id="rId11" Type="http://schemas.openxmlformats.org/officeDocument/2006/relationships/image" Target="../media/image51.wmf"/><Relationship Id="rId5" Type="http://schemas.microsoft.com/office/2007/relationships/hdphoto" Target="../media/hdphoto1.wdp"/><Relationship Id="rId15" Type="http://schemas.openxmlformats.org/officeDocument/2006/relationships/image" Target="../media/image53.wmf"/><Relationship Id="rId10" Type="http://schemas.openxmlformats.org/officeDocument/2006/relationships/oleObject" Target="../embeddings/oleObject54.bin"/><Relationship Id="rId4" Type="http://schemas.openxmlformats.org/officeDocument/2006/relationships/image" Target="../media/image3.png"/><Relationship Id="rId9" Type="http://schemas.openxmlformats.org/officeDocument/2006/relationships/image" Target="../media/image50.wmf"/><Relationship Id="rId14" Type="http://schemas.openxmlformats.org/officeDocument/2006/relationships/oleObject" Target="../embeddings/oleObject56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microsoft.com/office/2007/relationships/hdphoto" Target="../media/hdphoto1.wdp"/><Relationship Id="rId4" Type="http://schemas.openxmlformats.org/officeDocument/2006/relationships/image" Target="../media/image3.png"/><Relationship Id="rId9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image" Target="../media/image11.wmf"/><Relationship Id="rId18" Type="http://schemas.openxmlformats.org/officeDocument/2006/relationships/oleObject" Target="../embeddings/oleObject12.bin"/><Relationship Id="rId3" Type="http://schemas.openxmlformats.org/officeDocument/2006/relationships/notesSlide" Target="../notesSlides/notesSlide5.xml"/><Relationship Id="rId21" Type="http://schemas.openxmlformats.org/officeDocument/2006/relationships/image" Target="../media/image15.wmf"/><Relationship Id="rId7" Type="http://schemas.openxmlformats.org/officeDocument/2006/relationships/image" Target="../media/image8.wmf"/><Relationship Id="rId12" Type="http://schemas.openxmlformats.org/officeDocument/2006/relationships/oleObject" Target="../embeddings/oleObject9.bin"/><Relationship Id="rId1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1.bin"/><Relationship Id="rId20" Type="http://schemas.openxmlformats.org/officeDocument/2006/relationships/oleObject" Target="../embeddings/oleObject13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10.wmf"/><Relationship Id="rId5" Type="http://schemas.microsoft.com/office/2007/relationships/hdphoto" Target="../media/hdphoto1.wdp"/><Relationship Id="rId15" Type="http://schemas.openxmlformats.org/officeDocument/2006/relationships/image" Target="../media/image12.wmf"/><Relationship Id="rId10" Type="http://schemas.openxmlformats.org/officeDocument/2006/relationships/oleObject" Target="../embeddings/oleObject8.bin"/><Relationship Id="rId19" Type="http://schemas.openxmlformats.org/officeDocument/2006/relationships/image" Target="../media/image14.wmf"/><Relationship Id="rId4" Type="http://schemas.openxmlformats.org/officeDocument/2006/relationships/image" Target="../media/image3.png"/><Relationship Id="rId9" Type="http://schemas.openxmlformats.org/officeDocument/2006/relationships/image" Target="../media/image9.wmf"/><Relationship Id="rId14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18.wmf"/><Relationship Id="rId5" Type="http://schemas.microsoft.com/office/2007/relationships/hdphoto" Target="../media/hdphoto1.wdp"/><Relationship Id="rId10" Type="http://schemas.openxmlformats.org/officeDocument/2006/relationships/oleObject" Target="../embeddings/oleObject16.bin"/><Relationship Id="rId4" Type="http://schemas.openxmlformats.org/officeDocument/2006/relationships/image" Target="../media/image3.png"/><Relationship Id="rId9" Type="http://schemas.openxmlformats.org/officeDocument/2006/relationships/image" Target="../media/image17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7.bin"/><Relationship Id="rId11" Type="http://schemas.openxmlformats.org/officeDocument/2006/relationships/image" Target="../media/image21.wmf"/><Relationship Id="rId5" Type="http://schemas.microsoft.com/office/2007/relationships/hdphoto" Target="../media/hdphoto1.wdp"/><Relationship Id="rId10" Type="http://schemas.openxmlformats.org/officeDocument/2006/relationships/oleObject" Target="../embeddings/oleObject19.bin"/><Relationship Id="rId4" Type="http://schemas.openxmlformats.org/officeDocument/2006/relationships/image" Target="../media/image3.png"/><Relationship Id="rId9" Type="http://schemas.openxmlformats.org/officeDocument/2006/relationships/image" Target="../media/image20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24.wmf"/><Relationship Id="rId5" Type="http://schemas.microsoft.com/office/2007/relationships/hdphoto" Target="../media/hdphoto1.wdp"/><Relationship Id="rId10" Type="http://schemas.openxmlformats.org/officeDocument/2006/relationships/oleObject" Target="../embeddings/oleObject22.bin"/><Relationship Id="rId4" Type="http://schemas.openxmlformats.org/officeDocument/2006/relationships/image" Target="../media/image3.png"/><Relationship Id="rId9" Type="http://schemas.openxmlformats.org/officeDocument/2006/relationships/image" Target="../media/image2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-7820" y="5349768"/>
            <a:ext cx="7953139" cy="144016"/>
          </a:xfrm>
          <a:prstGeom prst="rect">
            <a:avLst/>
          </a:prstGeom>
          <a:solidFill>
            <a:srgbClr val="F9C1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8198" y="509364"/>
            <a:ext cx="7953138" cy="7681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3" descr="C:\Users\JTAPAN\Desktop\MUUT PROJEKTIT\UVA PREZI &amp; PP\LOGO_Ensisijainen FIN-ENG\Solid_White\Ensisijainen logo_fi-eng_solid_whit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437" y="509364"/>
            <a:ext cx="3016003" cy="768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9"/>
          <p:cNvSpPr>
            <a:spLocks noGrp="1" noChangeArrowheads="1"/>
          </p:cNvSpPr>
          <p:nvPr>
            <p:ph type="ctrTitle"/>
          </p:nvPr>
        </p:nvSpPr>
        <p:spPr>
          <a:xfrm>
            <a:off x="441145" y="1661492"/>
            <a:ext cx="7056785" cy="3429000"/>
          </a:xfrm>
        </p:spPr>
        <p:txBody>
          <a:bodyPr/>
          <a:lstStyle/>
          <a:p>
            <a:r>
              <a:rPr lang="fi-FI" sz="2400" dirty="0" smtClean="0"/>
              <a:t>SATE2180</a:t>
            </a:r>
            <a:r>
              <a:rPr lang="fi-FI" dirty="0"/>
              <a:t/>
            </a:r>
            <a:br>
              <a:rPr lang="fi-FI" dirty="0"/>
            </a:br>
            <a:r>
              <a:rPr lang="fi-FI" sz="3200" dirty="0" smtClean="0"/>
              <a:t>Kenttäteorian perusteet</a:t>
            </a:r>
            <a:r>
              <a:rPr lang="fi-FI" dirty="0"/>
              <a:t/>
            </a:r>
            <a:br>
              <a:rPr lang="fi-FI" dirty="0"/>
            </a:br>
            <a:r>
              <a:rPr lang="fi-FI" sz="2400" dirty="0" smtClean="0"/>
              <a:t>Coulombin voimat ja </a:t>
            </a:r>
            <a:br>
              <a:rPr lang="fi-FI" sz="2400" dirty="0" smtClean="0"/>
            </a:br>
            <a:r>
              <a:rPr lang="fi-FI" sz="2400" dirty="0" smtClean="0"/>
              <a:t>sähkökentän voimakkuus</a:t>
            </a:r>
            <a:r>
              <a:rPr lang="fi-FI" sz="2400" dirty="0"/>
              <a:t/>
            </a:r>
            <a:br>
              <a:rPr lang="fi-FI" sz="2400" dirty="0"/>
            </a:br>
            <a:r>
              <a:rPr lang="fi-FI" sz="2400" dirty="0" smtClean="0"/>
              <a:t>Sähkötekniikka/MV</a:t>
            </a:r>
            <a:r>
              <a:rPr lang="fi-FI" sz="2400" dirty="0"/>
              <a:t/>
            </a:r>
            <a:br>
              <a:rPr lang="fi-FI" sz="2400" dirty="0"/>
            </a:b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315872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SATE2108 Coulombin Voimat ja Sähkökentän voimakkuus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6388789" cy="913871"/>
          </a:xfrm>
        </p:spPr>
        <p:txBody>
          <a:bodyPr>
            <a:noAutofit/>
          </a:bodyPr>
          <a:lstStyle/>
          <a:p>
            <a:r>
              <a:rPr lang="fi-FI" alt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Pallosymmetrisen varausjakauman (pistevaraus origossa) aikaansaama sähkökentän voimakkuus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0752752"/>
              </p:ext>
            </p:extLst>
          </p:nvPr>
        </p:nvGraphicFramePr>
        <p:xfrm>
          <a:off x="4545608" y="2501031"/>
          <a:ext cx="1920875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62" name="Equation" r:id="rId6" imgW="838080" imgH="355320" progId="Equation.DSMT4">
                  <p:embed/>
                </p:oleObj>
              </mc:Choice>
              <mc:Fallback>
                <p:oleObj name="Equation" r:id="rId6" imgW="83808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5608" y="2501031"/>
                        <a:ext cx="1920875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Line 9"/>
          <p:cNvSpPr>
            <a:spLocks noChangeShapeType="1"/>
          </p:cNvSpPr>
          <p:nvPr/>
        </p:nvSpPr>
        <p:spPr bwMode="auto">
          <a:xfrm flipV="1">
            <a:off x="2181176" y="1581869"/>
            <a:ext cx="0" cy="15430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8" name="Group 10"/>
          <p:cNvGrpSpPr>
            <a:grpSpLocks/>
          </p:cNvGrpSpPr>
          <p:nvPr/>
        </p:nvGrpSpPr>
        <p:grpSpPr bwMode="auto">
          <a:xfrm>
            <a:off x="644476" y="1261194"/>
            <a:ext cx="3355975" cy="3130550"/>
            <a:chOff x="412" y="1940"/>
            <a:chExt cx="2114" cy="1972"/>
          </a:xfrm>
        </p:grpSpPr>
        <p:sp>
          <p:nvSpPr>
            <p:cNvPr id="59" name="Line 11"/>
            <p:cNvSpPr>
              <a:spLocks noChangeShapeType="1"/>
            </p:cNvSpPr>
            <p:nvPr/>
          </p:nvSpPr>
          <p:spPr bwMode="auto">
            <a:xfrm flipH="1">
              <a:off x="606" y="3126"/>
              <a:ext cx="768" cy="61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Line 12"/>
            <p:cNvSpPr>
              <a:spLocks noChangeShapeType="1"/>
            </p:cNvSpPr>
            <p:nvPr/>
          </p:nvSpPr>
          <p:spPr bwMode="auto">
            <a:xfrm>
              <a:off x="1374" y="3120"/>
              <a:ext cx="966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61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74934405"/>
                </p:ext>
              </p:extLst>
            </p:nvPr>
          </p:nvGraphicFramePr>
          <p:xfrm>
            <a:off x="412" y="3720"/>
            <a:ext cx="185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763" name="Equation" r:id="rId8" imgW="139680" imgH="139680" progId="Equation.DSMT4">
                    <p:embed/>
                  </p:oleObj>
                </mc:Choice>
                <mc:Fallback>
                  <p:oleObj name="Equation" r:id="rId8" imgW="139680" imgH="1396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2" y="3720"/>
                          <a:ext cx="185" cy="1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64909181"/>
                </p:ext>
              </p:extLst>
            </p:nvPr>
          </p:nvGraphicFramePr>
          <p:xfrm>
            <a:off x="2358" y="3023"/>
            <a:ext cx="168" cy="2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764" name="Equation" r:id="rId10" imgW="139680" imgH="177480" progId="Equation.DSMT4">
                    <p:embed/>
                  </p:oleObj>
                </mc:Choice>
                <mc:Fallback>
                  <p:oleObj name="Equation" r:id="rId10" imgW="139680" imgH="177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58" y="3023"/>
                          <a:ext cx="168" cy="20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3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49400298"/>
                </p:ext>
              </p:extLst>
            </p:nvPr>
          </p:nvGraphicFramePr>
          <p:xfrm>
            <a:off x="1308" y="1940"/>
            <a:ext cx="168" cy="2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765" name="Equation" r:id="rId12" imgW="126720" imgH="139680" progId="Equation.DSMT4">
                    <p:embed/>
                  </p:oleObj>
                </mc:Choice>
                <mc:Fallback>
                  <p:oleObj name="Equation" r:id="rId12" imgW="126720" imgH="1396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08" y="1940"/>
                          <a:ext cx="168" cy="2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4" name="Group 16"/>
          <p:cNvGrpSpPr>
            <a:grpSpLocks/>
          </p:cNvGrpSpPr>
          <p:nvPr/>
        </p:nvGrpSpPr>
        <p:grpSpPr bwMode="auto">
          <a:xfrm>
            <a:off x="3133676" y="1762844"/>
            <a:ext cx="1352550" cy="457200"/>
            <a:chOff x="1980" y="2256"/>
            <a:chExt cx="852" cy="288"/>
          </a:xfrm>
        </p:grpSpPr>
        <p:sp>
          <p:nvSpPr>
            <p:cNvPr id="65" name="Oval 17"/>
            <p:cNvSpPr>
              <a:spLocks noChangeArrowheads="1"/>
            </p:cNvSpPr>
            <p:nvPr/>
          </p:nvSpPr>
          <p:spPr bwMode="auto">
            <a:xfrm>
              <a:off x="1980" y="2292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66" name="Text Box 18"/>
            <p:cNvSpPr txBox="1">
              <a:spLocks noChangeArrowheads="1"/>
            </p:cNvSpPr>
            <p:nvPr/>
          </p:nvSpPr>
          <p:spPr bwMode="auto">
            <a:xfrm>
              <a:off x="2016" y="2256"/>
              <a:ext cx="8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i="1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lang="fi-FI" altLang="fi-FI" sz="2400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fi-FI" altLang="fi-FI" sz="2400" i="1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fi-FI" altLang="fi-FI" sz="2400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</a:t>
              </a:r>
              <a:r>
                <a:rPr lang="fi-FI" altLang="fi-FI" sz="2400" i="1" dirty="0" err="1">
                  <a:solidFill>
                    <a:srgbClr val="FF0000"/>
                  </a:solidFill>
                  <a:latin typeface="Symbol" pitchFamily="18" charset="2"/>
                </a:rPr>
                <a:t>q</a:t>
              </a:r>
              <a:r>
                <a:rPr lang="fi-FI" altLang="fi-FI" sz="2400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</a:t>
              </a:r>
              <a:r>
                <a:rPr lang="fi-FI" altLang="fi-FI" sz="2400" i="1" dirty="0" err="1">
                  <a:solidFill>
                    <a:srgbClr val="FF0000"/>
                  </a:solidFill>
                  <a:latin typeface="Symbol" pitchFamily="18" charset="2"/>
                </a:rPr>
                <a:t>j</a:t>
              </a:r>
              <a:r>
                <a:rPr lang="fi-FI" altLang="fi-FI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endParaRPr lang="en-GB" altLang="fi-FI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7" name="Group 19"/>
          <p:cNvGrpSpPr>
            <a:grpSpLocks/>
          </p:cNvGrpSpPr>
          <p:nvPr/>
        </p:nvGrpSpPr>
        <p:grpSpPr bwMode="auto">
          <a:xfrm>
            <a:off x="2209751" y="1896194"/>
            <a:ext cx="1057275" cy="1209675"/>
            <a:chOff x="1398" y="2340"/>
            <a:chExt cx="666" cy="762"/>
          </a:xfrm>
        </p:grpSpPr>
        <p:sp>
          <p:nvSpPr>
            <p:cNvPr id="68" name="Line 20"/>
            <p:cNvSpPr>
              <a:spLocks noChangeShapeType="1"/>
            </p:cNvSpPr>
            <p:nvPr/>
          </p:nvSpPr>
          <p:spPr bwMode="auto">
            <a:xfrm flipV="1">
              <a:off x="1398" y="2340"/>
              <a:ext cx="594" cy="76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Text Box 21"/>
            <p:cNvSpPr txBox="1">
              <a:spLocks noChangeArrowheads="1"/>
            </p:cNvSpPr>
            <p:nvPr/>
          </p:nvSpPr>
          <p:spPr bwMode="auto">
            <a:xfrm>
              <a:off x="1680" y="2592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i="1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fi-FI" altLang="fi-FI" sz="2400" b="1" i="1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lang="fi-FI" altLang="fi-FI" sz="2400" i="1" baseline="-25000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endParaRPr lang="en-GB" altLang="fi-FI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0" name="Group 22"/>
          <p:cNvGrpSpPr>
            <a:grpSpLocks/>
          </p:cNvGrpSpPr>
          <p:nvPr/>
        </p:nvGrpSpPr>
        <p:grpSpPr bwMode="auto">
          <a:xfrm>
            <a:off x="1743026" y="2829644"/>
            <a:ext cx="609600" cy="457200"/>
            <a:chOff x="1104" y="2928"/>
            <a:chExt cx="384" cy="288"/>
          </a:xfrm>
        </p:grpSpPr>
        <p:sp>
          <p:nvSpPr>
            <p:cNvPr id="71" name="Oval 23"/>
            <p:cNvSpPr>
              <a:spLocks noChangeArrowheads="1"/>
            </p:cNvSpPr>
            <p:nvPr/>
          </p:nvSpPr>
          <p:spPr bwMode="auto">
            <a:xfrm>
              <a:off x="1344" y="3078"/>
              <a:ext cx="72" cy="72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72" name="Text Box 24"/>
            <p:cNvSpPr txBox="1">
              <a:spLocks noChangeArrowheads="1"/>
            </p:cNvSpPr>
            <p:nvPr/>
          </p:nvSpPr>
          <p:spPr bwMode="auto">
            <a:xfrm>
              <a:off x="1104" y="2928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i="1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</a:t>
              </a:r>
              <a:endParaRPr lang="en-GB" altLang="fi-FI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3" name="Group 25"/>
          <p:cNvGrpSpPr>
            <a:grpSpLocks/>
          </p:cNvGrpSpPr>
          <p:nvPr/>
        </p:nvGrpSpPr>
        <p:grpSpPr bwMode="auto">
          <a:xfrm>
            <a:off x="3038426" y="1229444"/>
            <a:ext cx="609600" cy="561975"/>
            <a:chOff x="1920" y="1920"/>
            <a:chExt cx="384" cy="354"/>
          </a:xfrm>
        </p:grpSpPr>
        <p:sp>
          <p:nvSpPr>
            <p:cNvPr id="74" name="Line 26"/>
            <p:cNvSpPr>
              <a:spLocks noChangeShapeType="1"/>
            </p:cNvSpPr>
            <p:nvPr/>
          </p:nvSpPr>
          <p:spPr bwMode="auto">
            <a:xfrm flipV="1">
              <a:off x="2052" y="2052"/>
              <a:ext cx="174" cy="222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Text Box 27"/>
            <p:cNvSpPr txBox="1">
              <a:spLocks noChangeArrowheads="1"/>
            </p:cNvSpPr>
            <p:nvPr/>
          </p:nvSpPr>
          <p:spPr bwMode="auto">
            <a:xfrm>
              <a:off x="1920" y="1920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b="1" i="1" dirty="0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endParaRPr lang="en-GB" altLang="fi-FI" sz="24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41609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SATE2108 Coulombin Voimat ja Sähkökentän voimakkuus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6388789" cy="913871"/>
          </a:xfrm>
        </p:spPr>
        <p:txBody>
          <a:bodyPr>
            <a:noAutofit/>
          </a:bodyPr>
          <a:lstStyle/>
          <a:p>
            <a:r>
              <a:rPr lang="fi-FI" alt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Sylinterisymmetrisen varausjakauman (äärettömän pitkä suora viivavaraus) aikaansaama sähkökentän voimakkuus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1838065"/>
              </p:ext>
            </p:extLst>
          </p:nvPr>
        </p:nvGraphicFramePr>
        <p:xfrm>
          <a:off x="441152" y="1229444"/>
          <a:ext cx="3057525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7" name="Equation" r:id="rId6" imgW="1333440" imgH="291960" progId="Equation.DSMT4">
                  <p:embed/>
                </p:oleObj>
              </mc:Choice>
              <mc:Fallback>
                <p:oleObj name="Equation" r:id="rId6" imgW="133344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152" y="1229444"/>
                        <a:ext cx="3057525" cy="668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AutoShape 9"/>
          <p:cNvSpPr>
            <a:spLocks noChangeArrowheads="1"/>
          </p:cNvSpPr>
          <p:nvPr/>
        </p:nvSpPr>
        <p:spPr bwMode="auto">
          <a:xfrm>
            <a:off x="4545608" y="1430362"/>
            <a:ext cx="1700212" cy="2851150"/>
          </a:xfrm>
          <a:prstGeom prst="can">
            <a:avLst>
              <a:gd name="adj" fmla="val 30115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i-FI" altLang="fi-FI" sz="2400"/>
          </a:p>
        </p:txBody>
      </p:sp>
      <p:grpSp>
        <p:nvGrpSpPr>
          <p:cNvPr id="31" name="Group 68"/>
          <p:cNvGrpSpPr>
            <a:grpSpLocks/>
          </p:cNvGrpSpPr>
          <p:nvPr/>
        </p:nvGrpSpPr>
        <p:grpSpPr bwMode="auto">
          <a:xfrm>
            <a:off x="4545608" y="2625750"/>
            <a:ext cx="1687512" cy="511175"/>
            <a:chOff x="3995" y="2261"/>
            <a:chExt cx="1063" cy="322"/>
          </a:xfrm>
        </p:grpSpPr>
        <p:sp>
          <p:nvSpPr>
            <p:cNvPr id="32" name="Oval 11"/>
            <p:cNvSpPr>
              <a:spLocks noChangeArrowheads="1"/>
            </p:cNvSpPr>
            <p:nvPr/>
          </p:nvSpPr>
          <p:spPr bwMode="auto">
            <a:xfrm>
              <a:off x="3995" y="2261"/>
              <a:ext cx="1063" cy="322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33" name="Oval 28"/>
            <p:cNvSpPr>
              <a:spLocks noChangeArrowheads="1"/>
            </p:cNvSpPr>
            <p:nvPr/>
          </p:nvSpPr>
          <p:spPr bwMode="auto">
            <a:xfrm>
              <a:off x="4503" y="2400"/>
              <a:ext cx="62" cy="5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</p:grpSp>
      <p:grpSp>
        <p:nvGrpSpPr>
          <p:cNvPr id="34" name="Group 62"/>
          <p:cNvGrpSpPr>
            <a:grpSpLocks/>
          </p:cNvGrpSpPr>
          <p:nvPr/>
        </p:nvGrpSpPr>
        <p:grpSpPr bwMode="auto">
          <a:xfrm>
            <a:off x="6061670" y="2770212"/>
            <a:ext cx="612775" cy="457200"/>
            <a:chOff x="4950" y="2352"/>
            <a:chExt cx="386" cy="288"/>
          </a:xfrm>
        </p:grpSpPr>
        <p:sp>
          <p:nvSpPr>
            <p:cNvPr id="35" name="Oval 15"/>
            <p:cNvSpPr>
              <a:spLocks noChangeArrowheads="1"/>
            </p:cNvSpPr>
            <p:nvPr/>
          </p:nvSpPr>
          <p:spPr bwMode="auto">
            <a:xfrm>
              <a:off x="4950" y="2482"/>
              <a:ext cx="62" cy="5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36" name="Text Box 38"/>
            <p:cNvSpPr txBox="1">
              <a:spLocks noChangeArrowheads="1"/>
            </p:cNvSpPr>
            <p:nvPr/>
          </p:nvSpPr>
          <p:spPr bwMode="auto">
            <a:xfrm>
              <a:off x="5048" y="2352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endParaRPr lang="en-GB" altLang="fi-FI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7" name="Group 61"/>
          <p:cNvGrpSpPr>
            <a:grpSpLocks/>
          </p:cNvGrpSpPr>
          <p:nvPr/>
        </p:nvGrpSpPr>
        <p:grpSpPr bwMode="auto">
          <a:xfrm>
            <a:off x="5074245" y="941412"/>
            <a:ext cx="1109663" cy="3771900"/>
            <a:chOff x="4328" y="1200"/>
            <a:chExt cx="699" cy="2376"/>
          </a:xfrm>
        </p:grpSpPr>
        <p:graphicFrame>
          <p:nvGraphicFramePr>
            <p:cNvPr id="38" name="Object 7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830276601"/>
                </p:ext>
              </p:extLst>
            </p:nvPr>
          </p:nvGraphicFramePr>
          <p:xfrm>
            <a:off x="4665" y="1287"/>
            <a:ext cx="339" cy="1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08" name="Equation" r:id="rId8" imgW="241200" imgH="139680" progId="Equation.DSMT4">
                    <p:embed/>
                  </p:oleObj>
                </mc:Choice>
                <mc:Fallback>
                  <p:oleObj name="Equation" r:id="rId8" imgW="241200" imgH="139680" progId="Equation.DSMT4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65" y="1287"/>
                          <a:ext cx="339" cy="14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9" name="Object 8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867990654"/>
                </p:ext>
              </p:extLst>
            </p:nvPr>
          </p:nvGraphicFramePr>
          <p:xfrm>
            <a:off x="4688" y="3368"/>
            <a:ext cx="339" cy="1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09" name="Equation" r:id="rId10" imgW="241200" imgH="126720" progId="Equation.DSMT4">
                    <p:embed/>
                  </p:oleObj>
                </mc:Choice>
                <mc:Fallback>
                  <p:oleObj name="Equation" r:id="rId10" imgW="241200" imgH="126720" progId="Equation.DSMT4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88" y="3368"/>
                          <a:ext cx="339" cy="1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0" name="Line 12"/>
            <p:cNvSpPr>
              <a:spLocks noChangeShapeType="1"/>
            </p:cNvSpPr>
            <p:nvPr/>
          </p:nvSpPr>
          <p:spPr bwMode="auto">
            <a:xfrm>
              <a:off x="4534" y="1230"/>
              <a:ext cx="0" cy="233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13"/>
            <p:cNvSpPr>
              <a:spLocks noChangeShapeType="1"/>
            </p:cNvSpPr>
            <p:nvPr/>
          </p:nvSpPr>
          <p:spPr bwMode="auto">
            <a:xfrm flipV="1">
              <a:off x="4611" y="1230"/>
              <a:ext cx="0" cy="22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14"/>
            <p:cNvSpPr>
              <a:spLocks noChangeShapeType="1"/>
            </p:cNvSpPr>
            <p:nvPr/>
          </p:nvSpPr>
          <p:spPr bwMode="auto">
            <a:xfrm>
              <a:off x="4650" y="3355"/>
              <a:ext cx="0" cy="22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Text Box 39"/>
            <p:cNvSpPr txBox="1">
              <a:spLocks noChangeArrowheads="1"/>
            </p:cNvSpPr>
            <p:nvPr/>
          </p:nvSpPr>
          <p:spPr bwMode="auto">
            <a:xfrm>
              <a:off x="4328" y="1200"/>
              <a:ext cx="28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000" i="1" dirty="0" err="1">
                  <a:solidFill>
                    <a:srgbClr val="000000"/>
                  </a:solidFill>
                  <a:latin typeface="Symbol" pitchFamily="18" charset="2"/>
                </a:rPr>
                <a:t>r</a:t>
              </a:r>
              <a:r>
                <a:rPr lang="fi-FI" altLang="fi-FI" sz="2000" baseline="-250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  <a:endParaRPr lang="en-GB" altLang="fi-FI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3" name="Group 64"/>
          <p:cNvGrpSpPr>
            <a:grpSpLocks/>
          </p:cNvGrpSpPr>
          <p:nvPr/>
        </p:nvGrpSpPr>
        <p:grpSpPr bwMode="auto">
          <a:xfrm>
            <a:off x="5401270" y="3016275"/>
            <a:ext cx="709613" cy="608012"/>
            <a:chOff x="4534" y="2507"/>
            <a:chExt cx="447" cy="383"/>
          </a:xfrm>
        </p:grpSpPr>
        <p:sp>
          <p:nvSpPr>
            <p:cNvPr id="64" name="Line 30"/>
            <p:cNvSpPr>
              <a:spLocks noChangeShapeType="1"/>
            </p:cNvSpPr>
            <p:nvPr/>
          </p:nvSpPr>
          <p:spPr bwMode="auto">
            <a:xfrm flipV="1">
              <a:off x="4534" y="2507"/>
              <a:ext cx="447" cy="335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Text Box 42"/>
            <p:cNvSpPr txBox="1">
              <a:spLocks noChangeArrowheads="1"/>
            </p:cNvSpPr>
            <p:nvPr/>
          </p:nvSpPr>
          <p:spPr bwMode="auto">
            <a:xfrm>
              <a:off x="4622" y="2640"/>
              <a:ext cx="35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000" b="1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fi-FI" altLang="fi-FI" sz="2000" baseline="-25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GB" altLang="fi-FI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6" name="Group 67"/>
          <p:cNvGrpSpPr>
            <a:grpSpLocks/>
          </p:cNvGrpSpPr>
          <p:nvPr/>
        </p:nvGrpSpPr>
        <p:grpSpPr bwMode="auto">
          <a:xfrm>
            <a:off x="6183908" y="2441600"/>
            <a:ext cx="935037" cy="525462"/>
            <a:chOff x="5027" y="2145"/>
            <a:chExt cx="589" cy="331"/>
          </a:xfrm>
        </p:grpSpPr>
        <p:sp>
          <p:nvSpPr>
            <p:cNvPr id="67" name="Line 31"/>
            <p:cNvSpPr>
              <a:spLocks noChangeShapeType="1"/>
            </p:cNvSpPr>
            <p:nvPr/>
          </p:nvSpPr>
          <p:spPr bwMode="auto">
            <a:xfrm flipV="1">
              <a:off x="5027" y="2356"/>
              <a:ext cx="162" cy="120"/>
            </a:xfrm>
            <a:prstGeom prst="line">
              <a:avLst/>
            </a:prstGeom>
            <a:noFill/>
            <a:ln w="12700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Text Box 45"/>
            <p:cNvSpPr txBox="1">
              <a:spLocks noChangeArrowheads="1"/>
            </p:cNvSpPr>
            <p:nvPr/>
          </p:nvSpPr>
          <p:spPr bwMode="auto">
            <a:xfrm>
              <a:off x="5142" y="2145"/>
              <a:ext cx="47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000" dirty="0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fi-FI" altLang="fi-FI" sz="2000" b="1" i="1" dirty="0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lang="fi-FI" altLang="fi-FI" sz="2000" baseline="-25000" dirty="0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GB" altLang="fi-FI" sz="20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9" name="Group 70"/>
          <p:cNvGrpSpPr>
            <a:grpSpLocks/>
          </p:cNvGrpSpPr>
          <p:nvPr/>
        </p:nvGrpSpPr>
        <p:grpSpPr bwMode="auto">
          <a:xfrm>
            <a:off x="5315545" y="1932012"/>
            <a:ext cx="1358900" cy="396875"/>
            <a:chOff x="4480" y="1824"/>
            <a:chExt cx="856" cy="250"/>
          </a:xfrm>
        </p:grpSpPr>
        <p:sp>
          <p:nvSpPr>
            <p:cNvPr id="70" name="Line 18"/>
            <p:cNvSpPr>
              <a:spLocks noChangeShapeType="1"/>
            </p:cNvSpPr>
            <p:nvPr/>
          </p:nvSpPr>
          <p:spPr bwMode="auto">
            <a:xfrm>
              <a:off x="4480" y="1995"/>
              <a:ext cx="1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Line 19"/>
            <p:cNvSpPr>
              <a:spLocks noChangeShapeType="1"/>
            </p:cNvSpPr>
            <p:nvPr/>
          </p:nvSpPr>
          <p:spPr bwMode="auto">
            <a:xfrm>
              <a:off x="4480" y="2027"/>
              <a:ext cx="1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Line 20"/>
            <p:cNvSpPr>
              <a:spLocks noChangeShapeType="1"/>
            </p:cNvSpPr>
            <p:nvPr/>
          </p:nvSpPr>
          <p:spPr bwMode="auto">
            <a:xfrm>
              <a:off x="4534" y="1995"/>
              <a:ext cx="0" cy="3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Text Box 49"/>
            <p:cNvSpPr txBox="1">
              <a:spLocks noChangeArrowheads="1"/>
            </p:cNvSpPr>
            <p:nvPr/>
          </p:nvSpPr>
          <p:spPr bwMode="auto">
            <a:xfrm>
              <a:off x="4568" y="1824"/>
              <a:ext cx="76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000" dirty="0" err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fi-FI" altLang="fi-FI" sz="2000" i="1" dirty="0" err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Q=</a:t>
              </a:r>
              <a:r>
                <a:rPr lang="fi-FI" altLang="fi-FI" sz="2000" i="1" dirty="0" err="1">
                  <a:solidFill>
                    <a:srgbClr val="0000FF"/>
                  </a:solidFill>
                  <a:latin typeface="Symbol" pitchFamily="18" charset="2"/>
                </a:rPr>
                <a:t>r</a:t>
              </a:r>
              <a:r>
                <a:rPr lang="fi-FI" altLang="fi-FI" sz="2000" baseline="-25000" dirty="0" err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  <a:r>
                <a:rPr lang="fi-FI" altLang="fi-FI" sz="2000" dirty="0" err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fi-FI" altLang="fi-FI" sz="2000" i="1" dirty="0" err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  <a:endParaRPr lang="en-GB" altLang="fi-FI" sz="2000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5" name="Group 66"/>
          <p:cNvGrpSpPr>
            <a:grpSpLocks/>
          </p:cNvGrpSpPr>
          <p:nvPr/>
        </p:nvGrpSpPr>
        <p:grpSpPr bwMode="auto">
          <a:xfrm>
            <a:off x="6160095" y="3067075"/>
            <a:ext cx="958850" cy="457200"/>
            <a:chOff x="5012" y="2539"/>
            <a:chExt cx="604" cy="288"/>
          </a:xfrm>
        </p:grpSpPr>
        <p:sp>
          <p:nvSpPr>
            <p:cNvPr id="76" name="Line 32"/>
            <p:cNvSpPr>
              <a:spLocks noChangeShapeType="1"/>
            </p:cNvSpPr>
            <p:nvPr/>
          </p:nvSpPr>
          <p:spPr bwMode="auto">
            <a:xfrm>
              <a:off x="5012" y="2539"/>
              <a:ext cx="139" cy="152"/>
            </a:xfrm>
            <a:prstGeom prst="line">
              <a:avLst/>
            </a:prstGeom>
            <a:noFill/>
            <a:ln w="12700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Text Box 52"/>
            <p:cNvSpPr txBox="1">
              <a:spLocks noChangeArrowheads="1"/>
            </p:cNvSpPr>
            <p:nvPr/>
          </p:nvSpPr>
          <p:spPr bwMode="auto">
            <a:xfrm>
              <a:off x="5142" y="2577"/>
              <a:ext cx="47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000" dirty="0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fi-FI" altLang="fi-FI" sz="2000" b="1" i="1" dirty="0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lang="fi-FI" altLang="fi-FI" sz="2000" baseline="-25000" dirty="0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GB" altLang="fi-FI" sz="20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8" name="Group 65"/>
          <p:cNvGrpSpPr>
            <a:grpSpLocks/>
          </p:cNvGrpSpPr>
          <p:nvPr/>
        </p:nvGrpSpPr>
        <p:grpSpPr bwMode="auto">
          <a:xfrm>
            <a:off x="5401270" y="2224112"/>
            <a:ext cx="782638" cy="782638"/>
            <a:chOff x="4534" y="2008"/>
            <a:chExt cx="493" cy="493"/>
          </a:xfrm>
        </p:grpSpPr>
        <p:sp>
          <p:nvSpPr>
            <p:cNvPr id="79" name="Line 29"/>
            <p:cNvSpPr>
              <a:spLocks noChangeShapeType="1"/>
            </p:cNvSpPr>
            <p:nvPr/>
          </p:nvSpPr>
          <p:spPr bwMode="auto">
            <a:xfrm>
              <a:off x="4534" y="2008"/>
              <a:ext cx="447" cy="49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Text Box 53"/>
            <p:cNvSpPr txBox="1">
              <a:spLocks noChangeArrowheads="1"/>
            </p:cNvSpPr>
            <p:nvPr/>
          </p:nvSpPr>
          <p:spPr bwMode="auto">
            <a:xfrm>
              <a:off x="4668" y="2027"/>
              <a:ext cx="35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000" b="1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fi-FI" altLang="fi-FI" sz="2000" baseline="-25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GB" altLang="fi-FI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1" name="Group 73"/>
          <p:cNvGrpSpPr>
            <a:grpSpLocks/>
          </p:cNvGrpSpPr>
          <p:nvPr/>
        </p:nvGrpSpPr>
        <p:grpSpPr bwMode="auto">
          <a:xfrm>
            <a:off x="4855170" y="2886100"/>
            <a:ext cx="447675" cy="673100"/>
            <a:chOff x="4190" y="2425"/>
            <a:chExt cx="282" cy="424"/>
          </a:xfrm>
        </p:grpSpPr>
        <p:sp>
          <p:nvSpPr>
            <p:cNvPr id="82" name="AutoShape 24"/>
            <p:cNvSpPr>
              <a:spLocks/>
            </p:cNvSpPr>
            <p:nvPr/>
          </p:nvSpPr>
          <p:spPr bwMode="auto">
            <a:xfrm>
              <a:off x="4403" y="2425"/>
              <a:ext cx="54" cy="424"/>
            </a:xfrm>
            <a:prstGeom prst="leftBrace">
              <a:avLst>
                <a:gd name="adj1" fmla="val 65432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83" name="Text Box 54"/>
            <p:cNvSpPr txBox="1">
              <a:spLocks noChangeArrowheads="1"/>
            </p:cNvSpPr>
            <p:nvPr/>
          </p:nvSpPr>
          <p:spPr bwMode="auto">
            <a:xfrm>
              <a:off x="4190" y="2496"/>
              <a:ext cx="28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0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-z</a:t>
              </a:r>
              <a:endParaRPr lang="en-GB" altLang="fi-FI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4" name="Group 72"/>
          <p:cNvGrpSpPr>
            <a:grpSpLocks/>
          </p:cNvGrpSpPr>
          <p:nvPr/>
        </p:nvGrpSpPr>
        <p:grpSpPr bwMode="auto">
          <a:xfrm>
            <a:off x="4931370" y="2213000"/>
            <a:ext cx="447675" cy="673100"/>
            <a:chOff x="4238" y="2001"/>
            <a:chExt cx="282" cy="424"/>
          </a:xfrm>
        </p:grpSpPr>
        <p:sp>
          <p:nvSpPr>
            <p:cNvPr id="85" name="AutoShape 25"/>
            <p:cNvSpPr>
              <a:spLocks/>
            </p:cNvSpPr>
            <p:nvPr/>
          </p:nvSpPr>
          <p:spPr bwMode="auto">
            <a:xfrm>
              <a:off x="4403" y="2001"/>
              <a:ext cx="54" cy="424"/>
            </a:xfrm>
            <a:prstGeom prst="leftBrace">
              <a:avLst>
                <a:gd name="adj1" fmla="val 65432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86" name="Text Box 55"/>
            <p:cNvSpPr txBox="1">
              <a:spLocks noChangeArrowheads="1"/>
            </p:cNvSpPr>
            <p:nvPr/>
          </p:nvSpPr>
          <p:spPr bwMode="auto">
            <a:xfrm>
              <a:off x="4238" y="2074"/>
              <a:ext cx="28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0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  <a:endParaRPr lang="en-GB" altLang="fi-FI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7" name="Group 63"/>
          <p:cNvGrpSpPr>
            <a:grpSpLocks/>
          </p:cNvGrpSpPr>
          <p:nvPr/>
        </p:nvGrpSpPr>
        <p:grpSpPr bwMode="auto">
          <a:xfrm>
            <a:off x="5413970" y="2541612"/>
            <a:ext cx="684213" cy="465138"/>
            <a:chOff x="4542" y="2208"/>
            <a:chExt cx="431" cy="293"/>
          </a:xfrm>
        </p:grpSpPr>
        <p:sp>
          <p:nvSpPr>
            <p:cNvPr id="88" name="Line 17"/>
            <p:cNvSpPr>
              <a:spLocks noChangeShapeType="1"/>
            </p:cNvSpPr>
            <p:nvPr/>
          </p:nvSpPr>
          <p:spPr bwMode="auto">
            <a:xfrm>
              <a:off x="4542" y="2425"/>
              <a:ext cx="431" cy="7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Text Box 56"/>
            <p:cNvSpPr txBox="1">
              <a:spLocks noChangeArrowheads="1"/>
            </p:cNvSpPr>
            <p:nvPr/>
          </p:nvSpPr>
          <p:spPr bwMode="auto">
            <a:xfrm>
              <a:off x="4568" y="2208"/>
              <a:ext cx="3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000" i="1">
                  <a:solidFill>
                    <a:srgbClr val="FF0000"/>
                  </a:solidFill>
                  <a:latin typeface="Symbol" pitchFamily="18" charset="2"/>
                </a:rPr>
                <a:t>r</a:t>
              </a:r>
              <a:endParaRPr lang="en-GB" altLang="fi-FI" sz="2000" i="1">
                <a:solidFill>
                  <a:srgbClr val="FF0000"/>
                </a:solidFill>
                <a:latin typeface="Symbol" pitchFamily="18" charset="2"/>
              </a:endParaRPr>
            </a:p>
          </p:txBody>
        </p:sp>
      </p:grpSp>
      <p:grpSp>
        <p:nvGrpSpPr>
          <p:cNvPr id="90" name="Group 71"/>
          <p:cNvGrpSpPr>
            <a:grpSpLocks/>
          </p:cNvGrpSpPr>
          <p:nvPr/>
        </p:nvGrpSpPr>
        <p:grpSpPr bwMode="auto">
          <a:xfrm>
            <a:off x="5315545" y="3516337"/>
            <a:ext cx="1270000" cy="396875"/>
            <a:chOff x="4480" y="2822"/>
            <a:chExt cx="800" cy="250"/>
          </a:xfrm>
        </p:grpSpPr>
        <p:sp>
          <p:nvSpPr>
            <p:cNvPr id="91" name="Line 21"/>
            <p:cNvSpPr>
              <a:spLocks noChangeShapeType="1"/>
            </p:cNvSpPr>
            <p:nvPr/>
          </p:nvSpPr>
          <p:spPr bwMode="auto">
            <a:xfrm>
              <a:off x="4480" y="2824"/>
              <a:ext cx="1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Line 22"/>
            <p:cNvSpPr>
              <a:spLocks noChangeShapeType="1"/>
            </p:cNvSpPr>
            <p:nvPr/>
          </p:nvSpPr>
          <p:spPr bwMode="auto">
            <a:xfrm>
              <a:off x="4480" y="2855"/>
              <a:ext cx="1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Line 23"/>
            <p:cNvSpPr>
              <a:spLocks noChangeShapeType="1"/>
            </p:cNvSpPr>
            <p:nvPr/>
          </p:nvSpPr>
          <p:spPr bwMode="auto">
            <a:xfrm>
              <a:off x="4534" y="2824"/>
              <a:ext cx="0" cy="31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Text Box 69"/>
            <p:cNvSpPr txBox="1">
              <a:spLocks noChangeArrowheads="1"/>
            </p:cNvSpPr>
            <p:nvPr/>
          </p:nvSpPr>
          <p:spPr bwMode="auto">
            <a:xfrm>
              <a:off x="4512" y="2822"/>
              <a:ext cx="76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000" dirty="0" err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fi-FI" altLang="fi-FI" sz="2000" i="1" dirty="0" err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Q=</a:t>
              </a:r>
              <a:r>
                <a:rPr lang="fi-FI" altLang="fi-FI" sz="2000" i="1" dirty="0" err="1">
                  <a:solidFill>
                    <a:srgbClr val="0000FF"/>
                  </a:solidFill>
                  <a:latin typeface="Symbol" pitchFamily="18" charset="2"/>
                </a:rPr>
                <a:t>r</a:t>
              </a:r>
              <a:r>
                <a:rPr lang="fi-FI" altLang="fi-FI" sz="2000" baseline="-25000" dirty="0" err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  <a:r>
                <a:rPr lang="fi-FI" altLang="fi-FI" sz="2000" dirty="0" err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fi-FI" altLang="fi-FI" sz="2000" i="1" dirty="0" err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  <a:endParaRPr lang="en-GB" altLang="fi-FI" sz="2000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5776882"/>
              </p:ext>
            </p:extLst>
          </p:nvPr>
        </p:nvGraphicFramePr>
        <p:xfrm>
          <a:off x="441152" y="1858963"/>
          <a:ext cx="3436938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0" name="Equation" r:id="rId12" imgW="1498320" imgH="419040" progId="Equation.DSMT4">
                  <p:embed/>
                </p:oleObj>
              </mc:Choice>
              <mc:Fallback>
                <p:oleObj name="Equation" r:id="rId12" imgW="1498320" imgH="4190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152" y="1858963"/>
                        <a:ext cx="3436938" cy="95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6548310"/>
              </p:ext>
            </p:extLst>
          </p:nvPr>
        </p:nvGraphicFramePr>
        <p:xfrm>
          <a:off x="468908" y="2669604"/>
          <a:ext cx="4076700" cy="1046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1" name="Equation" r:id="rId14" imgW="1777680" imgH="457200" progId="Equation.DSMT4">
                  <p:embed/>
                </p:oleObj>
              </mc:Choice>
              <mc:Fallback>
                <p:oleObj name="Equation" r:id="rId14" imgW="1777680" imgH="4572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908" y="2669604"/>
                        <a:ext cx="4076700" cy="1046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" name="Rectangle 60"/>
          <p:cNvSpPr>
            <a:spLocks noChangeArrowheads="1"/>
          </p:cNvSpPr>
          <p:nvPr/>
        </p:nvSpPr>
        <p:spPr bwMode="auto">
          <a:xfrm>
            <a:off x="441152" y="3821732"/>
            <a:ext cx="4032448" cy="1074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65175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84275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3375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22475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479675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36875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394075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51275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600" dirty="0">
                <a:latin typeface="Arial" panose="020B0604020202020204" pitchFamily="34" charset="0"/>
                <a:cs typeface="Arial" panose="020B0604020202020204" pitchFamily="34" charset="0"/>
              </a:rPr>
              <a:t>Koska jokaiselle paikassa </a:t>
            </a:r>
            <a:r>
              <a:rPr lang="fi-FI" altLang="fi-FI" sz="1600" i="1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fi-FI" altLang="fi-FI" sz="1600" dirty="0">
                <a:latin typeface="Arial" panose="020B0604020202020204" pitchFamily="34" charset="0"/>
                <a:cs typeface="Arial" panose="020B0604020202020204" pitchFamily="34" charset="0"/>
              </a:rPr>
              <a:t> olevalle varaukselle </a:t>
            </a:r>
            <a:r>
              <a:rPr lang="fi-FI" altLang="fi-FI" sz="1600" dirty="0" err="1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fi-FI" altLang="fi-FI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fi-FI" altLang="fi-FI" sz="1600" dirty="0">
                <a:latin typeface="Arial" panose="020B0604020202020204" pitchFamily="34" charset="0"/>
                <a:cs typeface="Arial" panose="020B0604020202020204" pitchFamily="34" charset="0"/>
              </a:rPr>
              <a:t> on olemassa paikassa </a:t>
            </a:r>
            <a:r>
              <a:rPr lang="fi-FI" altLang="fi-FI" sz="1600" i="1" dirty="0">
                <a:latin typeface="Arial" panose="020B0604020202020204" pitchFamily="34" charset="0"/>
                <a:cs typeface="Arial" panose="020B0604020202020204" pitchFamily="34" charset="0"/>
              </a:rPr>
              <a:t>–z</a:t>
            </a:r>
            <a:r>
              <a:rPr lang="fi-FI" altLang="fi-FI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yhtä suuri varaus </a:t>
            </a:r>
            <a:r>
              <a:rPr lang="fi-FI" altLang="fi-FI" sz="1600" dirty="0" err="1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fi-FI" altLang="fi-FI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fi-FI" altLang="fi-FI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i-FI" altLang="fi-FI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altLang="fi-FI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=&gt; </a:t>
            </a:r>
            <a:r>
              <a:rPr lang="fi-FI" altLang="fi-FI" sz="1600" i="1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fi-FI" altLang="fi-FI" sz="1600" dirty="0">
                <a:latin typeface="Arial" panose="020B0604020202020204" pitchFamily="34" charset="0"/>
                <a:cs typeface="Arial" panose="020B0604020202020204" pitchFamily="34" charset="0"/>
              </a:rPr>
              <a:t>-komponentti katoaa</a:t>
            </a:r>
            <a:r>
              <a:rPr lang="fi-FI" altLang="fi-FI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i-FI" altLang="fi-FI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314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95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SATE2108 Coulombin Voimat ja Sähkökentän voimakkuus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6388789" cy="913871"/>
          </a:xfrm>
        </p:spPr>
        <p:txBody>
          <a:bodyPr>
            <a:noAutofit/>
          </a:bodyPr>
          <a:lstStyle/>
          <a:p>
            <a:r>
              <a:rPr lang="fi-FI" alt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Sylinterisymmetrisen varausjakauman (äärettömän pitkä suora viivavaraus) aikaansaama sähkökentän voimakkuus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7323885"/>
              </p:ext>
            </p:extLst>
          </p:nvPr>
        </p:nvGraphicFramePr>
        <p:xfrm>
          <a:off x="498475" y="1120775"/>
          <a:ext cx="2709863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39" name="Equation" r:id="rId6" imgW="1180800" imgH="380880" progId="Equation.DSMT4">
                  <p:embed/>
                </p:oleObj>
              </mc:Choice>
              <mc:Fallback>
                <p:oleObj name="Equation" r:id="rId6" imgW="1180800" imgH="380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475" y="1120775"/>
                        <a:ext cx="2709863" cy="87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4407972"/>
              </p:ext>
            </p:extLst>
          </p:nvPr>
        </p:nvGraphicFramePr>
        <p:xfrm>
          <a:off x="5969273" y="935509"/>
          <a:ext cx="538162" cy="230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0" name="Equation" r:id="rId8" imgW="241195" imgH="139639" progId="Equation.DSMT4">
                  <p:embed/>
                </p:oleObj>
              </mc:Choice>
              <mc:Fallback>
                <p:oleObj name="Equation" r:id="rId8" imgW="241195" imgH="139639" progId="Equation.DSMT4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9273" y="935509"/>
                        <a:ext cx="538162" cy="230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7915614"/>
              </p:ext>
            </p:extLst>
          </p:nvPr>
        </p:nvGraphicFramePr>
        <p:xfrm>
          <a:off x="6005785" y="4267671"/>
          <a:ext cx="538163" cy="23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1" name="Equation" r:id="rId10" imgW="241200" imgH="126720" progId="Equation.DSMT4">
                  <p:embed/>
                </p:oleObj>
              </mc:Choice>
              <mc:Fallback>
                <p:oleObj name="Equation" r:id="rId10" imgW="241200" imgH="126720" progId="Equation.DSMT4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5785" y="4267671"/>
                        <a:ext cx="538163" cy="231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" name="AutoShape 6"/>
          <p:cNvSpPr>
            <a:spLocks noChangeArrowheads="1"/>
          </p:cNvSpPr>
          <p:nvPr/>
        </p:nvSpPr>
        <p:spPr bwMode="auto">
          <a:xfrm>
            <a:off x="4905648" y="1286346"/>
            <a:ext cx="1700212" cy="2851150"/>
          </a:xfrm>
          <a:prstGeom prst="can">
            <a:avLst>
              <a:gd name="adj" fmla="val 30115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i-FI" altLang="fi-FI" sz="2400"/>
          </a:p>
        </p:txBody>
      </p:sp>
      <p:sp>
        <p:nvSpPr>
          <p:cNvPr id="60" name="Oval 7"/>
          <p:cNvSpPr>
            <a:spLocks noChangeArrowheads="1"/>
          </p:cNvSpPr>
          <p:nvPr/>
        </p:nvSpPr>
        <p:spPr bwMode="auto">
          <a:xfrm>
            <a:off x="4905648" y="2481734"/>
            <a:ext cx="1687512" cy="511175"/>
          </a:xfrm>
          <a:prstGeom prst="ellips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i-FI" altLang="fi-FI" sz="2400"/>
          </a:p>
        </p:txBody>
      </p:sp>
      <p:sp>
        <p:nvSpPr>
          <p:cNvPr id="61" name="Line 8"/>
          <p:cNvSpPr>
            <a:spLocks noChangeShapeType="1"/>
          </p:cNvSpPr>
          <p:nvPr/>
        </p:nvSpPr>
        <p:spPr bwMode="auto">
          <a:xfrm>
            <a:off x="5761310" y="845021"/>
            <a:ext cx="0" cy="370363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Line 9"/>
          <p:cNvSpPr>
            <a:spLocks noChangeShapeType="1"/>
          </p:cNvSpPr>
          <p:nvPr/>
        </p:nvSpPr>
        <p:spPr bwMode="auto">
          <a:xfrm flipV="1">
            <a:off x="5883548" y="845021"/>
            <a:ext cx="0" cy="3508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Line 10"/>
          <p:cNvSpPr>
            <a:spLocks noChangeShapeType="1"/>
          </p:cNvSpPr>
          <p:nvPr/>
        </p:nvSpPr>
        <p:spPr bwMode="auto">
          <a:xfrm>
            <a:off x="5945460" y="4218459"/>
            <a:ext cx="0" cy="3508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Oval 11"/>
          <p:cNvSpPr>
            <a:spLocks noChangeArrowheads="1"/>
          </p:cNvSpPr>
          <p:nvPr/>
        </p:nvSpPr>
        <p:spPr bwMode="auto">
          <a:xfrm>
            <a:off x="6421710" y="2832571"/>
            <a:ext cx="98425" cy="809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i-FI" altLang="fi-FI" sz="2400"/>
          </a:p>
        </p:txBody>
      </p:sp>
      <p:sp>
        <p:nvSpPr>
          <p:cNvPr id="97" name="Line 12"/>
          <p:cNvSpPr>
            <a:spLocks noChangeShapeType="1"/>
          </p:cNvSpPr>
          <p:nvPr/>
        </p:nvSpPr>
        <p:spPr bwMode="auto">
          <a:xfrm>
            <a:off x="5774010" y="2742084"/>
            <a:ext cx="1400175" cy="250825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Oval 21"/>
          <p:cNvSpPr>
            <a:spLocks noChangeArrowheads="1"/>
          </p:cNvSpPr>
          <p:nvPr/>
        </p:nvSpPr>
        <p:spPr bwMode="auto">
          <a:xfrm>
            <a:off x="5712098" y="2702396"/>
            <a:ext cx="98425" cy="793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i-FI" altLang="fi-FI" sz="2400"/>
          </a:p>
        </p:txBody>
      </p:sp>
      <p:sp>
        <p:nvSpPr>
          <p:cNvPr id="99" name="Text Box 26"/>
          <p:cNvSpPr txBox="1">
            <a:spLocks noChangeArrowheads="1"/>
          </p:cNvSpPr>
          <p:nvPr/>
        </p:nvSpPr>
        <p:spPr bwMode="auto">
          <a:xfrm>
            <a:off x="6278835" y="2872259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fi-FI" altLang="fi-FI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endParaRPr lang="en-GB" altLang="fi-FI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Text Box 27"/>
          <p:cNvSpPr txBox="1">
            <a:spLocks noChangeArrowheads="1"/>
          </p:cNvSpPr>
          <p:nvPr/>
        </p:nvSpPr>
        <p:spPr bwMode="auto">
          <a:xfrm>
            <a:off x="5434285" y="797396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fi-FI" altLang="fi-FI" sz="2000" i="1" dirty="0" err="1">
                <a:solidFill>
                  <a:srgbClr val="000000"/>
                </a:solidFill>
                <a:latin typeface="Symbol" pitchFamily="18" charset="2"/>
              </a:rPr>
              <a:t>r</a:t>
            </a:r>
            <a:r>
              <a:rPr lang="fi-FI" altLang="fi-FI" sz="2000" baseline="-25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lang="en-GB" altLang="fi-FI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Text Box 31"/>
          <p:cNvSpPr txBox="1">
            <a:spLocks noChangeArrowheads="1"/>
          </p:cNvSpPr>
          <p:nvPr/>
        </p:nvSpPr>
        <p:spPr bwMode="auto">
          <a:xfrm>
            <a:off x="6950348" y="2549996"/>
            <a:ext cx="4476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fi-FI" altLang="fi-FI" sz="2000" b="1" i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en-GB" altLang="fi-FI" sz="2000" dirty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Text Box 35"/>
          <p:cNvSpPr txBox="1">
            <a:spLocks noChangeArrowheads="1"/>
          </p:cNvSpPr>
          <p:nvPr/>
        </p:nvSpPr>
        <p:spPr bwMode="auto">
          <a:xfrm>
            <a:off x="5815285" y="2397596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fi-FI" altLang="fi-FI" sz="2000" i="1">
                <a:solidFill>
                  <a:srgbClr val="FF0000"/>
                </a:solidFill>
                <a:latin typeface="Symbol" pitchFamily="18" charset="2"/>
              </a:rPr>
              <a:t>r</a:t>
            </a:r>
            <a:endParaRPr lang="en-GB" altLang="fi-FI" sz="2000" i="1">
              <a:solidFill>
                <a:srgbClr val="FF0000"/>
              </a:solidFill>
              <a:latin typeface="Symbol" pitchFamily="18" charset="2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344945"/>
              </p:ext>
            </p:extLst>
          </p:nvPr>
        </p:nvGraphicFramePr>
        <p:xfrm>
          <a:off x="554460" y="2079625"/>
          <a:ext cx="2767012" cy="87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2" name="Equation" r:id="rId12" imgW="1206360" imgH="380880" progId="Equation.DSMT4">
                  <p:embed/>
                </p:oleObj>
              </mc:Choice>
              <mc:Fallback>
                <p:oleObj name="Equation" r:id="rId12" imgW="1206360" imgH="3808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460" y="2079625"/>
                        <a:ext cx="2767012" cy="874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7763789"/>
              </p:ext>
            </p:extLst>
          </p:nvPr>
        </p:nvGraphicFramePr>
        <p:xfrm>
          <a:off x="585168" y="4032379"/>
          <a:ext cx="1514475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3" name="Equation" r:id="rId14" imgW="660240" imgH="304560" progId="Equation.DSMT4">
                  <p:embed/>
                </p:oleObj>
              </mc:Choice>
              <mc:Fallback>
                <p:oleObj name="Equation" r:id="rId14" imgW="660240" imgH="30456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168" y="4032379"/>
                        <a:ext cx="1514475" cy="70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4937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SATE2108 Coulombin Voimat ja Sähkökentän voimakkuus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6388789" cy="913871"/>
          </a:xfrm>
        </p:spPr>
        <p:txBody>
          <a:bodyPr>
            <a:noAutofit/>
          </a:bodyPr>
          <a:lstStyle/>
          <a:p>
            <a:r>
              <a:rPr lang="fi-FI" alt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Tasosymmetrisen varausjakauman (</a:t>
            </a:r>
            <a:r>
              <a:rPr lang="fi-FI" altLang="fi-FI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xy</a:t>
            </a:r>
            <a:r>
              <a:rPr lang="fi-FI" altLang="fi-FI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-tasossa</a:t>
            </a:r>
            <a:r>
              <a:rPr lang="fi-FI" alt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ääretön tasovaraus) aikaansaama sähkökentän voimakkuus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6779137"/>
              </p:ext>
            </p:extLst>
          </p:nvPr>
        </p:nvGraphicFramePr>
        <p:xfrm>
          <a:off x="441152" y="1229444"/>
          <a:ext cx="3057525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85" name="Equation" r:id="rId6" imgW="1333440" imgH="291960" progId="Equation.DSMT4">
                  <p:embed/>
                </p:oleObj>
              </mc:Choice>
              <mc:Fallback>
                <p:oleObj name="Equation" r:id="rId6" imgW="133344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152" y="1229444"/>
                        <a:ext cx="3057525" cy="668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3572503"/>
              </p:ext>
            </p:extLst>
          </p:nvPr>
        </p:nvGraphicFramePr>
        <p:xfrm>
          <a:off x="411163" y="1877516"/>
          <a:ext cx="4048125" cy="1046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86" name="Equation" r:id="rId8" imgW="1765080" imgH="457200" progId="Equation.DSMT4">
                  <p:embed/>
                </p:oleObj>
              </mc:Choice>
              <mc:Fallback>
                <p:oleObj name="Equation" r:id="rId8" imgW="176508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163" y="1877516"/>
                        <a:ext cx="4048125" cy="1046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6" name="Group 2"/>
          <p:cNvGrpSpPr>
            <a:grpSpLocks/>
          </p:cNvGrpSpPr>
          <p:nvPr/>
        </p:nvGrpSpPr>
        <p:grpSpPr bwMode="auto">
          <a:xfrm>
            <a:off x="3503910" y="2629247"/>
            <a:ext cx="4210050" cy="2557462"/>
            <a:chOff x="2940" y="2049"/>
            <a:chExt cx="2652" cy="1611"/>
          </a:xfrm>
        </p:grpSpPr>
        <p:grpSp>
          <p:nvGrpSpPr>
            <p:cNvPr id="57" name="Group 3"/>
            <p:cNvGrpSpPr>
              <a:grpSpLocks/>
            </p:cNvGrpSpPr>
            <p:nvPr/>
          </p:nvGrpSpPr>
          <p:grpSpPr bwMode="auto">
            <a:xfrm>
              <a:off x="2940" y="2049"/>
              <a:ext cx="2652" cy="1611"/>
              <a:chOff x="2940" y="2049"/>
              <a:chExt cx="2652" cy="1611"/>
            </a:xfrm>
          </p:grpSpPr>
          <p:graphicFrame>
            <p:nvGraphicFramePr>
              <p:cNvPr id="59" name="Object 4"/>
              <p:cNvGraphicFramePr>
                <a:graphicFrameLocks/>
              </p:cNvGraphicFramePr>
              <p:nvPr/>
            </p:nvGraphicFramePr>
            <p:xfrm>
              <a:off x="5127" y="2971"/>
              <a:ext cx="280" cy="15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2887" name="Equation" r:id="rId10" imgW="241195" imgH="139639" progId="Equation.DSMT4">
                      <p:embed/>
                    </p:oleObj>
                  </mc:Choice>
                  <mc:Fallback>
                    <p:oleObj name="Equation" r:id="rId10" imgW="241195" imgH="139639" progId="Equation.DSMT4">
                      <p:embed/>
                      <p:pic>
                        <p:nvPicPr>
                          <p:cNvPr id="0" name=""/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1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127" y="2971"/>
                            <a:ext cx="280" cy="15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60" name="Object 5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817979104"/>
                  </p:ext>
                </p:extLst>
              </p:nvPr>
            </p:nvGraphicFramePr>
            <p:xfrm>
              <a:off x="3039" y="2544"/>
              <a:ext cx="281" cy="15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2888" name="Equation" r:id="rId12" imgW="241091" imgH="126890" progId="Equation.DSMT4">
                      <p:embed/>
                    </p:oleObj>
                  </mc:Choice>
                  <mc:Fallback>
                    <p:oleObj name="Equation" r:id="rId12" imgW="241091" imgH="126890" progId="Equation.DSMT4">
                      <p:embed/>
                      <p:pic>
                        <p:nvPicPr>
                          <p:cNvPr id="0" name=""/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1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039" y="2544"/>
                            <a:ext cx="281" cy="15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61" name="AutoShape 6"/>
              <p:cNvSpPr>
                <a:spLocks noChangeArrowheads="1"/>
              </p:cNvSpPr>
              <p:nvPr/>
            </p:nvSpPr>
            <p:spPr bwMode="auto">
              <a:xfrm>
                <a:off x="3291" y="2544"/>
                <a:ext cx="1976" cy="588"/>
              </a:xfrm>
              <a:prstGeom prst="parallelogram">
                <a:avLst>
                  <a:gd name="adj" fmla="val 122504"/>
                </a:avLst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sp>
            <p:nvSpPr>
              <p:cNvPr id="62" name="Line 7"/>
              <p:cNvSpPr>
                <a:spLocks noChangeShapeType="1"/>
              </p:cNvSpPr>
              <p:nvPr/>
            </p:nvSpPr>
            <p:spPr bwMode="auto">
              <a:xfrm>
                <a:off x="5241" y="2610"/>
                <a:ext cx="351" cy="0"/>
              </a:xfrm>
              <a:prstGeom prst="line">
                <a:avLst/>
              </a:prstGeom>
              <a:noFill/>
              <a:ln w="25400">
                <a:solidFill>
                  <a:srgbClr val="969696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aphicFrame>
            <p:nvGraphicFramePr>
              <p:cNvPr id="74" name="Object 8"/>
              <p:cNvGraphicFramePr>
                <a:graphicFrameLocks/>
              </p:cNvGraphicFramePr>
              <p:nvPr/>
            </p:nvGraphicFramePr>
            <p:xfrm>
              <a:off x="3794" y="3506"/>
              <a:ext cx="281" cy="15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2889" name="Equation" r:id="rId14" imgW="241195" imgH="139639" progId="Equation.DSMT4">
                      <p:embed/>
                    </p:oleObj>
                  </mc:Choice>
                  <mc:Fallback>
                    <p:oleObj name="Equation" r:id="rId14" imgW="241195" imgH="139639" progId="Equation.DSMT4">
                      <p:embed/>
                      <p:pic>
                        <p:nvPicPr>
                          <p:cNvPr id="0" name=""/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1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794" y="3506"/>
                            <a:ext cx="281" cy="15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96" name="Line 9"/>
              <p:cNvSpPr>
                <a:spLocks noChangeShapeType="1"/>
              </p:cNvSpPr>
              <p:nvPr/>
            </p:nvSpPr>
            <p:spPr bwMode="auto">
              <a:xfrm flipV="1">
                <a:off x="4119" y="2229"/>
                <a:ext cx="345" cy="268"/>
              </a:xfrm>
              <a:prstGeom prst="line">
                <a:avLst/>
              </a:prstGeom>
              <a:noFill/>
              <a:ln w="25400">
                <a:solidFill>
                  <a:srgbClr val="969696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aphicFrame>
            <p:nvGraphicFramePr>
              <p:cNvPr id="97" name="Object 10"/>
              <p:cNvGraphicFramePr>
                <a:graphicFrameLocks/>
              </p:cNvGraphicFramePr>
              <p:nvPr/>
            </p:nvGraphicFramePr>
            <p:xfrm>
              <a:off x="5216" y="2049"/>
              <a:ext cx="280" cy="15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2890" name="Equation" r:id="rId16" imgW="241091" imgH="126890" progId="Equation.DSMT4">
                      <p:embed/>
                    </p:oleObj>
                  </mc:Choice>
                  <mc:Fallback>
                    <p:oleObj name="Equation" r:id="rId16" imgW="241091" imgH="126890" progId="Equation.DSMT4">
                      <p:embed/>
                      <p:pic>
                        <p:nvPicPr>
                          <p:cNvPr id="0" name=""/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216" y="2049"/>
                            <a:ext cx="280" cy="15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98" name="Line 11"/>
              <p:cNvSpPr>
                <a:spLocks noChangeShapeType="1"/>
              </p:cNvSpPr>
              <p:nvPr/>
            </p:nvSpPr>
            <p:spPr bwMode="auto">
              <a:xfrm>
                <a:off x="4680" y="3065"/>
                <a:ext cx="351" cy="0"/>
              </a:xfrm>
              <a:prstGeom prst="line">
                <a:avLst/>
              </a:prstGeom>
              <a:noFill/>
              <a:ln w="25400">
                <a:solidFill>
                  <a:srgbClr val="969696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" name="Line 12"/>
              <p:cNvSpPr>
                <a:spLocks noChangeShapeType="1"/>
              </p:cNvSpPr>
              <p:nvPr/>
            </p:nvSpPr>
            <p:spPr bwMode="auto">
              <a:xfrm>
                <a:off x="5063" y="2758"/>
                <a:ext cx="351" cy="0"/>
              </a:xfrm>
              <a:prstGeom prst="line">
                <a:avLst/>
              </a:prstGeom>
              <a:noFill/>
              <a:ln w="25400">
                <a:solidFill>
                  <a:srgbClr val="969696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" name="Line 13"/>
              <p:cNvSpPr>
                <a:spLocks noChangeShapeType="1"/>
              </p:cNvSpPr>
              <p:nvPr/>
            </p:nvSpPr>
            <p:spPr bwMode="auto">
              <a:xfrm>
                <a:off x="4872" y="2931"/>
                <a:ext cx="350" cy="0"/>
              </a:xfrm>
              <a:prstGeom prst="line">
                <a:avLst/>
              </a:prstGeom>
              <a:noFill/>
              <a:ln w="25400">
                <a:solidFill>
                  <a:srgbClr val="969696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" name="Line 14"/>
              <p:cNvSpPr>
                <a:spLocks noChangeShapeType="1"/>
              </p:cNvSpPr>
              <p:nvPr/>
            </p:nvSpPr>
            <p:spPr bwMode="auto">
              <a:xfrm flipH="1">
                <a:off x="3501" y="2604"/>
                <a:ext cx="351" cy="0"/>
              </a:xfrm>
              <a:prstGeom prst="line">
                <a:avLst/>
              </a:prstGeom>
              <a:noFill/>
              <a:ln w="25400">
                <a:solidFill>
                  <a:srgbClr val="969696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Line 15"/>
              <p:cNvSpPr>
                <a:spLocks noChangeShapeType="1"/>
              </p:cNvSpPr>
              <p:nvPr/>
            </p:nvSpPr>
            <p:spPr bwMode="auto">
              <a:xfrm flipH="1">
                <a:off x="2940" y="3058"/>
                <a:ext cx="351" cy="0"/>
              </a:xfrm>
              <a:prstGeom prst="line">
                <a:avLst/>
              </a:prstGeom>
              <a:noFill/>
              <a:ln w="25400">
                <a:solidFill>
                  <a:srgbClr val="969696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" name="Line 16"/>
              <p:cNvSpPr>
                <a:spLocks noChangeShapeType="1"/>
              </p:cNvSpPr>
              <p:nvPr/>
            </p:nvSpPr>
            <p:spPr bwMode="auto">
              <a:xfrm flipH="1">
                <a:off x="3323" y="2751"/>
                <a:ext cx="350" cy="0"/>
              </a:xfrm>
              <a:prstGeom prst="line">
                <a:avLst/>
              </a:prstGeom>
              <a:noFill/>
              <a:ln w="25400">
                <a:solidFill>
                  <a:srgbClr val="969696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" name="Line 17"/>
              <p:cNvSpPr>
                <a:spLocks noChangeShapeType="1"/>
              </p:cNvSpPr>
              <p:nvPr/>
            </p:nvSpPr>
            <p:spPr bwMode="auto">
              <a:xfrm flipH="1">
                <a:off x="3131" y="2925"/>
                <a:ext cx="351" cy="0"/>
              </a:xfrm>
              <a:prstGeom prst="line">
                <a:avLst/>
              </a:prstGeom>
              <a:noFill/>
              <a:ln w="25400">
                <a:solidFill>
                  <a:srgbClr val="969696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" name="Line 18"/>
              <p:cNvSpPr>
                <a:spLocks noChangeShapeType="1"/>
              </p:cNvSpPr>
              <p:nvPr/>
            </p:nvSpPr>
            <p:spPr bwMode="auto">
              <a:xfrm flipV="1">
                <a:off x="5171" y="2223"/>
                <a:ext cx="345" cy="267"/>
              </a:xfrm>
              <a:prstGeom prst="line">
                <a:avLst/>
              </a:prstGeom>
              <a:noFill/>
              <a:ln w="25400">
                <a:solidFill>
                  <a:srgbClr val="969696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" name="Line 19"/>
              <p:cNvSpPr>
                <a:spLocks noChangeShapeType="1"/>
              </p:cNvSpPr>
              <p:nvPr/>
            </p:nvSpPr>
            <p:spPr bwMode="auto">
              <a:xfrm flipV="1">
                <a:off x="4457" y="2216"/>
                <a:ext cx="345" cy="267"/>
              </a:xfrm>
              <a:prstGeom prst="line">
                <a:avLst/>
              </a:prstGeom>
              <a:noFill/>
              <a:ln w="25400">
                <a:solidFill>
                  <a:srgbClr val="969696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" name="Line 20"/>
              <p:cNvSpPr>
                <a:spLocks noChangeShapeType="1"/>
              </p:cNvSpPr>
              <p:nvPr/>
            </p:nvSpPr>
            <p:spPr bwMode="auto">
              <a:xfrm flipV="1">
                <a:off x="4821" y="2223"/>
                <a:ext cx="344" cy="267"/>
              </a:xfrm>
              <a:prstGeom prst="line">
                <a:avLst/>
              </a:prstGeom>
              <a:noFill/>
              <a:ln w="25400">
                <a:solidFill>
                  <a:srgbClr val="969696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" name="Line 21"/>
              <p:cNvSpPr>
                <a:spLocks noChangeShapeType="1"/>
              </p:cNvSpPr>
              <p:nvPr/>
            </p:nvSpPr>
            <p:spPr bwMode="auto">
              <a:xfrm flipH="1">
                <a:off x="3029" y="3205"/>
                <a:ext cx="345" cy="268"/>
              </a:xfrm>
              <a:prstGeom prst="line">
                <a:avLst/>
              </a:prstGeom>
              <a:noFill/>
              <a:ln w="25400">
                <a:solidFill>
                  <a:srgbClr val="969696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" name="Line 22"/>
              <p:cNvSpPr>
                <a:spLocks noChangeShapeType="1"/>
              </p:cNvSpPr>
              <p:nvPr/>
            </p:nvSpPr>
            <p:spPr bwMode="auto">
              <a:xfrm flipH="1">
                <a:off x="4081" y="3199"/>
                <a:ext cx="344" cy="267"/>
              </a:xfrm>
              <a:prstGeom prst="line">
                <a:avLst/>
              </a:prstGeom>
              <a:noFill/>
              <a:ln w="25400">
                <a:solidFill>
                  <a:srgbClr val="969696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" name="Line 23"/>
              <p:cNvSpPr>
                <a:spLocks noChangeShapeType="1"/>
              </p:cNvSpPr>
              <p:nvPr/>
            </p:nvSpPr>
            <p:spPr bwMode="auto">
              <a:xfrm flipH="1">
                <a:off x="3367" y="3192"/>
                <a:ext cx="344" cy="267"/>
              </a:xfrm>
              <a:prstGeom prst="line">
                <a:avLst/>
              </a:prstGeom>
              <a:noFill/>
              <a:ln w="25400">
                <a:solidFill>
                  <a:srgbClr val="969696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" name="Line 24"/>
              <p:cNvSpPr>
                <a:spLocks noChangeShapeType="1"/>
              </p:cNvSpPr>
              <p:nvPr/>
            </p:nvSpPr>
            <p:spPr bwMode="auto">
              <a:xfrm flipH="1">
                <a:off x="3731" y="3199"/>
                <a:ext cx="344" cy="267"/>
              </a:xfrm>
              <a:prstGeom prst="line">
                <a:avLst/>
              </a:prstGeom>
              <a:noFill/>
              <a:ln w="25400">
                <a:solidFill>
                  <a:srgbClr val="969696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8" name="Text Box 25"/>
            <p:cNvSpPr txBox="1">
              <a:spLocks noChangeArrowheads="1"/>
            </p:cNvSpPr>
            <p:nvPr/>
          </p:nvSpPr>
          <p:spPr bwMode="auto">
            <a:xfrm>
              <a:off x="3600" y="2889"/>
              <a:ext cx="288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1800" i="1" dirty="0" err="1">
                  <a:solidFill>
                    <a:srgbClr val="000000"/>
                  </a:solidFill>
                  <a:latin typeface="Symbol" pitchFamily="18" charset="2"/>
                </a:rPr>
                <a:t>r</a:t>
              </a:r>
              <a:r>
                <a:rPr lang="fi-FI" altLang="fi-FI" sz="1800" baseline="-250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endParaRPr lang="en-GB" altLang="fi-FI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2" name="Line 27"/>
          <p:cNvSpPr>
            <a:spLocks noChangeShapeType="1"/>
          </p:cNvSpPr>
          <p:nvPr/>
        </p:nvSpPr>
        <p:spPr bwMode="auto">
          <a:xfrm flipH="1" flipV="1">
            <a:off x="5669260" y="1632297"/>
            <a:ext cx="0" cy="221773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Oval 28"/>
          <p:cNvSpPr>
            <a:spLocks noChangeArrowheads="1"/>
          </p:cNvSpPr>
          <p:nvPr/>
        </p:nvSpPr>
        <p:spPr bwMode="auto">
          <a:xfrm rot="21396842">
            <a:off x="4981873" y="3530947"/>
            <a:ext cx="1397000" cy="63658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i-FI" altLang="fi-FI" sz="2400"/>
          </a:p>
        </p:txBody>
      </p:sp>
      <p:sp>
        <p:nvSpPr>
          <p:cNvPr id="114" name="AutoShape 29"/>
          <p:cNvSpPr>
            <a:spLocks noChangeArrowheads="1"/>
          </p:cNvSpPr>
          <p:nvPr/>
        </p:nvSpPr>
        <p:spPr bwMode="auto">
          <a:xfrm>
            <a:off x="5194598" y="3584922"/>
            <a:ext cx="212725" cy="52387"/>
          </a:xfrm>
          <a:prstGeom prst="parallelogram">
            <a:avLst>
              <a:gd name="adj" fmla="val 148026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i-FI" altLang="fi-FI" sz="2400"/>
          </a:p>
        </p:txBody>
      </p:sp>
      <p:grpSp>
        <p:nvGrpSpPr>
          <p:cNvPr id="115" name="Group 34"/>
          <p:cNvGrpSpPr>
            <a:grpSpLocks/>
          </p:cNvGrpSpPr>
          <p:nvPr/>
        </p:nvGrpSpPr>
        <p:grpSpPr bwMode="auto">
          <a:xfrm>
            <a:off x="5932785" y="4072284"/>
            <a:ext cx="1720850" cy="676275"/>
            <a:chOff x="4470" y="2958"/>
            <a:chExt cx="1084" cy="426"/>
          </a:xfrm>
        </p:grpSpPr>
        <p:sp>
          <p:nvSpPr>
            <p:cNvPr id="116" name="AutoShape 35"/>
            <p:cNvSpPr>
              <a:spLocks noChangeArrowheads="1"/>
            </p:cNvSpPr>
            <p:nvPr/>
          </p:nvSpPr>
          <p:spPr bwMode="auto">
            <a:xfrm>
              <a:off x="4470" y="2958"/>
              <a:ext cx="147" cy="40"/>
            </a:xfrm>
            <a:prstGeom prst="parallelogram">
              <a:avLst>
                <a:gd name="adj" fmla="val 133967"/>
              </a:avLst>
            </a:prstGeom>
            <a:solidFill>
              <a:srgbClr val="0000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117" name="Text Box 36"/>
            <p:cNvSpPr txBox="1">
              <a:spLocks noChangeArrowheads="1"/>
            </p:cNvSpPr>
            <p:nvPr/>
          </p:nvSpPr>
          <p:spPr bwMode="auto">
            <a:xfrm>
              <a:off x="4503" y="3132"/>
              <a:ext cx="1051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000" dirty="0" err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fi-FI" altLang="fi-FI" sz="2000" i="1" dirty="0" err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Q=</a:t>
              </a:r>
              <a:r>
                <a:rPr lang="fi-FI" altLang="fi-FI" sz="2000" i="1" dirty="0" err="1">
                  <a:solidFill>
                    <a:srgbClr val="0000FF"/>
                  </a:solidFill>
                  <a:latin typeface="Symbol" pitchFamily="18" charset="2"/>
                </a:rPr>
                <a:t>r</a:t>
              </a:r>
              <a:r>
                <a:rPr lang="fi-FI" altLang="fi-FI" sz="2000" baseline="-25000" dirty="0" err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lang="fi-FI" altLang="fi-FI" sz="2000" i="1" dirty="0" err="1">
                  <a:solidFill>
                    <a:srgbClr val="0000FF"/>
                  </a:solidFill>
                  <a:latin typeface="Symbol" pitchFamily="18" charset="2"/>
                </a:rPr>
                <a:t>r</a:t>
              </a:r>
              <a:r>
                <a:rPr lang="fi-FI" altLang="fi-FI" sz="2000" dirty="0" err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fi-FI" altLang="fi-FI" sz="2000" i="1" dirty="0" err="1">
                  <a:solidFill>
                    <a:srgbClr val="0000FF"/>
                  </a:solidFill>
                  <a:latin typeface="Symbol" pitchFamily="18" charset="2"/>
                </a:rPr>
                <a:t>r</a:t>
              </a:r>
              <a:r>
                <a:rPr lang="fi-FI" altLang="fi-FI" sz="2000" dirty="0" err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fi-FI" altLang="fi-FI" sz="2000" i="1" dirty="0" err="1">
                  <a:solidFill>
                    <a:srgbClr val="0000FF"/>
                  </a:solidFill>
                  <a:latin typeface="Symbol" pitchFamily="18" charset="2"/>
                </a:rPr>
                <a:t>j</a:t>
              </a:r>
              <a:endParaRPr lang="en-GB" altLang="fi-FI" sz="2000" i="1" dirty="0">
                <a:solidFill>
                  <a:srgbClr val="0000FF"/>
                </a:solidFill>
                <a:latin typeface="Symbol" pitchFamily="18" charset="2"/>
              </a:endParaRPr>
            </a:p>
          </p:txBody>
        </p:sp>
      </p:grpSp>
      <p:grpSp>
        <p:nvGrpSpPr>
          <p:cNvPr id="118" name="Group 37"/>
          <p:cNvGrpSpPr>
            <a:grpSpLocks/>
          </p:cNvGrpSpPr>
          <p:nvPr/>
        </p:nvGrpSpPr>
        <p:grpSpPr bwMode="auto">
          <a:xfrm>
            <a:off x="5629573" y="1967259"/>
            <a:ext cx="522287" cy="457200"/>
            <a:chOff x="4279" y="1632"/>
            <a:chExt cx="329" cy="288"/>
          </a:xfrm>
        </p:grpSpPr>
        <p:sp>
          <p:nvSpPr>
            <p:cNvPr id="119" name="Oval 38"/>
            <p:cNvSpPr>
              <a:spLocks noChangeArrowheads="1"/>
            </p:cNvSpPr>
            <p:nvPr/>
          </p:nvSpPr>
          <p:spPr bwMode="auto">
            <a:xfrm>
              <a:off x="4279" y="1795"/>
              <a:ext cx="51" cy="5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120" name="Text Box 39"/>
            <p:cNvSpPr txBox="1">
              <a:spLocks noChangeArrowheads="1"/>
            </p:cNvSpPr>
            <p:nvPr/>
          </p:nvSpPr>
          <p:spPr bwMode="auto">
            <a:xfrm>
              <a:off x="4320" y="1632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endParaRPr lang="en-GB" altLang="fi-FI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1" name="Group 40"/>
          <p:cNvGrpSpPr>
            <a:grpSpLocks/>
          </p:cNvGrpSpPr>
          <p:nvPr/>
        </p:nvGrpSpPr>
        <p:grpSpPr bwMode="auto">
          <a:xfrm>
            <a:off x="5669260" y="2257772"/>
            <a:ext cx="669925" cy="1835150"/>
            <a:chOff x="4304" y="1815"/>
            <a:chExt cx="422" cy="1156"/>
          </a:xfrm>
        </p:grpSpPr>
        <p:sp>
          <p:nvSpPr>
            <p:cNvPr id="122" name="Line 41"/>
            <p:cNvSpPr>
              <a:spLocks noChangeShapeType="1"/>
            </p:cNvSpPr>
            <p:nvPr/>
          </p:nvSpPr>
          <p:spPr bwMode="auto">
            <a:xfrm flipH="1" flipV="1">
              <a:off x="4304" y="1815"/>
              <a:ext cx="243" cy="115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Text Box 42"/>
            <p:cNvSpPr txBox="1">
              <a:spLocks noChangeArrowheads="1"/>
            </p:cNvSpPr>
            <p:nvPr/>
          </p:nvSpPr>
          <p:spPr bwMode="auto">
            <a:xfrm>
              <a:off x="4367" y="1953"/>
              <a:ext cx="35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000" b="1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fi-FI" altLang="fi-FI" sz="2000" baseline="-25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GB" altLang="fi-FI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4" name="Group 43"/>
          <p:cNvGrpSpPr>
            <a:grpSpLocks/>
          </p:cNvGrpSpPr>
          <p:nvPr/>
        </p:nvGrpSpPr>
        <p:grpSpPr bwMode="auto">
          <a:xfrm>
            <a:off x="5085060" y="2278409"/>
            <a:ext cx="574675" cy="1327150"/>
            <a:chOff x="3936" y="1828"/>
            <a:chExt cx="362" cy="836"/>
          </a:xfrm>
        </p:grpSpPr>
        <p:sp>
          <p:nvSpPr>
            <p:cNvPr id="125" name="Line 44"/>
            <p:cNvSpPr>
              <a:spLocks noChangeShapeType="1"/>
            </p:cNvSpPr>
            <p:nvPr/>
          </p:nvSpPr>
          <p:spPr bwMode="auto">
            <a:xfrm flipV="1">
              <a:off x="4062" y="1828"/>
              <a:ext cx="236" cy="83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Text Box 45"/>
            <p:cNvSpPr txBox="1">
              <a:spLocks noChangeArrowheads="1"/>
            </p:cNvSpPr>
            <p:nvPr/>
          </p:nvSpPr>
          <p:spPr bwMode="auto">
            <a:xfrm>
              <a:off x="3936" y="2078"/>
              <a:ext cx="35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000" b="1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fi-FI" altLang="fi-FI" sz="2000" baseline="-25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GB" altLang="fi-FI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7" name="Group 46"/>
          <p:cNvGrpSpPr>
            <a:grpSpLocks/>
          </p:cNvGrpSpPr>
          <p:nvPr/>
        </p:nvGrpSpPr>
        <p:grpSpPr bwMode="auto">
          <a:xfrm>
            <a:off x="5048548" y="1660872"/>
            <a:ext cx="752475" cy="501650"/>
            <a:chOff x="3913" y="1439"/>
            <a:chExt cx="474" cy="316"/>
          </a:xfrm>
        </p:grpSpPr>
        <p:sp>
          <p:nvSpPr>
            <p:cNvPr id="128" name="Line 47"/>
            <p:cNvSpPr>
              <a:spLocks noChangeShapeType="1"/>
            </p:cNvSpPr>
            <p:nvPr/>
          </p:nvSpPr>
          <p:spPr bwMode="auto">
            <a:xfrm flipH="1" flipV="1">
              <a:off x="4234" y="1474"/>
              <a:ext cx="58" cy="281"/>
            </a:xfrm>
            <a:prstGeom prst="line">
              <a:avLst/>
            </a:prstGeom>
            <a:noFill/>
            <a:ln w="12700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Text Box 48"/>
            <p:cNvSpPr txBox="1">
              <a:spLocks noChangeArrowheads="1"/>
            </p:cNvSpPr>
            <p:nvPr/>
          </p:nvSpPr>
          <p:spPr bwMode="auto">
            <a:xfrm>
              <a:off x="3913" y="1439"/>
              <a:ext cx="47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000" dirty="0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fi-FI" altLang="fi-FI" sz="2000" b="1" i="1" dirty="0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lang="fi-FI" altLang="fi-FI" sz="2000" baseline="-25000" dirty="0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GB" altLang="fi-FI" sz="20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30" name="Group 49"/>
          <p:cNvGrpSpPr>
            <a:grpSpLocks/>
          </p:cNvGrpSpPr>
          <p:nvPr/>
        </p:nvGrpSpPr>
        <p:grpSpPr bwMode="auto">
          <a:xfrm>
            <a:off x="5689898" y="1632297"/>
            <a:ext cx="842962" cy="519112"/>
            <a:chOff x="4317" y="1421"/>
            <a:chExt cx="531" cy="327"/>
          </a:xfrm>
        </p:grpSpPr>
        <p:sp>
          <p:nvSpPr>
            <p:cNvPr id="131" name="Line 50"/>
            <p:cNvSpPr>
              <a:spLocks noChangeShapeType="1"/>
            </p:cNvSpPr>
            <p:nvPr/>
          </p:nvSpPr>
          <p:spPr bwMode="auto">
            <a:xfrm flipV="1">
              <a:off x="4317" y="1501"/>
              <a:ext cx="70" cy="247"/>
            </a:xfrm>
            <a:prstGeom prst="line">
              <a:avLst/>
            </a:prstGeom>
            <a:noFill/>
            <a:ln w="12700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Text Box 51"/>
            <p:cNvSpPr txBox="1">
              <a:spLocks noChangeArrowheads="1"/>
            </p:cNvSpPr>
            <p:nvPr/>
          </p:nvSpPr>
          <p:spPr bwMode="auto">
            <a:xfrm>
              <a:off x="4374" y="1421"/>
              <a:ext cx="47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000" dirty="0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fi-FI" altLang="fi-FI" sz="2000" b="1" i="1" dirty="0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lang="fi-FI" altLang="fi-FI" sz="2000" baseline="-25000" dirty="0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GB" altLang="fi-FI" sz="20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33" name="Text Box 52"/>
          <p:cNvSpPr txBox="1">
            <a:spLocks noChangeArrowheads="1"/>
          </p:cNvSpPr>
          <p:nvPr/>
        </p:nvSpPr>
        <p:spPr bwMode="auto">
          <a:xfrm>
            <a:off x="5529560" y="1263997"/>
            <a:ext cx="51911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fi-FI" altLang="fi-FI" sz="2000" b="1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i-FI" altLang="fi-FI" sz="2000" i="1" baseline="-25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endParaRPr lang="en-GB" altLang="fi-FI" sz="20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4" name="Group 53"/>
          <p:cNvGrpSpPr>
            <a:grpSpLocks/>
          </p:cNvGrpSpPr>
          <p:nvPr/>
        </p:nvGrpSpPr>
        <p:grpSpPr bwMode="auto">
          <a:xfrm>
            <a:off x="4030960" y="3075334"/>
            <a:ext cx="3495675" cy="2114550"/>
            <a:chOff x="3272" y="2330"/>
            <a:chExt cx="2202" cy="1332"/>
          </a:xfrm>
        </p:grpSpPr>
        <p:sp>
          <p:nvSpPr>
            <p:cNvPr id="135" name="Line 54"/>
            <p:cNvSpPr>
              <a:spLocks noChangeShapeType="1"/>
            </p:cNvSpPr>
            <p:nvPr/>
          </p:nvSpPr>
          <p:spPr bwMode="auto">
            <a:xfrm>
              <a:off x="4311" y="2811"/>
              <a:ext cx="102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Line 55"/>
            <p:cNvSpPr>
              <a:spLocks noChangeShapeType="1"/>
            </p:cNvSpPr>
            <p:nvPr/>
          </p:nvSpPr>
          <p:spPr bwMode="auto">
            <a:xfrm flipH="1">
              <a:off x="3488" y="2811"/>
              <a:ext cx="816" cy="68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Line 56"/>
            <p:cNvSpPr>
              <a:spLocks noChangeShapeType="1"/>
            </p:cNvSpPr>
            <p:nvPr/>
          </p:nvSpPr>
          <p:spPr bwMode="auto">
            <a:xfrm flipH="1">
              <a:off x="4311" y="2330"/>
              <a:ext cx="573" cy="47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Line 57"/>
            <p:cNvSpPr>
              <a:spLocks noChangeShapeType="1"/>
            </p:cNvSpPr>
            <p:nvPr/>
          </p:nvSpPr>
          <p:spPr bwMode="auto">
            <a:xfrm flipH="1">
              <a:off x="3272" y="2804"/>
              <a:ext cx="102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Text Box 58"/>
            <p:cNvSpPr txBox="1">
              <a:spLocks noChangeArrowheads="1"/>
            </p:cNvSpPr>
            <p:nvPr/>
          </p:nvSpPr>
          <p:spPr bwMode="auto">
            <a:xfrm>
              <a:off x="3466" y="3431"/>
              <a:ext cx="20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18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endParaRPr lang="en-GB" altLang="fi-FI" sz="1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0" name="Text Box 59"/>
            <p:cNvSpPr txBox="1">
              <a:spLocks noChangeArrowheads="1"/>
            </p:cNvSpPr>
            <p:nvPr/>
          </p:nvSpPr>
          <p:spPr bwMode="auto">
            <a:xfrm>
              <a:off x="5267" y="2767"/>
              <a:ext cx="20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18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endParaRPr lang="en-GB" altLang="fi-FI" sz="1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1" name="Group 60"/>
          <p:cNvGrpSpPr>
            <a:grpSpLocks/>
          </p:cNvGrpSpPr>
          <p:nvPr/>
        </p:nvGrpSpPr>
        <p:grpSpPr bwMode="auto">
          <a:xfrm>
            <a:off x="5618460" y="3792884"/>
            <a:ext cx="436563" cy="366713"/>
            <a:chOff x="4272" y="2782"/>
            <a:chExt cx="275" cy="231"/>
          </a:xfrm>
        </p:grpSpPr>
        <p:sp>
          <p:nvSpPr>
            <p:cNvPr id="142" name="Line 61"/>
            <p:cNvSpPr>
              <a:spLocks noChangeShapeType="1"/>
            </p:cNvSpPr>
            <p:nvPr/>
          </p:nvSpPr>
          <p:spPr bwMode="auto">
            <a:xfrm flipH="1" flipV="1">
              <a:off x="4304" y="2811"/>
              <a:ext cx="243" cy="16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Text Box 62"/>
            <p:cNvSpPr txBox="1">
              <a:spLocks noChangeArrowheads="1"/>
            </p:cNvSpPr>
            <p:nvPr/>
          </p:nvSpPr>
          <p:spPr bwMode="auto">
            <a:xfrm>
              <a:off x="4272" y="2782"/>
              <a:ext cx="1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1800" i="1">
                  <a:solidFill>
                    <a:srgbClr val="FF0000"/>
                  </a:solidFill>
                  <a:latin typeface="Symbol" pitchFamily="18" charset="2"/>
                </a:rPr>
                <a:t>r</a:t>
              </a:r>
              <a:endParaRPr lang="en-GB" altLang="fi-FI" sz="1800">
                <a:solidFill>
                  <a:srgbClr val="FF0000"/>
                </a:solidFill>
                <a:latin typeface="Symbol" pitchFamily="18" charset="2"/>
              </a:endParaRPr>
            </a:p>
          </p:txBody>
        </p:sp>
      </p:grpSp>
      <p:grpSp>
        <p:nvGrpSpPr>
          <p:cNvPr id="144" name="Group 63"/>
          <p:cNvGrpSpPr>
            <a:grpSpLocks/>
          </p:cNvGrpSpPr>
          <p:nvPr/>
        </p:nvGrpSpPr>
        <p:grpSpPr bwMode="auto">
          <a:xfrm>
            <a:off x="5285085" y="3415059"/>
            <a:ext cx="390525" cy="423863"/>
            <a:chOff x="4062" y="2544"/>
            <a:chExt cx="246" cy="267"/>
          </a:xfrm>
        </p:grpSpPr>
        <p:sp>
          <p:nvSpPr>
            <p:cNvPr id="145" name="Line 64"/>
            <p:cNvSpPr>
              <a:spLocks noChangeShapeType="1"/>
            </p:cNvSpPr>
            <p:nvPr/>
          </p:nvSpPr>
          <p:spPr bwMode="auto">
            <a:xfrm flipH="1" flipV="1">
              <a:off x="4062" y="2657"/>
              <a:ext cx="242" cy="15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Text Box 65"/>
            <p:cNvSpPr txBox="1">
              <a:spLocks noChangeArrowheads="1"/>
            </p:cNvSpPr>
            <p:nvPr/>
          </p:nvSpPr>
          <p:spPr bwMode="auto">
            <a:xfrm>
              <a:off x="4128" y="2544"/>
              <a:ext cx="1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1800" i="1">
                  <a:solidFill>
                    <a:srgbClr val="FF0000"/>
                  </a:solidFill>
                  <a:latin typeface="Symbol" pitchFamily="18" charset="2"/>
                </a:rPr>
                <a:t>r</a:t>
              </a:r>
              <a:endParaRPr lang="en-GB" altLang="fi-FI" sz="1800">
                <a:solidFill>
                  <a:srgbClr val="FF0000"/>
                </a:solidFill>
                <a:latin typeface="Symbol" pitchFamily="18" charset="2"/>
              </a:endParaRPr>
            </a:p>
          </p:txBody>
        </p:sp>
      </p:grp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6121273"/>
              </p:ext>
            </p:extLst>
          </p:nvPr>
        </p:nvGraphicFramePr>
        <p:xfrm>
          <a:off x="441152" y="2813620"/>
          <a:ext cx="2271712" cy="81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91" name="Equation" r:id="rId18" imgW="990360" imgH="355320" progId="Equation.DSMT4">
                  <p:embed/>
                </p:oleObj>
              </mc:Choice>
              <mc:Fallback>
                <p:oleObj name="Equation" r:id="rId18" imgW="990360" imgH="35532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152" y="2813620"/>
                        <a:ext cx="2271712" cy="814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5996180"/>
              </p:ext>
            </p:extLst>
          </p:nvPr>
        </p:nvGraphicFramePr>
        <p:xfrm>
          <a:off x="438572" y="3668687"/>
          <a:ext cx="2882900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92" name="Equation" r:id="rId20" imgW="1257120" imgH="380880" progId="Equation.DSMT4">
                  <p:embed/>
                </p:oleObj>
              </mc:Choice>
              <mc:Fallback>
                <p:oleObj name="Equation" r:id="rId20" imgW="1257120" imgH="3808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572" y="3668687"/>
                        <a:ext cx="2882900" cy="87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07006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00"/>
                            </p:stCondLst>
                            <p:childTnLst>
                              <p:par>
                                <p:cTn id="7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 animBg="1"/>
      <p:bldP spid="113" grpId="0" animBg="1"/>
      <p:bldP spid="114" grpId="0" animBg="1"/>
      <p:bldP spid="133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SATE2108 Coulombin Voimat ja Sähkökentän voimakkuus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6388789" cy="913871"/>
          </a:xfrm>
        </p:spPr>
        <p:txBody>
          <a:bodyPr>
            <a:noAutofit/>
          </a:bodyPr>
          <a:lstStyle/>
          <a:p>
            <a:r>
              <a:rPr lang="fi-FI" alt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Tasosymmetrisen varausjakauman (</a:t>
            </a:r>
            <a:r>
              <a:rPr lang="fi-FI" altLang="fi-FI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xy</a:t>
            </a:r>
            <a:r>
              <a:rPr lang="fi-FI" altLang="fi-FI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-tasossa</a:t>
            </a:r>
            <a:r>
              <a:rPr lang="fi-FI" alt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ääretön tasovaraus) aikaansaama sähkökentän voimakkuus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1433817"/>
              </p:ext>
            </p:extLst>
          </p:nvPr>
        </p:nvGraphicFramePr>
        <p:xfrm>
          <a:off x="595313" y="2039938"/>
          <a:ext cx="2852737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82" name="Equation" r:id="rId6" imgW="1244520" imgH="380880" progId="Equation.DSMT4">
                  <p:embed/>
                </p:oleObj>
              </mc:Choice>
              <mc:Fallback>
                <p:oleObj name="Equation" r:id="rId6" imgW="1244520" imgH="380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313" y="2039938"/>
                        <a:ext cx="2852737" cy="87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" name="Rectangle 60"/>
          <p:cNvSpPr>
            <a:spLocks noChangeArrowheads="1"/>
          </p:cNvSpPr>
          <p:nvPr/>
        </p:nvSpPr>
        <p:spPr bwMode="auto">
          <a:xfrm>
            <a:off x="470793" y="1061387"/>
            <a:ext cx="4288830" cy="797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65175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84275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3375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22475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479675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36875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394075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51275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None/>
            </a:pPr>
            <a:r>
              <a:rPr lang="fi-FI" altLang="fi-FI" sz="1600" dirty="0">
                <a:latin typeface="Arial" panose="020B0604020202020204" pitchFamily="34" charset="0"/>
                <a:cs typeface="Arial" panose="020B0604020202020204" pitchFamily="34" charset="0"/>
              </a:rPr>
              <a:t>Koska jokaiselle paikassa </a:t>
            </a:r>
            <a:r>
              <a:rPr lang="fi-FI" altLang="fi-FI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i-FI" altLang="fi-FI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x, y</a:t>
            </a:r>
            <a:r>
              <a:rPr lang="fi-FI" altLang="fi-FI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 olevalle varaukselle </a:t>
            </a:r>
            <a:r>
              <a:rPr lang="fi-FI" altLang="fi-FI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fi-FI" altLang="fi-FI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fi-FI" altLang="fi-FI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on olemassa paikassa (-</a:t>
            </a:r>
            <a:r>
              <a:rPr lang="fi-FI" altLang="fi-FI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fi-FI" altLang="fi-FI" sz="16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altLang="fi-FI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-y</a:t>
            </a:r>
            <a:r>
              <a:rPr lang="fi-FI" altLang="fi-FI" sz="16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fi-FI" altLang="fi-FI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varaus </a:t>
            </a:r>
            <a:r>
              <a:rPr lang="fi-FI" altLang="fi-FI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fi-FI" altLang="fi-FI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fi-FI" altLang="fi-FI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=&gt; </a:t>
            </a:r>
            <a:r>
              <a:rPr lang="fi-FI" altLang="fi-FI" sz="1600" i="1" dirty="0" smtClean="0">
                <a:latin typeface="Symbol" panose="05050102010706020507" pitchFamily="18" charset="2"/>
                <a:cs typeface="Arial" panose="020B0604020202020204" pitchFamily="34" charset="0"/>
              </a:rPr>
              <a:t>r </a:t>
            </a:r>
            <a:r>
              <a:rPr lang="fi-FI" altLang="fi-FI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–komponentti katoaa </a:t>
            </a:r>
            <a:endParaRPr lang="fi-FI" altLang="fi-FI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6" name="Group 2"/>
          <p:cNvGrpSpPr>
            <a:grpSpLocks/>
          </p:cNvGrpSpPr>
          <p:nvPr/>
        </p:nvGrpSpPr>
        <p:grpSpPr bwMode="auto">
          <a:xfrm>
            <a:off x="3503910" y="2629247"/>
            <a:ext cx="4210050" cy="2557462"/>
            <a:chOff x="2940" y="2049"/>
            <a:chExt cx="2652" cy="1611"/>
          </a:xfrm>
        </p:grpSpPr>
        <p:grpSp>
          <p:nvGrpSpPr>
            <p:cNvPr id="57" name="Group 3"/>
            <p:cNvGrpSpPr>
              <a:grpSpLocks/>
            </p:cNvGrpSpPr>
            <p:nvPr/>
          </p:nvGrpSpPr>
          <p:grpSpPr bwMode="auto">
            <a:xfrm>
              <a:off x="2940" y="2049"/>
              <a:ext cx="2652" cy="1611"/>
              <a:chOff x="2940" y="2049"/>
              <a:chExt cx="2652" cy="1611"/>
            </a:xfrm>
          </p:grpSpPr>
          <p:graphicFrame>
            <p:nvGraphicFramePr>
              <p:cNvPr id="59" name="Object 4"/>
              <p:cNvGraphicFramePr>
                <a:graphicFrameLocks/>
              </p:cNvGraphicFramePr>
              <p:nvPr/>
            </p:nvGraphicFramePr>
            <p:xfrm>
              <a:off x="5127" y="2971"/>
              <a:ext cx="280" cy="15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3883" name="Equation" r:id="rId8" imgW="241195" imgH="139639" progId="Equation.DSMT4">
                      <p:embed/>
                    </p:oleObj>
                  </mc:Choice>
                  <mc:Fallback>
                    <p:oleObj name="Equation" r:id="rId8" imgW="241195" imgH="139639" progId="Equation.DSMT4">
                      <p:embed/>
                      <p:pic>
                        <p:nvPicPr>
                          <p:cNvPr id="0" name=""/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127" y="2971"/>
                            <a:ext cx="280" cy="15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60" name="Object 5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50646358"/>
                  </p:ext>
                </p:extLst>
              </p:nvPr>
            </p:nvGraphicFramePr>
            <p:xfrm>
              <a:off x="3039" y="2544"/>
              <a:ext cx="281" cy="15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3884" name="Equation" r:id="rId10" imgW="241091" imgH="126890" progId="Equation.DSMT4">
                      <p:embed/>
                    </p:oleObj>
                  </mc:Choice>
                  <mc:Fallback>
                    <p:oleObj name="Equation" r:id="rId10" imgW="241091" imgH="126890" progId="Equation.DSMT4">
                      <p:embed/>
                      <p:pic>
                        <p:nvPicPr>
                          <p:cNvPr id="0" name=""/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1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039" y="2544"/>
                            <a:ext cx="281" cy="15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61" name="AutoShape 6"/>
              <p:cNvSpPr>
                <a:spLocks noChangeArrowheads="1"/>
              </p:cNvSpPr>
              <p:nvPr/>
            </p:nvSpPr>
            <p:spPr bwMode="auto">
              <a:xfrm>
                <a:off x="3291" y="2544"/>
                <a:ext cx="1976" cy="588"/>
              </a:xfrm>
              <a:prstGeom prst="parallelogram">
                <a:avLst>
                  <a:gd name="adj" fmla="val 122504"/>
                </a:avLst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sp>
            <p:nvSpPr>
              <p:cNvPr id="62" name="Line 7"/>
              <p:cNvSpPr>
                <a:spLocks noChangeShapeType="1"/>
              </p:cNvSpPr>
              <p:nvPr/>
            </p:nvSpPr>
            <p:spPr bwMode="auto">
              <a:xfrm>
                <a:off x="5241" y="2610"/>
                <a:ext cx="351" cy="0"/>
              </a:xfrm>
              <a:prstGeom prst="line">
                <a:avLst/>
              </a:prstGeom>
              <a:noFill/>
              <a:ln w="25400">
                <a:solidFill>
                  <a:srgbClr val="969696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aphicFrame>
            <p:nvGraphicFramePr>
              <p:cNvPr id="74" name="Object 8"/>
              <p:cNvGraphicFramePr>
                <a:graphicFrameLocks/>
              </p:cNvGraphicFramePr>
              <p:nvPr/>
            </p:nvGraphicFramePr>
            <p:xfrm>
              <a:off x="3794" y="3506"/>
              <a:ext cx="281" cy="15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3885" name="Equation" r:id="rId12" imgW="241195" imgH="139639" progId="Equation.DSMT4">
                      <p:embed/>
                    </p:oleObj>
                  </mc:Choice>
                  <mc:Fallback>
                    <p:oleObj name="Equation" r:id="rId12" imgW="241195" imgH="139639" progId="Equation.DSMT4">
                      <p:embed/>
                      <p:pic>
                        <p:nvPicPr>
                          <p:cNvPr id="0" name=""/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1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794" y="3506"/>
                            <a:ext cx="281" cy="15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96" name="Line 9"/>
              <p:cNvSpPr>
                <a:spLocks noChangeShapeType="1"/>
              </p:cNvSpPr>
              <p:nvPr/>
            </p:nvSpPr>
            <p:spPr bwMode="auto">
              <a:xfrm flipV="1">
                <a:off x="4119" y="2229"/>
                <a:ext cx="345" cy="268"/>
              </a:xfrm>
              <a:prstGeom prst="line">
                <a:avLst/>
              </a:prstGeom>
              <a:noFill/>
              <a:ln w="25400">
                <a:solidFill>
                  <a:srgbClr val="969696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aphicFrame>
            <p:nvGraphicFramePr>
              <p:cNvPr id="97" name="Object 10"/>
              <p:cNvGraphicFramePr>
                <a:graphicFrameLocks/>
              </p:cNvGraphicFramePr>
              <p:nvPr/>
            </p:nvGraphicFramePr>
            <p:xfrm>
              <a:off x="5216" y="2049"/>
              <a:ext cx="280" cy="15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3886" name="Equation" r:id="rId14" imgW="241091" imgH="126890" progId="Equation.DSMT4">
                      <p:embed/>
                    </p:oleObj>
                  </mc:Choice>
                  <mc:Fallback>
                    <p:oleObj name="Equation" r:id="rId14" imgW="241091" imgH="126890" progId="Equation.DSMT4">
                      <p:embed/>
                      <p:pic>
                        <p:nvPicPr>
                          <p:cNvPr id="0" name=""/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1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216" y="2049"/>
                            <a:ext cx="280" cy="15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98" name="Line 11"/>
              <p:cNvSpPr>
                <a:spLocks noChangeShapeType="1"/>
              </p:cNvSpPr>
              <p:nvPr/>
            </p:nvSpPr>
            <p:spPr bwMode="auto">
              <a:xfrm>
                <a:off x="4680" y="3065"/>
                <a:ext cx="351" cy="0"/>
              </a:xfrm>
              <a:prstGeom prst="line">
                <a:avLst/>
              </a:prstGeom>
              <a:noFill/>
              <a:ln w="25400">
                <a:solidFill>
                  <a:srgbClr val="969696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" name="Line 12"/>
              <p:cNvSpPr>
                <a:spLocks noChangeShapeType="1"/>
              </p:cNvSpPr>
              <p:nvPr/>
            </p:nvSpPr>
            <p:spPr bwMode="auto">
              <a:xfrm>
                <a:off x="5063" y="2758"/>
                <a:ext cx="351" cy="0"/>
              </a:xfrm>
              <a:prstGeom prst="line">
                <a:avLst/>
              </a:prstGeom>
              <a:noFill/>
              <a:ln w="25400">
                <a:solidFill>
                  <a:srgbClr val="969696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" name="Line 13"/>
              <p:cNvSpPr>
                <a:spLocks noChangeShapeType="1"/>
              </p:cNvSpPr>
              <p:nvPr/>
            </p:nvSpPr>
            <p:spPr bwMode="auto">
              <a:xfrm>
                <a:off x="4872" y="2931"/>
                <a:ext cx="350" cy="0"/>
              </a:xfrm>
              <a:prstGeom prst="line">
                <a:avLst/>
              </a:prstGeom>
              <a:noFill/>
              <a:ln w="25400">
                <a:solidFill>
                  <a:srgbClr val="969696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" name="Line 14"/>
              <p:cNvSpPr>
                <a:spLocks noChangeShapeType="1"/>
              </p:cNvSpPr>
              <p:nvPr/>
            </p:nvSpPr>
            <p:spPr bwMode="auto">
              <a:xfrm flipH="1">
                <a:off x="3501" y="2604"/>
                <a:ext cx="351" cy="0"/>
              </a:xfrm>
              <a:prstGeom prst="line">
                <a:avLst/>
              </a:prstGeom>
              <a:noFill/>
              <a:ln w="25400">
                <a:solidFill>
                  <a:srgbClr val="969696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Line 15"/>
              <p:cNvSpPr>
                <a:spLocks noChangeShapeType="1"/>
              </p:cNvSpPr>
              <p:nvPr/>
            </p:nvSpPr>
            <p:spPr bwMode="auto">
              <a:xfrm flipH="1">
                <a:off x="2940" y="3058"/>
                <a:ext cx="351" cy="0"/>
              </a:xfrm>
              <a:prstGeom prst="line">
                <a:avLst/>
              </a:prstGeom>
              <a:noFill/>
              <a:ln w="25400">
                <a:solidFill>
                  <a:srgbClr val="969696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" name="Line 16"/>
              <p:cNvSpPr>
                <a:spLocks noChangeShapeType="1"/>
              </p:cNvSpPr>
              <p:nvPr/>
            </p:nvSpPr>
            <p:spPr bwMode="auto">
              <a:xfrm flipH="1">
                <a:off x="3323" y="2751"/>
                <a:ext cx="350" cy="0"/>
              </a:xfrm>
              <a:prstGeom prst="line">
                <a:avLst/>
              </a:prstGeom>
              <a:noFill/>
              <a:ln w="25400">
                <a:solidFill>
                  <a:srgbClr val="969696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" name="Line 17"/>
              <p:cNvSpPr>
                <a:spLocks noChangeShapeType="1"/>
              </p:cNvSpPr>
              <p:nvPr/>
            </p:nvSpPr>
            <p:spPr bwMode="auto">
              <a:xfrm flipH="1">
                <a:off x="3131" y="2925"/>
                <a:ext cx="351" cy="0"/>
              </a:xfrm>
              <a:prstGeom prst="line">
                <a:avLst/>
              </a:prstGeom>
              <a:noFill/>
              <a:ln w="25400">
                <a:solidFill>
                  <a:srgbClr val="969696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" name="Line 18"/>
              <p:cNvSpPr>
                <a:spLocks noChangeShapeType="1"/>
              </p:cNvSpPr>
              <p:nvPr/>
            </p:nvSpPr>
            <p:spPr bwMode="auto">
              <a:xfrm flipV="1">
                <a:off x="5171" y="2223"/>
                <a:ext cx="345" cy="267"/>
              </a:xfrm>
              <a:prstGeom prst="line">
                <a:avLst/>
              </a:prstGeom>
              <a:noFill/>
              <a:ln w="25400">
                <a:solidFill>
                  <a:srgbClr val="969696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" name="Line 19"/>
              <p:cNvSpPr>
                <a:spLocks noChangeShapeType="1"/>
              </p:cNvSpPr>
              <p:nvPr/>
            </p:nvSpPr>
            <p:spPr bwMode="auto">
              <a:xfrm flipV="1">
                <a:off x="4457" y="2216"/>
                <a:ext cx="345" cy="267"/>
              </a:xfrm>
              <a:prstGeom prst="line">
                <a:avLst/>
              </a:prstGeom>
              <a:noFill/>
              <a:ln w="25400">
                <a:solidFill>
                  <a:srgbClr val="969696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" name="Line 20"/>
              <p:cNvSpPr>
                <a:spLocks noChangeShapeType="1"/>
              </p:cNvSpPr>
              <p:nvPr/>
            </p:nvSpPr>
            <p:spPr bwMode="auto">
              <a:xfrm flipV="1">
                <a:off x="4821" y="2223"/>
                <a:ext cx="344" cy="267"/>
              </a:xfrm>
              <a:prstGeom prst="line">
                <a:avLst/>
              </a:prstGeom>
              <a:noFill/>
              <a:ln w="25400">
                <a:solidFill>
                  <a:srgbClr val="969696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" name="Line 21"/>
              <p:cNvSpPr>
                <a:spLocks noChangeShapeType="1"/>
              </p:cNvSpPr>
              <p:nvPr/>
            </p:nvSpPr>
            <p:spPr bwMode="auto">
              <a:xfrm flipH="1">
                <a:off x="3029" y="3205"/>
                <a:ext cx="345" cy="268"/>
              </a:xfrm>
              <a:prstGeom prst="line">
                <a:avLst/>
              </a:prstGeom>
              <a:noFill/>
              <a:ln w="25400">
                <a:solidFill>
                  <a:srgbClr val="969696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" name="Line 22"/>
              <p:cNvSpPr>
                <a:spLocks noChangeShapeType="1"/>
              </p:cNvSpPr>
              <p:nvPr/>
            </p:nvSpPr>
            <p:spPr bwMode="auto">
              <a:xfrm flipH="1">
                <a:off x="4081" y="3199"/>
                <a:ext cx="344" cy="267"/>
              </a:xfrm>
              <a:prstGeom prst="line">
                <a:avLst/>
              </a:prstGeom>
              <a:noFill/>
              <a:ln w="25400">
                <a:solidFill>
                  <a:srgbClr val="969696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" name="Line 23"/>
              <p:cNvSpPr>
                <a:spLocks noChangeShapeType="1"/>
              </p:cNvSpPr>
              <p:nvPr/>
            </p:nvSpPr>
            <p:spPr bwMode="auto">
              <a:xfrm flipH="1">
                <a:off x="3367" y="3192"/>
                <a:ext cx="344" cy="267"/>
              </a:xfrm>
              <a:prstGeom prst="line">
                <a:avLst/>
              </a:prstGeom>
              <a:noFill/>
              <a:ln w="25400">
                <a:solidFill>
                  <a:srgbClr val="969696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" name="Line 24"/>
              <p:cNvSpPr>
                <a:spLocks noChangeShapeType="1"/>
              </p:cNvSpPr>
              <p:nvPr/>
            </p:nvSpPr>
            <p:spPr bwMode="auto">
              <a:xfrm flipH="1">
                <a:off x="3731" y="3199"/>
                <a:ext cx="344" cy="267"/>
              </a:xfrm>
              <a:prstGeom prst="line">
                <a:avLst/>
              </a:prstGeom>
              <a:noFill/>
              <a:ln w="25400">
                <a:solidFill>
                  <a:srgbClr val="969696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8" name="Text Box 25"/>
            <p:cNvSpPr txBox="1">
              <a:spLocks noChangeArrowheads="1"/>
            </p:cNvSpPr>
            <p:nvPr/>
          </p:nvSpPr>
          <p:spPr bwMode="auto">
            <a:xfrm>
              <a:off x="3600" y="2889"/>
              <a:ext cx="288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1800" i="1" dirty="0" err="1">
                  <a:solidFill>
                    <a:srgbClr val="000000"/>
                  </a:solidFill>
                  <a:latin typeface="Symbol" pitchFamily="18" charset="2"/>
                </a:rPr>
                <a:t>r</a:t>
              </a:r>
              <a:r>
                <a:rPr lang="fi-FI" altLang="fi-FI" sz="1800" baseline="-250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endParaRPr lang="en-GB" altLang="fi-FI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2" name="Line 27"/>
          <p:cNvSpPr>
            <a:spLocks noChangeShapeType="1"/>
          </p:cNvSpPr>
          <p:nvPr/>
        </p:nvSpPr>
        <p:spPr bwMode="auto">
          <a:xfrm flipH="1" flipV="1">
            <a:off x="5669260" y="1632297"/>
            <a:ext cx="0" cy="221773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Oval 28"/>
          <p:cNvSpPr>
            <a:spLocks noChangeArrowheads="1"/>
          </p:cNvSpPr>
          <p:nvPr/>
        </p:nvSpPr>
        <p:spPr bwMode="auto">
          <a:xfrm rot="21396842">
            <a:off x="4981873" y="3530947"/>
            <a:ext cx="1397000" cy="63658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i-FI" altLang="fi-FI" sz="2400"/>
          </a:p>
        </p:txBody>
      </p:sp>
      <p:sp>
        <p:nvSpPr>
          <p:cNvPr id="114" name="AutoShape 29"/>
          <p:cNvSpPr>
            <a:spLocks noChangeArrowheads="1"/>
          </p:cNvSpPr>
          <p:nvPr/>
        </p:nvSpPr>
        <p:spPr bwMode="auto">
          <a:xfrm>
            <a:off x="5194598" y="3584922"/>
            <a:ext cx="212725" cy="52387"/>
          </a:xfrm>
          <a:prstGeom prst="parallelogram">
            <a:avLst>
              <a:gd name="adj" fmla="val 148026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i-FI" altLang="fi-FI" sz="2400"/>
          </a:p>
        </p:txBody>
      </p:sp>
      <p:grpSp>
        <p:nvGrpSpPr>
          <p:cNvPr id="115" name="Group 34"/>
          <p:cNvGrpSpPr>
            <a:grpSpLocks/>
          </p:cNvGrpSpPr>
          <p:nvPr/>
        </p:nvGrpSpPr>
        <p:grpSpPr bwMode="auto">
          <a:xfrm>
            <a:off x="5932785" y="4072284"/>
            <a:ext cx="1720850" cy="676275"/>
            <a:chOff x="4470" y="2958"/>
            <a:chExt cx="1084" cy="426"/>
          </a:xfrm>
        </p:grpSpPr>
        <p:sp>
          <p:nvSpPr>
            <p:cNvPr id="116" name="AutoShape 35"/>
            <p:cNvSpPr>
              <a:spLocks noChangeArrowheads="1"/>
            </p:cNvSpPr>
            <p:nvPr/>
          </p:nvSpPr>
          <p:spPr bwMode="auto">
            <a:xfrm>
              <a:off x="4470" y="2958"/>
              <a:ext cx="147" cy="40"/>
            </a:xfrm>
            <a:prstGeom prst="parallelogram">
              <a:avLst>
                <a:gd name="adj" fmla="val 133967"/>
              </a:avLst>
            </a:prstGeom>
            <a:solidFill>
              <a:srgbClr val="0000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117" name="Text Box 36"/>
            <p:cNvSpPr txBox="1">
              <a:spLocks noChangeArrowheads="1"/>
            </p:cNvSpPr>
            <p:nvPr/>
          </p:nvSpPr>
          <p:spPr bwMode="auto">
            <a:xfrm>
              <a:off x="4503" y="3132"/>
              <a:ext cx="1051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000" dirty="0" err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fi-FI" altLang="fi-FI" sz="2000" i="1" dirty="0" err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Q=</a:t>
              </a:r>
              <a:r>
                <a:rPr lang="fi-FI" altLang="fi-FI" sz="2000" i="1" dirty="0" err="1">
                  <a:solidFill>
                    <a:srgbClr val="0000FF"/>
                  </a:solidFill>
                  <a:latin typeface="Symbol" pitchFamily="18" charset="2"/>
                </a:rPr>
                <a:t>r</a:t>
              </a:r>
              <a:r>
                <a:rPr lang="fi-FI" altLang="fi-FI" sz="2000" baseline="-25000" dirty="0" err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lang="fi-FI" altLang="fi-FI" sz="2000" i="1" dirty="0" err="1">
                  <a:solidFill>
                    <a:srgbClr val="0000FF"/>
                  </a:solidFill>
                  <a:latin typeface="Symbol" pitchFamily="18" charset="2"/>
                </a:rPr>
                <a:t>r</a:t>
              </a:r>
              <a:r>
                <a:rPr lang="fi-FI" altLang="fi-FI" sz="2000" dirty="0" err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fi-FI" altLang="fi-FI" sz="2000" i="1" dirty="0" err="1">
                  <a:solidFill>
                    <a:srgbClr val="0000FF"/>
                  </a:solidFill>
                  <a:latin typeface="Symbol" pitchFamily="18" charset="2"/>
                </a:rPr>
                <a:t>r</a:t>
              </a:r>
              <a:r>
                <a:rPr lang="fi-FI" altLang="fi-FI" sz="2000" dirty="0" err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fi-FI" altLang="fi-FI" sz="2000" i="1" dirty="0" err="1">
                  <a:solidFill>
                    <a:srgbClr val="0000FF"/>
                  </a:solidFill>
                  <a:latin typeface="Symbol" pitchFamily="18" charset="2"/>
                </a:rPr>
                <a:t>j</a:t>
              </a:r>
              <a:endParaRPr lang="en-GB" altLang="fi-FI" sz="2000" i="1" dirty="0">
                <a:solidFill>
                  <a:srgbClr val="0000FF"/>
                </a:solidFill>
                <a:latin typeface="Symbol" pitchFamily="18" charset="2"/>
              </a:endParaRPr>
            </a:p>
          </p:txBody>
        </p:sp>
      </p:grpSp>
      <p:grpSp>
        <p:nvGrpSpPr>
          <p:cNvPr id="118" name="Group 37"/>
          <p:cNvGrpSpPr>
            <a:grpSpLocks/>
          </p:cNvGrpSpPr>
          <p:nvPr/>
        </p:nvGrpSpPr>
        <p:grpSpPr bwMode="auto">
          <a:xfrm>
            <a:off x="5629573" y="1967259"/>
            <a:ext cx="522287" cy="457200"/>
            <a:chOff x="4279" y="1632"/>
            <a:chExt cx="329" cy="288"/>
          </a:xfrm>
        </p:grpSpPr>
        <p:sp>
          <p:nvSpPr>
            <p:cNvPr id="119" name="Oval 38"/>
            <p:cNvSpPr>
              <a:spLocks noChangeArrowheads="1"/>
            </p:cNvSpPr>
            <p:nvPr/>
          </p:nvSpPr>
          <p:spPr bwMode="auto">
            <a:xfrm>
              <a:off x="4279" y="1795"/>
              <a:ext cx="51" cy="5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120" name="Text Box 39"/>
            <p:cNvSpPr txBox="1">
              <a:spLocks noChangeArrowheads="1"/>
            </p:cNvSpPr>
            <p:nvPr/>
          </p:nvSpPr>
          <p:spPr bwMode="auto">
            <a:xfrm>
              <a:off x="4320" y="1632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endParaRPr lang="en-GB" altLang="fi-FI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1" name="Group 40"/>
          <p:cNvGrpSpPr>
            <a:grpSpLocks/>
          </p:cNvGrpSpPr>
          <p:nvPr/>
        </p:nvGrpSpPr>
        <p:grpSpPr bwMode="auto">
          <a:xfrm>
            <a:off x="5669260" y="2257772"/>
            <a:ext cx="669925" cy="1835150"/>
            <a:chOff x="4304" y="1815"/>
            <a:chExt cx="422" cy="1156"/>
          </a:xfrm>
        </p:grpSpPr>
        <p:sp>
          <p:nvSpPr>
            <p:cNvPr id="122" name="Line 41"/>
            <p:cNvSpPr>
              <a:spLocks noChangeShapeType="1"/>
            </p:cNvSpPr>
            <p:nvPr/>
          </p:nvSpPr>
          <p:spPr bwMode="auto">
            <a:xfrm flipH="1" flipV="1">
              <a:off x="4304" y="1815"/>
              <a:ext cx="243" cy="115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Text Box 42"/>
            <p:cNvSpPr txBox="1">
              <a:spLocks noChangeArrowheads="1"/>
            </p:cNvSpPr>
            <p:nvPr/>
          </p:nvSpPr>
          <p:spPr bwMode="auto">
            <a:xfrm>
              <a:off x="4367" y="1953"/>
              <a:ext cx="35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000" b="1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fi-FI" altLang="fi-FI" sz="2000" baseline="-25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GB" altLang="fi-FI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4" name="Group 43"/>
          <p:cNvGrpSpPr>
            <a:grpSpLocks/>
          </p:cNvGrpSpPr>
          <p:nvPr/>
        </p:nvGrpSpPr>
        <p:grpSpPr bwMode="auto">
          <a:xfrm>
            <a:off x="5085060" y="2278409"/>
            <a:ext cx="574675" cy="1327150"/>
            <a:chOff x="3936" y="1828"/>
            <a:chExt cx="362" cy="836"/>
          </a:xfrm>
        </p:grpSpPr>
        <p:sp>
          <p:nvSpPr>
            <p:cNvPr id="125" name="Line 44"/>
            <p:cNvSpPr>
              <a:spLocks noChangeShapeType="1"/>
            </p:cNvSpPr>
            <p:nvPr/>
          </p:nvSpPr>
          <p:spPr bwMode="auto">
            <a:xfrm flipV="1">
              <a:off x="4062" y="1828"/>
              <a:ext cx="236" cy="83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Text Box 45"/>
            <p:cNvSpPr txBox="1">
              <a:spLocks noChangeArrowheads="1"/>
            </p:cNvSpPr>
            <p:nvPr/>
          </p:nvSpPr>
          <p:spPr bwMode="auto">
            <a:xfrm>
              <a:off x="3936" y="2078"/>
              <a:ext cx="35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000" b="1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fi-FI" altLang="fi-FI" sz="2000" baseline="-25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GB" altLang="fi-FI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7" name="Group 46"/>
          <p:cNvGrpSpPr>
            <a:grpSpLocks/>
          </p:cNvGrpSpPr>
          <p:nvPr/>
        </p:nvGrpSpPr>
        <p:grpSpPr bwMode="auto">
          <a:xfrm>
            <a:off x="5048548" y="1660872"/>
            <a:ext cx="752475" cy="501650"/>
            <a:chOff x="3913" y="1439"/>
            <a:chExt cx="474" cy="316"/>
          </a:xfrm>
        </p:grpSpPr>
        <p:sp>
          <p:nvSpPr>
            <p:cNvPr id="128" name="Line 47"/>
            <p:cNvSpPr>
              <a:spLocks noChangeShapeType="1"/>
            </p:cNvSpPr>
            <p:nvPr/>
          </p:nvSpPr>
          <p:spPr bwMode="auto">
            <a:xfrm flipH="1" flipV="1">
              <a:off x="4234" y="1474"/>
              <a:ext cx="58" cy="281"/>
            </a:xfrm>
            <a:prstGeom prst="line">
              <a:avLst/>
            </a:prstGeom>
            <a:noFill/>
            <a:ln w="12700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Text Box 48"/>
            <p:cNvSpPr txBox="1">
              <a:spLocks noChangeArrowheads="1"/>
            </p:cNvSpPr>
            <p:nvPr/>
          </p:nvSpPr>
          <p:spPr bwMode="auto">
            <a:xfrm>
              <a:off x="3913" y="1439"/>
              <a:ext cx="47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000" dirty="0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fi-FI" altLang="fi-FI" sz="2000" b="1" i="1" dirty="0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lang="fi-FI" altLang="fi-FI" sz="2000" baseline="-25000" dirty="0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GB" altLang="fi-FI" sz="20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30" name="Group 49"/>
          <p:cNvGrpSpPr>
            <a:grpSpLocks/>
          </p:cNvGrpSpPr>
          <p:nvPr/>
        </p:nvGrpSpPr>
        <p:grpSpPr bwMode="auto">
          <a:xfrm>
            <a:off x="5689898" y="1632297"/>
            <a:ext cx="842962" cy="519112"/>
            <a:chOff x="4317" y="1421"/>
            <a:chExt cx="531" cy="327"/>
          </a:xfrm>
        </p:grpSpPr>
        <p:sp>
          <p:nvSpPr>
            <p:cNvPr id="131" name="Line 50"/>
            <p:cNvSpPr>
              <a:spLocks noChangeShapeType="1"/>
            </p:cNvSpPr>
            <p:nvPr/>
          </p:nvSpPr>
          <p:spPr bwMode="auto">
            <a:xfrm flipV="1">
              <a:off x="4317" y="1501"/>
              <a:ext cx="70" cy="247"/>
            </a:xfrm>
            <a:prstGeom prst="line">
              <a:avLst/>
            </a:prstGeom>
            <a:noFill/>
            <a:ln w="12700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Text Box 51"/>
            <p:cNvSpPr txBox="1">
              <a:spLocks noChangeArrowheads="1"/>
            </p:cNvSpPr>
            <p:nvPr/>
          </p:nvSpPr>
          <p:spPr bwMode="auto">
            <a:xfrm>
              <a:off x="4374" y="1421"/>
              <a:ext cx="47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000" dirty="0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fi-FI" altLang="fi-FI" sz="2000" b="1" i="1" dirty="0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lang="fi-FI" altLang="fi-FI" sz="2000" baseline="-25000" dirty="0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GB" altLang="fi-FI" sz="20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33" name="Text Box 52"/>
          <p:cNvSpPr txBox="1">
            <a:spLocks noChangeArrowheads="1"/>
          </p:cNvSpPr>
          <p:nvPr/>
        </p:nvSpPr>
        <p:spPr bwMode="auto">
          <a:xfrm>
            <a:off x="5529560" y="1263997"/>
            <a:ext cx="51911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fi-FI" altLang="fi-FI" sz="2000" b="1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i-FI" altLang="fi-FI" sz="2000" i="1" baseline="-25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endParaRPr lang="en-GB" altLang="fi-FI" sz="20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4" name="Group 53"/>
          <p:cNvGrpSpPr>
            <a:grpSpLocks/>
          </p:cNvGrpSpPr>
          <p:nvPr/>
        </p:nvGrpSpPr>
        <p:grpSpPr bwMode="auto">
          <a:xfrm>
            <a:off x="4030960" y="3075334"/>
            <a:ext cx="3495675" cy="2114550"/>
            <a:chOff x="3272" y="2330"/>
            <a:chExt cx="2202" cy="1332"/>
          </a:xfrm>
        </p:grpSpPr>
        <p:sp>
          <p:nvSpPr>
            <p:cNvPr id="135" name="Line 54"/>
            <p:cNvSpPr>
              <a:spLocks noChangeShapeType="1"/>
            </p:cNvSpPr>
            <p:nvPr/>
          </p:nvSpPr>
          <p:spPr bwMode="auto">
            <a:xfrm>
              <a:off x="4311" y="2811"/>
              <a:ext cx="102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Line 55"/>
            <p:cNvSpPr>
              <a:spLocks noChangeShapeType="1"/>
            </p:cNvSpPr>
            <p:nvPr/>
          </p:nvSpPr>
          <p:spPr bwMode="auto">
            <a:xfrm flipH="1">
              <a:off x="3488" y="2811"/>
              <a:ext cx="816" cy="68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Line 56"/>
            <p:cNvSpPr>
              <a:spLocks noChangeShapeType="1"/>
            </p:cNvSpPr>
            <p:nvPr/>
          </p:nvSpPr>
          <p:spPr bwMode="auto">
            <a:xfrm flipH="1">
              <a:off x="4311" y="2330"/>
              <a:ext cx="573" cy="47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Line 57"/>
            <p:cNvSpPr>
              <a:spLocks noChangeShapeType="1"/>
            </p:cNvSpPr>
            <p:nvPr/>
          </p:nvSpPr>
          <p:spPr bwMode="auto">
            <a:xfrm flipH="1">
              <a:off x="3272" y="2804"/>
              <a:ext cx="102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Text Box 58"/>
            <p:cNvSpPr txBox="1">
              <a:spLocks noChangeArrowheads="1"/>
            </p:cNvSpPr>
            <p:nvPr/>
          </p:nvSpPr>
          <p:spPr bwMode="auto">
            <a:xfrm>
              <a:off x="3466" y="3431"/>
              <a:ext cx="20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18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endParaRPr lang="en-GB" altLang="fi-FI" sz="1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0" name="Text Box 59"/>
            <p:cNvSpPr txBox="1">
              <a:spLocks noChangeArrowheads="1"/>
            </p:cNvSpPr>
            <p:nvPr/>
          </p:nvSpPr>
          <p:spPr bwMode="auto">
            <a:xfrm>
              <a:off x="5267" y="2767"/>
              <a:ext cx="20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18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endParaRPr lang="en-GB" altLang="fi-FI" sz="1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1" name="Group 60"/>
          <p:cNvGrpSpPr>
            <a:grpSpLocks/>
          </p:cNvGrpSpPr>
          <p:nvPr/>
        </p:nvGrpSpPr>
        <p:grpSpPr bwMode="auto">
          <a:xfrm>
            <a:off x="5618460" y="3792884"/>
            <a:ext cx="436563" cy="366713"/>
            <a:chOff x="4272" y="2782"/>
            <a:chExt cx="275" cy="231"/>
          </a:xfrm>
        </p:grpSpPr>
        <p:sp>
          <p:nvSpPr>
            <p:cNvPr id="142" name="Line 61"/>
            <p:cNvSpPr>
              <a:spLocks noChangeShapeType="1"/>
            </p:cNvSpPr>
            <p:nvPr/>
          </p:nvSpPr>
          <p:spPr bwMode="auto">
            <a:xfrm flipH="1" flipV="1">
              <a:off x="4304" y="2811"/>
              <a:ext cx="243" cy="16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Text Box 62"/>
            <p:cNvSpPr txBox="1">
              <a:spLocks noChangeArrowheads="1"/>
            </p:cNvSpPr>
            <p:nvPr/>
          </p:nvSpPr>
          <p:spPr bwMode="auto">
            <a:xfrm>
              <a:off x="4272" y="2782"/>
              <a:ext cx="1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1800" i="1">
                  <a:solidFill>
                    <a:srgbClr val="FF0000"/>
                  </a:solidFill>
                  <a:latin typeface="Symbol" pitchFamily="18" charset="2"/>
                </a:rPr>
                <a:t>r</a:t>
              </a:r>
              <a:endParaRPr lang="en-GB" altLang="fi-FI" sz="1800">
                <a:solidFill>
                  <a:srgbClr val="FF0000"/>
                </a:solidFill>
                <a:latin typeface="Symbol" pitchFamily="18" charset="2"/>
              </a:endParaRPr>
            </a:p>
          </p:txBody>
        </p:sp>
      </p:grpSp>
      <p:grpSp>
        <p:nvGrpSpPr>
          <p:cNvPr id="144" name="Group 63"/>
          <p:cNvGrpSpPr>
            <a:grpSpLocks/>
          </p:cNvGrpSpPr>
          <p:nvPr/>
        </p:nvGrpSpPr>
        <p:grpSpPr bwMode="auto">
          <a:xfrm>
            <a:off x="5285085" y="3415059"/>
            <a:ext cx="390525" cy="423863"/>
            <a:chOff x="4062" y="2544"/>
            <a:chExt cx="246" cy="267"/>
          </a:xfrm>
        </p:grpSpPr>
        <p:sp>
          <p:nvSpPr>
            <p:cNvPr id="145" name="Line 64"/>
            <p:cNvSpPr>
              <a:spLocks noChangeShapeType="1"/>
            </p:cNvSpPr>
            <p:nvPr/>
          </p:nvSpPr>
          <p:spPr bwMode="auto">
            <a:xfrm flipH="1" flipV="1">
              <a:off x="4062" y="2657"/>
              <a:ext cx="242" cy="15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Text Box 65"/>
            <p:cNvSpPr txBox="1">
              <a:spLocks noChangeArrowheads="1"/>
            </p:cNvSpPr>
            <p:nvPr/>
          </p:nvSpPr>
          <p:spPr bwMode="auto">
            <a:xfrm>
              <a:off x="4128" y="2544"/>
              <a:ext cx="1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1800" i="1">
                  <a:solidFill>
                    <a:srgbClr val="FF0000"/>
                  </a:solidFill>
                  <a:latin typeface="Symbol" pitchFamily="18" charset="2"/>
                </a:rPr>
                <a:t>r</a:t>
              </a:r>
              <a:endParaRPr lang="en-GB" altLang="fi-FI" sz="1800">
                <a:solidFill>
                  <a:srgbClr val="FF0000"/>
                </a:solidFill>
                <a:latin typeface="Symbol" pitchFamily="18" charset="2"/>
              </a:endParaRPr>
            </a:p>
          </p:txBody>
        </p:sp>
      </p:grp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1378391"/>
              </p:ext>
            </p:extLst>
          </p:nvPr>
        </p:nvGraphicFramePr>
        <p:xfrm>
          <a:off x="623541" y="2804591"/>
          <a:ext cx="3201987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87" name="Equation" r:id="rId16" imgW="1396800" imgH="380880" progId="Equation.DSMT4">
                  <p:embed/>
                </p:oleObj>
              </mc:Choice>
              <mc:Fallback>
                <p:oleObj name="Equation" r:id="rId16" imgW="1396800" imgH="3808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541" y="2804591"/>
                        <a:ext cx="3201987" cy="87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6497240"/>
              </p:ext>
            </p:extLst>
          </p:nvPr>
        </p:nvGraphicFramePr>
        <p:xfrm>
          <a:off x="698749" y="3825875"/>
          <a:ext cx="1398587" cy="75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88" name="Equation" r:id="rId18" imgW="609480" imgH="330120" progId="Equation.DSMT4">
                  <p:embed/>
                </p:oleObj>
              </mc:Choice>
              <mc:Fallback>
                <p:oleObj name="Equation" r:id="rId18" imgW="609480" imgH="33012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749" y="3825875"/>
                        <a:ext cx="1398587" cy="757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97008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SATE2108 Coulombin Voimat ja Sähkökentän voimakkuus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6388789" cy="913871"/>
          </a:xfrm>
        </p:spPr>
        <p:txBody>
          <a:bodyPr>
            <a:noAutofit/>
          </a:bodyPr>
          <a:lstStyle/>
          <a:p>
            <a:r>
              <a:rPr lang="fi-FI" alt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Tasosymmetrisen varausjakauman (</a:t>
            </a:r>
            <a:r>
              <a:rPr lang="fi-FI" altLang="fi-FI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xy</a:t>
            </a:r>
            <a:r>
              <a:rPr lang="fi-FI" altLang="fi-FI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-tasossa</a:t>
            </a:r>
            <a:r>
              <a:rPr lang="fi-FI" alt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ääretön tasovaraus) aikaansaama sähkökentän voimakkuus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626198"/>
              </p:ext>
            </p:extLst>
          </p:nvPr>
        </p:nvGraphicFramePr>
        <p:xfrm>
          <a:off x="1204913" y="2800350"/>
          <a:ext cx="1165225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66" name="Equation" r:id="rId6" imgW="507960" imgH="291960" progId="Equation.DSMT4">
                  <p:embed/>
                </p:oleObj>
              </mc:Choice>
              <mc:Fallback>
                <p:oleObj name="Equation" r:id="rId6" imgW="50796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4913" y="2800350"/>
                        <a:ext cx="1165225" cy="66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0" name="Group 62"/>
          <p:cNvGrpSpPr>
            <a:grpSpLocks/>
          </p:cNvGrpSpPr>
          <p:nvPr/>
        </p:nvGrpSpPr>
        <p:grpSpPr bwMode="auto">
          <a:xfrm>
            <a:off x="3047727" y="1636488"/>
            <a:ext cx="4594225" cy="2620963"/>
            <a:chOff x="2722" y="1908"/>
            <a:chExt cx="2894" cy="1651"/>
          </a:xfrm>
        </p:grpSpPr>
        <p:graphicFrame>
          <p:nvGraphicFramePr>
            <p:cNvPr id="71" name="Object 10"/>
            <p:cNvGraphicFramePr>
              <a:graphicFrameLocks/>
            </p:cNvGraphicFramePr>
            <p:nvPr/>
          </p:nvGraphicFramePr>
          <p:xfrm>
            <a:off x="5312" y="2650"/>
            <a:ext cx="304" cy="1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867" name="Equation" r:id="rId8" imgW="241195" imgH="139639" progId="Equation.DSMT4">
                    <p:embed/>
                  </p:oleObj>
                </mc:Choice>
                <mc:Fallback>
                  <p:oleObj name="Equation" r:id="rId8" imgW="241195" imgH="139639" progId="Equation.DSMT4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12" y="2650"/>
                          <a:ext cx="304" cy="1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2" name="Object 11"/>
            <p:cNvGraphicFramePr>
              <a:graphicFrameLocks/>
            </p:cNvGraphicFramePr>
            <p:nvPr/>
          </p:nvGraphicFramePr>
          <p:xfrm>
            <a:off x="2722" y="2664"/>
            <a:ext cx="304" cy="1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868" name="Equation" r:id="rId10" imgW="241091" imgH="126890" progId="Equation.DSMT4">
                    <p:embed/>
                  </p:oleObj>
                </mc:Choice>
                <mc:Fallback>
                  <p:oleObj name="Equation" r:id="rId10" imgW="241091" imgH="126890" progId="Equation.DSMT4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22" y="2664"/>
                          <a:ext cx="304" cy="1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3" name="AutoShape 13" descr="Zig zag"/>
            <p:cNvSpPr>
              <a:spLocks noChangeArrowheads="1"/>
            </p:cNvSpPr>
            <p:nvPr/>
          </p:nvSpPr>
          <p:spPr bwMode="auto">
            <a:xfrm>
              <a:off x="3067" y="2430"/>
              <a:ext cx="2141" cy="588"/>
            </a:xfrm>
            <a:prstGeom prst="parallelogram">
              <a:avLst>
                <a:gd name="adj" fmla="val 132734"/>
              </a:avLst>
            </a:prstGeom>
            <a:pattFill prst="zigZag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75" name="Line 15"/>
            <p:cNvSpPr>
              <a:spLocks noChangeShapeType="1"/>
            </p:cNvSpPr>
            <p:nvPr/>
          </p:nvSpPr>
          <p:spPr bwMode="auto">
            <a:xfrm flipH="1">
              <a:off x="3261" y="2730"/>
              <a:ext cx="884" cy="68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Line 16"/>
            <p:cNvSpPr>
              <a:spLocks noChangeShapeType="1"/>
            </p:cNvSpPr>
            <p:nvPr/>
          </p:nvSpPr>
          <p:spPr bwMode="auto">
            <a:xfrm>
              <a:off x="4145" y="2724"/>
              <a:ext cx="1112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77" name="Object 17"/>
            <p:cNvGraphicFramePr>
              <a:graphicFrameLocks/>
            </p:cNvGraphicFramePr>
            <p:nvPr/>
          </p:nvGraphicFramePr>
          <p:xfrm>
            <a:off x="3095" y="3405"/>
            <a:ext cx="304" cy="1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869" name="Equation" r:id="rId12" imgW="241195" imgH="139639" progId="Equation.DSMT4">
                    <p:embed/>
                  </p:oleObj>
                </mc:Choice>
                <mc:Fallback>
                  <p:oleObj name="Equation" r:id="rId12" imgW="241195" imgH="139639" progId="Equation.DSMT4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95" y="3405"/>
                          <a:ext cx="304" cy="1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8" name="Line 18"/>
            <p:cNvSpPr>
              <a:spLocks noChangeShapeType="1"/>
            </p:cNvSpPr>
            <p:nvPr/>
          </p:nvSpPr>
          <p:spPr bwMode="auto">
            <a:xfrm flipH="1">
              <a:off x="3040" y="2730"/>
              <a:ext cx="1112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Line 19"/>
            <p:cNvSpPr>
              <a:spLocks noChangeShapeType="1"/>
            </p:cNvSpPr>
            <p:nvPr/>
          </p:nvSpPr>
          <p:spPr bwMode="auto">
            <a:xfrm flipV="1">
              <a:off x="4159" y="2029"/>
              <a:ext cx="884" cy="68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80" name="Object 20"/>
            <p:cNvGraphicFramePr>
              <a:graphicFrameLocks/>
            </p:cNvGraphicFramePr>
            <p:nvPr/>
          </p:nvGraphicFramePr>
          <p:xfrm>
            <a:off x="4946" y="1908"/>
            <a:ext cx="304" cy="1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870" name="Equation" r:id="rId14" imgW="241091" imgH="126890" progId="Equation.DSMT4">
                    <p:embed/>
                  </p:oleObj>
                </mc:Choice>
                <mc:Fallback>
                  <p:oleObj name="Equation" r:id="rId14" imgW="241091" imgH="126890" progId="Equation.DSMT4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46" y="1908"/>
                          <a:ext cx="304" cy="1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1" name="Line 23"/>
            <p:cNvSpPr>
              <a:spLocks noChangeShapeType="1"/>
            </p:cNvSpPr>
            <p:nvPr/>
          </p:nvSpPr>
          <p:spPr bwMode="auto">
            <a:xfrm>
              <a:off x="4138" y="3038"/>
              <a:ext cx="7" cy="21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Text Box 50"/>
            <p:cNvSpPr txBox="1">
              <a:spLocks noChangeArrowheads="1"/>
            </p:cNvSpPr>
            <p:nvPr/>
          </p:nvSpPr>
          <p:spPr bwMode="auto">
            <a:xfrm>
              <a:off x="3399" y="2780"/>
              <a:ext cx="288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1800" i="1" dirty="0" err="1">
                  <a:solidFill>
                    <a:srgbClr val="000000"/>
                  </a:solidFill>
                  <a:latin typeface="Symbol" pitchFamily="18" charset="2"/>
                </a:rPr>
                <a:t>r</a:t>
              </a:r>
              <a:r>
                <a:rPr lang="fi-FI" altLang="fi-FI" sz="1800" baseline="-250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endParaRPr lang="en-GB" altLang="fi-FI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3" name="Line 22"/>
            <p:cNvSpPr>
              <a:spLocks noChangeShapeType="1"/>
            </p:cNvSpPr>
            <p:nvPr/>
          </p:nvSpPr>
          <p:spPr bwMode="auto">
            <a:xfrm flipH="1" flipV="1">
              <a:off x="4145" y="2343"/>
              <a:ext cx="0" cy="36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4" name="Group 63"/>
          <p:cNvGrpSpPr>
            <a:grpSpLocks/>
          </p:cNvGrpSpPr>
          <p:nvPr/>
        </p:nvGrpSpPr>
        <p:grpSpPr bwMode="auto">
          <a:xfrm>
            <a:off x="5114652" y="1274538"/>
            <a:ext cx="469900" cy="3843338"/>
            <a:chOff x="4024" y="1680"/>
            <a:chExt cx="296" cy="2421"/>
          </a:xfrm>
        </p:grpSpPr>
        <p:sp>
          <p:nvSpPr>
            <p:cNvPr id="85" name="Line 9"/>
            <p:cNvSpPr>
              <a:spLocks noChangeShapeType="1"/>
            </p:cNvSpPr>
            <p:nvPr/>
          </p:nvSpPr>
          <p:spPr bwMode="auto">
            <a:xfrm>
              <a:off x="4152" y="3405"/>
              <a:ext cx="0" cy="408"/>
            </a:xfrm>
            <a:prstGeom prst="line">
              <a:avLst/>
            </a:prstGeom>
            <a:noFill/>
            <a:ln w="25400">
              <a:solidFill>
                <a:srgbClr val="008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14"/>
            <p:cNvSpPr>
              <a:spLocks noChangeShapeType="1"/>
            </p:cNvSpPr>
            <p:nvPr/>
          </p:nvSpPr>
          <p:spPr bwMode="auto">
            <a:xfrm flipH="1" flipV="1">
              <a:off x="4152" y="1942"/>
              <a:ext cx="0" cy="367"/>
            </a:xfrm>
            <a:prstGeom prst="line">
              <a:avLst/>
            </a:prstGeom>
            <a:noFill/>
            <a:ln w="25400">
              <a:solidFill>
                <a:srgbClr val="008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Text Box 53"/>
            <p:cNvSpPr txBox="1">
              <a:spLocks noChangeArrowheads="1"/>
            </p:cNvSpPr>
            <p:nvPr/>
          </p:nvSpPr>
          <p:spPr bwMode="auto">
            <a:xfrm>
              <a:off x="4024" y="1680"/>
              <a:ext cx="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b="1" i="1" dirty="0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endParaRPr lang="en-GB" altLang="fi-FI" sz="24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8" name="Text Box 56"/>
            <p:cNvSpPr txBox="1">
              <a:spLocks noChangeArrowheads="1"/>
            </p:cNvSpPr>
            <p:nvPr/>
          </p:nvSpPr>
          <p:spPr bwMode="auto">
            <a:xfrm>
              <a:off x="4024" y="3813"/>
              <a:ext cx="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b="1" i="1" dirty="0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endParaRPr lang="en-GB" altLang="fi-FI" sz="24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9" name="Group 64"/>
          <p:cNvGrpSpPr>
            <a:grpSpLocks/>
          </p:cNvGrpSpPr>
          <p:nvPr/>
        </p:nvGrpSpPr>
        <p:grpSpPr bwMode="auto">
          <a:xfrm>
            <a:off x="4838427" y="2493738"/>
            <a:ext cx="446088" cy="1219200"/>
            <a:chOff x="3850" y="2448"/>
            <a:chExt cx="281" cy="768"/>
          </a:xfrm>
        </p:grpSpPr>
        <p:sp>
          <p:nvSpPr>
            <p:cNvPr id="90" name="Text Box 57"/>
            <p:cNvSpPr txBox="1">
              <a:spLocks noChangeArrowheads="1"/>
            </p:cNvSpPr>
            <p:nvPr/>
          </p:nvSpPr>
          <p:spPr bwMode="auto">
            <a:xfrm>
              <a:off x="3850" y="2448"/>
              <a:ext cx="281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000" b="1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lang="fi-FI" altLang="fi-FI" sz="2000" baseline="-25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  <a:endParaRPr lang="en-GB" altLang="fi-FI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1" name="Text Box 58"/>
            <p:cNvSpPr txBox="1">
              <a:spLocks noChangeArrowheads="1"/>
            </p:cNvSpPr>
            <p:nvPr/>
          </p:nvSpPr>
          <p:spPr bwMode="auto">
            <a:xfrm>
              <a:off x="3850" y="2966"/>
              <a:ext cx="28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000" b="1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lang="fi-FI" altLang="fi-FI" sz="2000" baseline="-25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  <a:endParaRPr lang="en-GB" altLang="fi-FI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8395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C:\Users\JTAPAN\Desktop\MUUT PROJEKTIT\UVA PREZI &amp; PP\Ensisijainen logo_fi-eng_RGB_OFFI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704" y="2124444"/>
            <a:ext cx="4844091" cy="1234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320480" cy="291931"/>
          </a:xfrm>
        </p:spPr>
        <p:txBody>
          <a:bodyPr/>
          <a:lstStyle/>
          <a:p>
            <a:r>
              <a:rPr lang="fi-FI" smtClean="0"/>
              <a:t>Vaasan yliopisto | Sähkötekniikka | SATE2108 Coulombin Voimat ja Sähkökentän voimakkuus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18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dirty="0" smtClean="0"/>
              <a:t>Vaasan yliopisto | Sähkötekniikka | SATE2108 Coulombin Voimat ja Sähkökentän voimakkuus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/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Coulombin laki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4"/>
          <p:cNvSpPr txBox="1">
            <a:spLocks/>
          </p:cNvSpPr>
          <p:nvPr/>
        </p:nvSpPr>
        <p:spPr>
          <a:xfrm>
            <a:off x="441152" y="3245668"/>
            <a:ext cx="6236885" cy="983123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ontent Placeholder 4"/>
          <p:cNvSpPr>
            <a:spLocks noGrp="1"/>
          </p:cNvSpPr>
          <p:nvPr>
            <p:ph idx="1"/>
          </p:nvPr>
        </p:nvSpPr>
        <p:spPr>
          <a:xfrm>
            <a:off x="396955" y="1372884"/>
            <a:ext cx="6812949" cy="936104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fi-FI" altLang="fi-FI" sz="1800" kern="0" dirty="0">
                <a:latin typeface="Arial" panose="020B0604020202020204" pitchFamily="34" charset="0"/>
                <a:cs typeface="Arial" panose="020B0604020202020204" pitchFamily="34" charset="0"/>
              </a:rPr>
              <a:t>Kahden varauksen välillä vaikuttaa voima </a:t>
            </a:r>
            <a:r>
              <a:rPr lang="fi-FI" altLang="fi-FI" sz="1800" b="1" i="1" kern="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fi-FI" altLang="fi-FI" sz="1800" kern="0" dirty="0">
                <a:latin typeface="Arial" panose="020B0604020202020204" pitchFamily="34" charset="0"/>
                <a:cs typeface="Arial" panose="020B0604020202020204" pitchFamily="34" charset="0"/>
              </a:rPr>
              <a:t> [N], joka on suoraan verrannollinen varauksien (</a:t>
            </a:r>
            <a:r>
              <a:rPr lang="fi-FI" altLang="fi-FI" sz="1800" i="1" kern="0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fi-FI" altLang="fi-FI" sz="1800" kern="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i-FI" altLang="fi-FI" sz="1800" kern="0" dirty="0">
                <a:latin typeface="Arial" panose="020B0604020202020204" pitchFamily="34" charset="0"/>
                <a:cs typeface="Arial" panose="020B0604020202020204" pitchFamily="34" charset="0"/>
              </a:rPr>
              <a:t> ja </a:t>
            </a:r>
            <a:r>
              <a:rPr lang="fi-FI" altLang="fi-FI" sz="1800" i="1" kern="0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fi-FI" altLang="fi-FI" sz="1800" kern="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i-FI" altLang="fi-FI" sz="1800" kern="0" dirty="0">
                <a:latin typeface="Arial" panose="020B0604020202020204" pitchFamily="34" charset="0"/>
                <a:cs typeface="Arial" panose="020B0604020202020204" pitchFamily="34" charset="0"/>
              </a:rPr>
              <a:t> [C]) suuruuteen ja kääntäen verrannollinen etäisyyden (</a:t>
            </a:r>
            <a:r>
              <a:rPr lang="fi-FI" altLang="fi-FI" sz="1800" i="1" kern="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fi-FI" altLang="fi-FI" sz="1800" kern="0" dirty="0">
                <a:latin typeface="Arial" panose="020B0604020202020204" pitchFamily="34" charset="0"/>
                <a:cs typeface="Arial" panose="020B0604020202020204" pitchFamily="34" charset="0"/>
              </a:rPr>
              <a:t> [m]) neliöön:</a:t>
            </a:r>
          </a:p>
          <a:p>
            <a:pPr lvl="0"/>
            <a:endParaRPr lang="fi-FI" altLang="fi-FI" sz="18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2777323"/>
              </p:ext>
            </p:extLst>
          </p:nvPr>
        </p:nvGraphicFramePr>
        <p:xfrm>
          <a:off x="2491060" y="2648316"/>
          <a:ext cx="2414588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4" name="Equation" r:id="rId6" imgW="1054080" imgH="355320" progId="Equation.DSMT4">
                  <p:embed/>
                </p:oleObj>
              </mc:Choice>
              <mc:Fallback>
                <p:oleObj name="Equation" r:id="rId6" imgW="1054080" imgH="35532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1060" y="2648316"/>
                        <a:ext cx="2414588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Content Placeholder 4"/>
          <p:cNvSpPr txBox="1">
            <a:spLocks/>
          </p:cNvSpPr>
          <p:nvPr/>
        </p:nvSpPr>
        <p:spPr>
          <a:xfrm>
            <a:off x="549354" y="3821732"/>
            <a:ext cx="6812949" cy="936104"/>
          </a:xfrm>
          <a:prstGeom prst="rect">
            <a:avLst/>
          </a:prstGeom>
        </p:spPr>
        <p:txBody>
          <a:bodyPr vert="horz" lIns="82598" tIns="41299" rIns="82598" bIns="41299" rtlCol="0">
            <a:no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i-FI" altLang="fi-FI" sz="1800" kern="0" dirty="0">
                <a:latin typeface="Arial" panose="020B0604020202020204" pitchFamily="34" charset="0"/>
                <a:cs typeface="Arial" panose="020B0604020202020204" pitchFamily="34" charset="0"/>
              </a:rPr>
              <a:t>(väliaineen </a:t>
            </a:r>
            <a:r>
              <a:rPr lang="fi-FI" altLang="fi-FI" sz="1800" kern="0" dirty="0" err="1">
                <a:latin typeface="Arial" panose="020B0604020202020204" pitchFamily="34" charset="0"/>
                <a:cs typeface="Arial" panose="020B0604020202020204" pitchFamily="34" charset="0"/>
              </a:rPr>
              <a:t>permittiivisyys</a:t>
            </a:r>
            <a:r>
              <a:rPr lang="fi-FI" altLang="fi-FI" sz="1800" kern="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i-FI" altLang="fi-FI" sz="1800" i="1" kern="0" dirty="0">
                <a:latin typeface="Symbol" panose="05050102010706020507" pitchFamily="18" charset="2"/>
                <a:cs typeface="Arial" panose="020B0604020202020204" pitchFamily="34" charset="0"/>
              </a:rPr>
              <a:t>e</a:t>
            </a:r>
            <a:r>
              <a:rPr lang="fi-FI" altLang="fi-FI" sz="1800" kern="0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fi-FI" altLang="fi-FI" sz="1800" kern="0" dirty="0">
                <a:latin typeface="Symbol" panose="05050102010706020507" pitchFamily="18" charset="2"/>
                <a:cs typeface="Arial" panose="020B0604020202020204" pitchFamily="34" charset="0"/>
              </a:rPr>
              <a:t>e</a:t>
            </a:r>
            <a:r>
              <a:rPr lang="fi-FI" altLang="fi-FI" sz="1800" kern="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fi-FI" altLang="fi-FI" sz="1800" i="1" kern="0" dirty="0">
                <a:latin typeface="Symbol" panose="05050102010706020507" pitchFamily="18" charset="2"/>
                <a:cs typeface="Arial" panose="020B0604020202020204" pitchFamily="34" charset="0"/>
              </a:rPr>
              <a:t>e</a:t>
            </a:r>
            <a:r>
              <a:rPr lang="fi-FI" altLang="fi-FI" sz="1800" kern="0" baseline="-250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fi-FI" altLang="fi-FI" sz="1800" kern="0" dirty="0">
                <a:latin typeface="Arial" panose="020B0604020202020204" pitchFamily="34" charset="0"/>
                <a:cs typeface="Arial" panose="020B0604020202020204" pitchFamily="34" charset="0"/>
              </a:rPr>
              <a:t> ; </a:t>
            </a:r>
            <a:r>
              <a:rPr lang="fi-FI" altLang="fi-FI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i-FI" altLang="fi-FI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altLang="fi-FI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tyhjön </a:t>
            </a:r>
            <a:r>
              <a:rPr lang="fi-FI" altLang="fi-FI" sz="1800" kern="0" dirty="0" err="1">
                <a:latin typeface="Arial" panose="020B0604020202020204" pitchFamily="34" charset="0"/>
                <a:cs typeface="Arial" panose="020B0604020202020204" pitchFamily="34" charset="0"/>
              </a:rPr>
              <a:t>permittiivisyys</a:t>
            </a:r>
            <a:r>
              <a:rPr lang="fi-FI" altLang="fi-FI" sz="1800" kern="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i-FI" altLang="fi-FI" sz="1800" kern="0" dirty="0">
                <a:latin typeface="Symbol" panose="05050102010706020507" pitchFamily="18" charset="2"/>
                <a:cs typeface="Arial" panose="020B0604020202020204" pitchFamily="34" charset="0"/>
              </a:rPr>
              <a:t>e</a:t>
            </a:r>
            <a:r>
              <a:rPr lang="fi-FI" altLang="fi-FI" sz="1800" kern="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fi-FI" altLang="fi-FI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≈ 8,854·10</a:t>
            </a:r>
            <a:r>
              <a:rPr lang="fi-FI" altLang="fi-FI" sz="1800" kern="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-12</a:t>
            </a:r>
            <a:r>
              <a:rPr lang="fi-FI" altLang="fi-FI" sz="1800" kern="0" dirty="0">
                <a:latin typeface="Arial" panose="020B0604020202020204" pitchFamily="34" charset="0"/>
                <a:cs typeface="Arial" panose="020B0604020202020204" pitchFamily="34" charset="0"/>
              </a:rPr>
              <a:t> ≈ </a:t>
            </a:r>
            <a:r>
              <a:rPr lang="fi-FI" altLang="fi-FI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fi-FI" altLang="fi-FI" sz="1800" kern="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-9</a:t>
            </a:r>
            <a:r>
              <a:rPr lang="fi-FI" altLang="fi-FI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/ 36</a:t>
            </a:r>
            <a:r>
              <a:rPr lang="el-GR" altLang="fi-FI" sz="1800" kern="0" dirty="0" smtClean="0">
                <a:latin typeface="Arial"/>
                <a:cs typeface="Arial"/>
                <a:sym typeface="Symbol"/>
              </a:rPr>
              <a:t>π</a:t>
            </a:r>
            <a:r>
              <a:rPr lang="fi-FI" altLang="fi-FI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F/m</a:t>
            </a:r>
            <a:endParaRPr lang="fi-FI" altLang="fi-FI" sz="18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i-FI" altLang="fi-FI" sz="1800" i="1" kern="0" dirty="0" err="1">
                <a:latin typeface="Symbol" panose="05050102010706020507" pitchFamily="18" charset="2"/>
                <a:cs typeface="Arial" panose="020B0604020202020204" pitchFamily="34" charset="0"/>
              </a:rPr>
              <a:t>e</a:t>
            </a:r>
            <a:r>
              <a:rPr lang="fi-FI" altLang="fi-FI" sz="1800" kern="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fi-FI" altLang="fi-FI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i-FI" altLang="fi-FI" sz="1800" kern="0" dirty="0">
                <a:latin typeface="Arial" panose="020B0604020202020204" pitchFamily="34" charset="0"/>
                <a:cs typeface="Arial" panose="020B0604020202020204" pitchFamily="34" charset="0"/>
              </a:rPr>
              <a:t>= suhteellinen </a:t>
            </a:r>
            <a:r>
              <a:rPr lang="fi-FI" altLang="fi-FI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i-FI" altLang="fi-FI" sz="1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relative</a:t>
            </a:r>
            <a:r>
              <a:rPr lang="fi-FI" altLang="fi-FI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fi-FI" altLang="fi-FI" sz="1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permittiivisyys</a:t>
            </a:r>
            <a:r>
              <a:rPr lang="fi-FI" altLang="fi-FI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eli eristevakio</a:t>
            </a:r>
            <a:endParaRPr lang="fi-FI" altLang="fi-FI" sz="18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i-FI" altLang="fi-FI" sz="18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3067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SATE2108 Coulombin Voimat ja Sähkökentän voimakkuus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6388789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Coulombin laki: kaksi pistevarausta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ontent Placeholder 4"/>
          <p:cNvSpPr txBox="1">
            <a:spLocks/>
          </p:cNvSpPr>
          <p:nvPr/>
        </p:nvSpPr>
        <p:spPr>
          <a:xfrm>
            <a:off x="441152" y="3245668"/>
            <a:ext cx="6236885" cy="983123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ontent Placeholder 4"/>
          <p:cNvSpPr>
            <a:spLocks noGrp="1"/>
          </p:cNvSpPr>
          <p:nvPr>
            <p:ph idx="1"/>
          </p:nvPr>
        </p:nvSpPr>
        <p:spPr>
          <a:xfrm>
            <a:off x="396955" y="1229444"/>
            <a:ext cx="6812949" cy="936104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fi-FI" altLang="fi-FI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Pistevaraus </a:t>
            </a:r>
            <a:r>
              <a:rPr lang="fi-FI" altLang="fi-FI" sz="1800" i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fi-FI" altLang="fi-FI" sz="1800" kern="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fi-FI" altLang="fi-FI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aiheuttaa etäisyydellä </a:t>
            </a:r>
            <a:r>
              <a:rPr lang="fi-FI" altLang="fi-FI" sz="1800" i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fi-FI" altLang="fi-FI" sz="1800" kern="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r>
              <a:rPr lang="fi-FI" altLang="fi-FI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olevaan pistevaraukseen </a:t>
            </a:r>
            <a:r>
              <a:rPr lang="fi-FI" altLang="fi-FI" sz="1800" i="1" kern="0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fi-FI" altLang="fi-FI" sz="1800" kern="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i-FI" altLang="fi-FI" sz="1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voiman </a:t>
            </a:r>
            <a:r>
              <a:rPr lang="fi-FI" altLang="fi-FI" sz="1800" b="1" i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fi-FI" altLang="fi-FI" sz="1800" kern="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i-FI" altLang="fi-FI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i-FI" altLang="fi-FI" sz="18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674968"/>
              </p:ext>
            </p:extLst>
          </p:nvPr>
        </p:nvGraphicFramePr>
        <p:xfrm>
          <a:off x="557213" y="2260600"/>
          <a:ext cx="6283325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5" name="Equation" r:id="rId6" imgW="2743200" imgH="380880" progId="Equation.DSMT4">
                  <p:embed/>
                </p:oleObj>
              </mc:Choice>
              <mc:Fallback>
                <p:oleObj name="Equation" r:id="rId6" imgW="2743200" imgH="380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213" y="2260600"/>
                        <a:ext cx="6283325" cy="871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Content Placeholder 4"/>
          <p:cNvSpPr txBox="1">
            <a:spLocks/>
          </p:cNvSpPr>
          <p:nvPr/>
        </p:nvSpPr>
        <p:spPr>
          <a:xfrm>
            <a:off x="549355" y="3462268"/>
            <a:ext cx="3060150" cy="359464"/>
          </a:xfrm>
          <a:prstGeom prst="rect">
            <a:avLst/>
          </a:prstGeom>
          <a:ln>
            <a:noFill/>
          </a:ln>
        </p:spPr>
        <p:txBody>
          <a:bodyPr vert="horz" lIns="82598" tIns="41299" rIns="82598" bIns="41299" rtlCol="0">
            <a:no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i-FI" altLang="fi-FI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Varaukset saman merkkisiä:</a:t>
            </a:r>
            <a:endParaRPr lang="fi-FI" altLang="fi-FI" sz="18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i-FI" altLang="fi-FI" sz="18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7" name="Group 47"/>
          <p:cNvGrpSpPr>
            <a:grpSpLocks/>
          </p:cNvGrpSpPr>
          <p:nvPr/>
        </p:nvGrpSpPr>
        <p:grpSpPr bwMode="auto">
          <a:xfrm>
            <a:off x="4246911" y="3173412"/>
            <a:ext cx="609600" cy="698500"/>
            <a:chOff x="1188" y="2710"/>
            <a:chExt cx="384" cy="440"/>
          </a:xfrm>
        </p:grpSpPr>
        <p:sp>
          <p:nvSpPr>
            <p:cNvPr id="19" name="Oval 48"/>
            <p:cNvSpPr>
              <a:spLocks noChangeArrowheads="1"/>
            </p:cNvSpPr>
            <p:nvPr/>
          </p:nvSpPr>
          <p:spPr bwMode="auto">
            <a:xfrm>
              <a:off x="1344" y="3078"/>
              <a:ext cx="72" cy="72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20" name="Text Box 49"/>
            <p:cNvSpPr txBox="1">
              <a:spLocks noChangeArrowheads="1"/>
            </p:cNvSpPr>
            <p:nvPr/>
          </p:nvSpPr>
          <p:spPr bwMode="auto">
            <a:xfrm>
              <a:off x="1188" y="2710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i="1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</a:t>
              </a:r>
              <a:r>
                <a:rPr lang="fi-FI" altLang="fi-FI" sz="2400" baseline="-25000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GB" altLang="fi-FI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1" name="Group 47"/>
          <p:cNvGrpSpPr>
            <a:grpSpLocks/>
          </p:cNvGrpSpPr>
          <p:nvPr/>
        </p:nvGrpSpPr>
        <p:grpSpPr bwMode="auto">
          <a:xfrm>
            <a:off x="5769744" y="3205165"/>
            <a:ext cx="609600" cy="658813"/>
            <a:chOff x="1188" y="2710"/>
            <a:chExt cx="384" cy="415"/>
          </a:xfrm>
        </p:grpSpPr>
        <p:sp>
          <p:nvSpPr>
            <p:cNvPr id="22" name="Oval 48"/>
            <p:cNvSpPr>
              <a:spLocks noChangeArrowheads="1"/>
            </p:cNvSpPr>
            <p:nvPr/>
          </p:nvSpPr>
          <p:spPr bwMode="auto">
            <a:xfrm>
              <a:off x="1344" y="3053"/>
              <a:ext cx="72" cy="72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23" name="Text Box 49"/>
            <p:cNvSpPr txBox="1">
              <a:spLocks noChangeArrowheads="1"/>
            </p:cNvSpPr>
            <p:nvPr/>
          </p:nvSpPr>
          <p:spPr bwMode="auto">
            <a:xfrm>
              <a:off x="1188" y="2710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i="1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</a:t>
              </a:r>
              <a:r>
                <a:rPr lang="fi-FI" altLang="fi-FI" sz="2400" baseline="-25000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GB" altLang="fi-FI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5" name="Line 33"/>
          <p:cNvSpPr>
            <a:spLocks noChangeShapeType="1"/>
          </p:cNvSpPr>
          <p:nvPr/>
        </p:nvSpPr>
        <p:spPr bwMode="auto">
          <a:xfrm flipH="1" flipV="1">
            <a:off x="3932110" y="3810176"/>
            <a:ext cx="494531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Text Box 52"/>
          <p:cNvSpPr txBox="1">
            <a:spLocks noChangeArrowheads="1"/>
          </p:cNvSpPr>
          <p:nvPr/>
        </p:nvSpPr>
        <p:spPr bwMode="auto">
          <a:xfrm>
            <a:off x="3884961" y="3176212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fi-FI" altLang="fi-FI" sz="2400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fi-FI" altLang="fi-FI" sz="2400" baseline="-250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altLang="fi-FI" sz="24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Line 33"/>
          <p:cNvSpPr>
            <a:spLocks noChangeShapeType="1"/>
          </p:cNvSpPr>
          <p:nvPr/>
        </p:nvSpPr>
        <p:spPr bwMode="auto">
          <a:xfrm>
            <a:off x="6183506" y="3807871"/>
            <a:ext cx="494531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Text Box 52"/>
          <p:cNvSpPr txBox="1">
            <a:spLocks noChangeArrowheads="1"/>
          </p:cNvSpPr>
          <p:nvPr/>
        </p:nvSpPr>
        <p:spPr bwMode="auto">
          <a:xfrm>
            <a:off x="6273800" y="3317676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fi-FI" altLang="fi-FI" sz="2400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fi-FI" altLang="fi-FI" sz="2400" baseline="-25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altLang="fi-FI" sz="24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Line 33"/>
          <p:cNvSpPr>
            <a:spLocks noChangeShapeType="1"/>
          </p:cNvSpPr>
          <p:nvPr/>
        </p:nvSpPr>
        <p:spPr bwMode="auto">
          <a:xfrm flipH="1">
            <a:off x="4551710" y="3805412"/>
            <a:ext cx="1522833" cy="934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Text Box 52"/>
          <p:cNvSpPr txBox="1">
            <a:spLocks noChangeArrowheads="1"/>
          </p:cNvSpPr>
          <p:nvPr/>
        </p:nvSpPr>
        <p:spPr bwMode="auto">
          <a:xfrm>
            <a:off x="5008326" y="3317676"/>
            <a:ext cx="7268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fi-FI" altLang="fi-FI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fi-FI" altLang="fi-FI" sz="24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endParaRPr lang="en-GB" altLang="fi-FI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Content Placeholder 4"/>
          <p:cNvSpPr txBox="1">
            <a:spLocks/>
          </p:cNvSpPr>
          <p:nvPr/>
        </p:nvSpPr>
        <p:spPr>
          <a:xfrm>
            <a:off x="549355" y="4326364"/>
            <a:ext cx="3060150" cy="359464"/>
          </a:xfrm>
          <a:prstGeom prst="rect">
            <a:avLst/>
          </a:prstGeom>
        </p:spPr>
        <p:txBody>
          <a:bodyPr vert="horz" lIns="82598" tIns="41299" rIns="82598" bIns="41299" rtlCol="0">
            <a:no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i-FI" altLang="fi-FI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Varaukset erimerkkisiä:</a:t>
            </a:r>
            <a:endParaRPr lang="fi-FI" altLang="fi-FI" sz="18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i-FI" altLang="fi-FI" sz="18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4" name="Group 47"/>
          <p:cNvGrpSpPr>
            <a:grpSpLocks/>
          </p:cNvGrpSpPr>
          <p:nvPr/>
        </p:nvGrpSpPr>
        <p:grpSpPr bwMode="auto">
          <a:xfrm>
            <a:off x="4274242" y="4053828"/>
            <a:ext cx="609600" cy="698500"/>
            <a:chOff x="1188" y="2710"/>
            <a:chExt cx="384" cy="440"/>
          </a:xfrm>
        </p:grpSpPr>
        <p:sp>
          <p:nvSpPr>
            <p:cNvPr id="45" name="Oval 48"/>
            <p:cNvSpPr>
              <a:spLocks noChangeArrowheads="1"/>
            </p:cNvSpPr>
            <p:nvPr/>
          </p:nvSpPr>
          <p:spPr bwMode="auto">
            <a:xfrm>
              <a:off x="1344" y="3078"/>
              <a:ext cx="72" cy="72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46" name="Text Box 49"/>
            <p:cNvSpPr txBox="1">
              <a:spLocks noChangeArrowheads="1"/>
            </p:cNvSpPr>
            <p:nvPr/>
          </p:nvSpPr>
          <p:spPr bwMode="auto">
            <a:xfrm>
              <a:off x="1188" y="2710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i="1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</a:t>
              </a:r>
              <a:r>
                <a:rPr lang="fi-FI" altLang="fi-FI" sz="2400" baseline="-25000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GB" altLang="fi-FI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7" name="Group 47"/>
          <p:cNvGrpSpPr>
            <a:grpSpLocks/>
          </p:cNvGrpSpPr>
          <p:nvPr/>
        </p:nvGrpSpPr>
        <p:grpSpPr bwMode="auto">
          <a:xfrm>
            <a:off x="5797075" y="4085581"/>
            <a:ext cx="609600" cy="658813"/>
            <a:chOff x="1188" y="2710"/>
            <a:chExt cx="384" cy="415"/>
          </a:xfrm>
        </p:grpSpPr>
        <p:sp>
          <p:nvSpPr>
            <p:cNvPr id="48" name="Oval 48"/>
            <p:cNvSpPr>
              <a:spLocks noChangeArrowheads="1"/>
            </p:cNvSpPr>
            <p:nvPr/>
          </p:nvSpPr>
          <p:spPr bwMode="auto">
            <a:xfrm>
              <a:off x="1344" y="3053"/>
              <a:ext cx="72" cy="7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49" name="Text Box 49"/>
            <p:cNvSpPr txBox="1">
              <a:spLocks noChangeArrowheads="1"/>
            </p:cNvSpPr>
            <p:nvPr/>
          </p:nvSpPr>
          <p:spPr bwMode="auto">
            <a:xfrm>
              <a:off x="1188" y="2710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i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</a:t>
              </a:r>
              <a:r>
                <a:rPr lang="fi-FI" altLang="fi-FI" sz="2400" baseline="-25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GB" altLang="fi-FI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1" name="Text Box 52"/>
          <p:cNvSpPr txBox="1">
            <a:spLocks noChangeArrowheads="1"/>
          </p:cNvSpPr>
          <p:nvPr/>
        </p:nvSpPr>
        <p:spPr bwMode="auto">
          <a:xfrm>
            <a:off x="4656088" y="4228628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fi-FI" altLang="fi-FI" sz="2400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fi-FI" altLang="fi-FI" sz="2400" baseline="-250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altLang="fi-FI" sz="24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 Box 52"/>
          <p:cNvSpPr txBox="1">
            <a:spLocks noChangeArrowheads="1"/>
          </p:cNvSpPr>
          <p:nvPr/>
        </p:nvSpPr>
        <p:spPr bwMode="auto">
          <a:xfrm>
            <a:off x="5549425" y="4228628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fi-FI" altLang="fi-FI" sz="24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fi-FI" altLang="fi-FI" sz="2400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altLang="fi-FI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Line 33"/>
          <p:cNvSpPr>
            <a:spLocks noChangeShapeType="1"/>
          </p:cNvSpPr>
          <p:nvPr/>
        </p:nvSpPr>
        <p:spPr bwMode="auto">
          <a:xfrm flipH="1">
            <a:off x="4579041" y="4685828"/>
            <a:ext cx="1522833" cy="934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Text Box 52"/>
          <p:cNvSpPr txBox="1">
            <a:spLocks noChangeArrowheads="1"/>
          </p:cNvSpPr>
          <p:nvPr/>
        </p:nvSpPr>
        <p:spPr bwMode="auto">
          <a:xfrm>
            <a:off x="5035657" y="4198092"/>
            <a:ext cx="7268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fi-FI" altLang="fi-FI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fi-FI" altLang="fi-FI" sz="24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endParaRPr lang="en-GB" altLang="fi-FI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Line 33"/>
          <p:cNvSpPr>
            <a:spLocks noChangeShapeType="1"/>
          </p:cNvSpPr>
          <p:nvPr/>
        </p:nvSpPr>
        <p:spPr bwMode="auto">
          <a:xfrm flipV="1">
            <a:off x="4627141" y="4685828"/>
            <a:ext cx="494531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Line 33"/>
          <p:cNvSpPr>
            <a:spLocks noChangeShapeType="1"/>
          </p:cNvSpPr>
          <p:nvPr/>
        </p:nvSpPr>
        <p:spPr bwMode="auto">
          <a:xfrm flipH="1">
            <a:off x="5625728" y="4688287"/>
            <a:ext cx="494531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713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4" grpId="0"/>
      <p:bldP spid="25" grpId="0" animBg="1"/>
      <p:bldP spid="26" grpId="0"/>
      <p:bldP spid="27" grpId="0" animBg="1"/>
      <p:bldP spid="28" grpId="0"/>
      <p:bldP spid="29" grpId="0" animBg="1"/>
      <p:bldP spid="30" grpId="0"/>
      <p:bldP spid="31" grpId="0"/>
      <p:bldP spid="51" grpId="0"/>
      <p:bldP spid="53" grpId="0"/>
      <p:bldP spid="54" grpId="0" animBg="1"/>
      <p:bldP spid="55" grpId="0"/>
      <p:bldP spid="50" grpId="0" animBg="1"/>
      <p:bldP spid="5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SATE2108 Coulombin Voimat ja Sähkökentän voimakkuus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6388789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Coulombin laki: useita pistevarauksia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ontent Placeholder 4"/>
          <p:cNvSpPr txBox="1">
            <a:spLocks/>
          </p:cNvSpPr>
          <p:nvPr/>
        </p:nvSpPr>
        <p:spPr>
          <a:xfrm>
            <a:off x="441152" y="3245668"/>
            <a:ext cx="6236885" cy="983123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2625188"/>
              </p:ext>
            </p:extLst>
          </p:nvPr>
        </p:nvGraphicFramePr>
        <p:xfrm>
          <a:off x="1023938" y="1733500"/>
          <a:ext cx="5351462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3" name="Equation" r:id="rId6" imgW="2336760" imgH="380880" progId="Equation.DSMT4">
                  <p:embed/>
                </p:oleObj>
              </mc:Choice>
              <mc:Fallback>
                <p:oleObj name="Equation" r:id="rId6" imgW="2336760" imgH="380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3938" y="1733500"/>
                        <a:ext cx="5351462" cy="871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Content Placeholder 4"/>
          <p:cNvSpPr txBox="1">
            <a:spLocks/>
          </p:cNvSpPr>
          <p:nvPr/>
        </p:nvSpPr>
        <p:spPr>
          <a:xfrm>
            <a:off x="549354" y="3462268"/>
            <a:ext cx="5868461" cy="359464"/>
          </a:xfrm>
          <a:prstGeom prst="rect">
            <a:avLst/>
          </a:prstGeom>
          <a:ln>
            <a:noFill/>
          </a:ln>
        </p:spPr>
        <p:txBody>
          <a:bodyPr vert="horz" lIns="82598" tIns="41299" rIns="82598" bIns="41299" rtlCol="0">
            <a:no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i-FI" altLang="fi-FI" sz="1800" b="1" i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fi-FI" altLang="fi-FI" sz="1800" kern="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i-FI" altLang="fi-FI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on varauksien </a:t>
            </a:r>
            <a:r>
              <a:rPr lang="fi-FI" altLang="fi-FI" sz="1800" i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fi-FI" altLang="fi-FI" sz="1800" kern="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i-FI" altLang="fi-FI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altLang="fi-FI" sz="1800" i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fi-FI" altLang="fi-FI" sz="1800" kern="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fi-FI" altLang="fi-FI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, …, </a:t>
            </a:r>
            <a:r>
              <a:rPr lang="fi-FI" altLang="fi-FI" sz="1800" i="1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fi-FI" altLang="fi-FI" sz="1800" i="1" kern="0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fi-FI" altLang="fi-FI" sz="1800" i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yhteensä aiheuttama voima varaukseen </a:t>
            </a:r>
            <a:r>
              <a:rPr lang="fi-FI" altLang="fi-FI" sz="1800" i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fi-FI" altLang="fi-FI" sz="1800" kern="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i-FI" altLang="fi-FI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438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SATE2108 Coulombin Voimat ja Sähkökentän voimakkuus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6388789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Coulombin </a:t>
            </a:r>
            <a:r>
              <a:rPr lang="fi-FI" altLang="fi-FI" smtClean="0">
                <a:latin typeface="Arial" panose="020B0604020202020204" pitchFamily="34" charset="0"/>
                <a:cs typeface="Arial" panose="020B0604020202020204" pitchFamily="34" charset="0"/>
              </a:rPr>
              <a:t>laki </a:t>
            </a:r>
            <a:br>
              <a:rPr lang="fi-FI" altLang="fi-FI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altLang="fi-FI" smtClean="0">
                <a:latin typeface="Arial" panose="020B0604020202020204" pitchFamily="34" charset="0"/>
                <a:cs typeface="Arial" panose="020B0604020202020204" pitchFamily="34" charset="0"/>
              </a:rPr>
              <a:t>-&gt; Sähkökentän 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voimakkuus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ontent Placeholder 4"/>
          <p:cNvSpPr txBox="1">
            <a:spLocks/>
          </p:cNvSpPr>
          <p:nvPr/>
        </p:nvSpPr>
        <p:spPr>
          <a:xfrm>
            <a:off x="441152" y="3245668"/>
            <a:ext cx="6236885" cy="983123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7441564"/>
              </p:ext>
            </p:extLst>
          </p:nvPr>
        </p:nvGraphicFramePr>
        <p:xfrm>
          <a:off x="675109" y="2309813"/>
          <a:ext cx="2646363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3" name="Equation" r:id="rId6" imgW="1155600" imgH="380880" progId="Equation.DSMT4">
                  <p:embed/>
                </p:oleObj>
              </mc:Choice>
              <mc:Fallback>
                <p:oleObj name="Equation" r:id="rId6" imgW="1155600" imgH="380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109" y="2309813"/>
                        <a:ext cx="2646363" cy="871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Content Placeholder 4"/>
          <p:cNvSpPr txBox="1">
            <a:spLocks/>
          </p:cNvSpPr>
          <p:nvPr/>
        </p:nvSpPr>
        <p:spPr>
          <a:xfrm>
            <a:off x="549354" y="3462268"/>
            <a:ext cx="5868461" cy="647496"/>
          </a:xfrm>
          <a:prstGeom prst="rect">
            <a:avLst/>
          </a:prstGeom>
          <a:ln>
            <a:noFill/>
          </a:ln>
        </p:spPr>
        <p:txBody>
          <a:bodyPr vert="horz" lIns="82598" tIns="41299" rIns="82598" bIns="41299" rtlCol="0">
            <a:no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i-FI" altLang="fi-FI" sz="1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fi-FI" altLang="fi-FI" sz="18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on varauksen </a:t>
            </a:r>
            <a:r>
              <a:rPr lang="fi-FI" altLang="fi-FI" sz="1800" i="1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fi-FI" altLang="fi-FI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aiheuttama voima etäisyydellä </a:t>
            </a:r>
            <a:r>
              <a:rPr lang="fi-FI" altLang="fi-FI" sz="1800" i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olevaan pieneen testivaraukseen </a:t>
            </a:r>
            <a:r>
              <a:rPr lang="fi-FI" altLang="fi-FI" sz="1800" i="1" dirty="0" err="1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fi-FI" altLang="fi-FI" sz="18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fi-FI" altLang="fi-FI" sz="1800" i="1" dirty="0" err="1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fi-FI" altLang="fi-FI" sz="18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&lt;&lt; </a:t>
            </a:r>
            <a:r>
              <a:rPr lang="fi-FI" altLang="fi-FI" sz="1800" i="1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537954" y="1373461"/>
            <a:ext cx="5951870" cy="576064"/>
          </a:xfrm>
          <a:prstGeom prst="rect">
            <a:avLst/>
          </a:prstGeom>
        </p:spPr>
        <p:txBody>
          <a:bodyPr vert="horz" lIns="82598" tIns="41299" rIns="82598" bIns="41299" rtlCol="0">
            <a:normAutofit lnSpcReduction="10000"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Sähkökentän voimakkuus </a:t>
            </a:r>
            <a:r>
              <a:rPr lang="fi-FI" altLang="fi-FI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[V/m tai N/C] on määritelty Coulombin lain avulla: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2951148"/>
              </p:ext>
            </p:extLst>
          </p:nvPr>
        </p:nvGraphicFramePr>
        <p:xfrm>
          <a:off x="3915916" y="2289175"/>
          <a:ext cx="25019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4" name="Equation" r:id="rId8" imgW="1091880" imgH="355320" progId="Equation.DSMT4">
                  <p:embed/>
                </p:oleObj>
              </mc:Choice>
              <mc:Fallback>
                <p:oleObj name="Equation" r:id="rId8" imgW="1091880" imgH="35532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5916" y="2289175"/>
                        <a:ext cx="2501900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18811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SATE2108 Coulombin Voimat ja Sähkökentän voimakkuus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6388789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Pistevarauksen aikaansaama</a:t>
            </a:r>
            <a:b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ähkökentän voimakkuus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ontent Placeholder 4"/>
          <p:cNvSpPr txBox="1">
            <a:spLocks/>
          </p:cNvSpPr>
          <p:nvPr/>
        </p:nvSpPr>
        <p:spPr>
          <a:xfrm>
            <a:off x="441152" y="3245668"/>
            <a:ext cx="6236885" cy="983123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1404688"/>
              </p:ext>
            </p:extLst>
          </p:nvPr>
        </p:nvGraphicFramePr>
        <p:xfrm>
          <a:off x="873200" y="4305076"/>
          <a:ext cx="1920875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89" name="Equation" r:id="rId6" imgW="838080" imgH="355320" progId="Equation.DSMT4">
                  <p:embed/>
                </p:oleObj>
              </mc:Choice>
              <mc:Fallback>
                <p:oleObj name="Equation" r:id="rId6" imgW="83808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3200" y="4305076"/>
                        <a:ext cx="1920875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Line 9"/>
          <p:cNvSpPr>
            <a:spLocks noChangeShapeType="1"/>
          </p:cNvSpPr>
          <p:nvPr/>
        </p:nvSpPr>
        <p:spPr bwMode="auto">
          <a:xfrm flipV="1">
            <a:off x="1677120" y="1568871"/>
            <a:ext cx="0" cy="15430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6" name="Group 36"/>
          <p:cNvGrpSpPr>
            <a:grpSpLocks/>
          </p:cNvGrpSpPr>
          <p:nvPr/>
        </p:nvGrpSpPr>
        <p:grpSpPr bwMode="auto">
          <a:xfrm>
            <a:off x="140420" y="1249784"/>
            <a:ext cx="3355975" cy="3128963"/>
            <a:chOff x="412" y="1941"/>
            <a:chExt cx="2114" cy="1971"/>
          </a:xfrm>
        </p:grpSpPr>
        <p:sp>
          <p:nvSpPr>
            <p:cNvPr id="17" name="Line 7"/>
            <p:cNvSpPr>
              <a:spLocks noChangeShapeType="1"/>
            </p:cNvSpPr>
            <p:nvPr/>
          </p:nvSpPr>
          <p:spPr bwMode="auto">
            <a:xfrm flipH="1">
              <a:off x="606" y="3126"/>
              <a:ext cx="768" cy="61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8"/>
            <p:cNvSpPr>
              <a:spLocks noChangeShapeType="1"/>
            </p:cNvSpPr>
            <p:nvPr/>
          </p:nvSpPr>
          <p:spPr bwMode="auto">
            <a:xfrm>
              <a:off x="1374" y="3120"/>
              <a:ext cx="966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20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78407873"/>
                </p:ext>
              </p:extLst>
            </p:nvPr>
          </p:nvGraphicFramePr>
          <p:xfrm>
            <a:off x="412" y="3720"/>
            <a:ext cx="184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790" name="Equation" r:id="rId8" imgW="139680" imgH="139680" progId="Equation.DSMT4">
                    <p:embed/>
                  </p:oleObj>
                </mc:Choice>
                <mc:Fallback>
                  <p:oleObj name="Equation" r:id="rId8" imgW="139680" imgH="1396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2" y="3720"/>
                          <a:ext cx="184" cy="1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68457260"/>
                </p:ext>
              </p:extLst>
            </p:nvPr>
          </p:nvGraphicFramePr>
          <p:xfrm>
            <a:off x="2358" y="3023"/>
            <a:ext cx="168" cy="2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791" name="Equation" r:id="rId10" imgW="139680" imgH="177480" progId="Equation.DSMT4">
                    <p:embed/>
                  </p:oleObj>
                </mc:Choice>
                <mc:Fallback>
                  <p:oleObj name="Equation" r:id="rId10" imgW="139680" imgH="177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58" y="3023"/>
                          <a:ext cx="168" cy="20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86075557"/>
                </p:ext>
              </p:extLst>
            </p:nvPr>
          </p:nvGraphicFramePr>
          <p:xfrm>
            <a:off x="1308" y="1941"/>
            <a:ext cx="168" cy="2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792" name="Equation" r:id="rId12" imgW="126720" imgH="139680" progId="Equation.DSMT4">
                    <p:embed/>
                  </p:oleObj>
                </mc:Choice>
                <mc:Fallback>
                  <p:oleObj name="Equation" r:id="rId12" imgW="126720" imgH="1396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08" y="1941"/>
                          <a:ext cx="168" cy="21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3" name="Group 42"/>
          <p:cNvGrpSpPr>
            <a:grpSpLocks/>
          </p:cNvGrpSpPr>
          <p:nvPr/>
        </p:nvGrpSpPr>
        <p:grpSpPr bwMode="auto">
          <a:xfrm>
            <a:off x="3340820" y="1268834"/>
            <a:ext cx="3355975" cy="3128963"/>
            <a:chOff x="2416" y="1953"/>
            <a:chExt cx="2114" cy="1971"/>
          </a:xfrm>
        </p:grpSpPr>
        <p:sp>
          <p:nvSpPr>
            <p:cNvPr id="24" name="Line 21"/>
            <p:cNvSpPr>
              <a:spLocks noChangeShapeType="1"/>
            </p:cNvSpPr>
            <p:nvPr/>
          </p:nvSpPr>
          <p:spPr bwMode="auto">
            <a:xfrm flipH="1">
              <a:off x="2610" y="3138"/>
              <a:ext cx="768" cy="61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2"/>
            <p:cNvSpPr>
              <a:spLocks noChangeShapeType="1"/>
            </p:cNvSpPr>
            <p:nvPr/>
          </p:nvSpPr>
          <p:spPr bwMode="auto">
            <a:xfrm>
              <a:off x="3378" y="3132"/>
              <a:ext cx="966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3"/>
            <p:cNvSpPr>
              <a:spLocks noChangeShapeType="1"/>
            </p:cNvSpPr>
            <p:nvPr/>
          </p:nvSpPr>
          <p:spPr bwMode="auto">
            <a:xfrm flipV="1">
              <a:off x="3384" y="2154"/>
              <a:ext cx="0" cy="97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27" name="Object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08311167"/>
                </p:ext>
              </p:extLst>
            </p:nvPr>
          </p:nvGraphicFramePr>
          <p:xfrm>
            <a:off x="2416" y="3732"/>
            <a:ext cx="185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793" name="Equation" r:id="rId14" imgW="139680" imgH="139680" progId="Equation.DSMT4">
                    <p:embed/>
                  </p:oleObj>
                </mc:Choice>
                <mc:Fallback>
                  <p:oleObj name="Equation" r:id="rId14" imgW="139680" imgH="1396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16" y="3732"/>
                          <a:ext cx="185" cy="1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8" name="Object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97618691"/>
                </p:ext>
              </p:extLst>
            </p:nvPr>
          </p:nvGraphicFramePr>
          <p:xfrm>
            <a:off x="4362" y="3035"/>
            <a:ext cx="168" cy="2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794" name="Equation" r:id="rId16" imgW="139680" imgH="177480" progId="Equation.DSMT4">
                    <p:embed/>
                  </p:oleObj>
                </mc:Choice>
                <mc:Fallback>
                  <p:oleObj name="Equation" r:id="rId16" imgW="139680" imgH="177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62" y="3035"/>
                          <a:ext cx="168" cy="20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" name="Object 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33888609"/>
                </p:ext>
              </p:extLst>
            </p:nvPr>
          </p:nvGraphicFramePr>
          <p:xfrm>
            <a:off x="3312" y="1953"/>
            <a:ext cx="168" cy="2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795" name="Equation" r:id="rId18" imgW="126720" imgH="139680" progId="Equation.DSMT4">
                    <p:embed/>
                  </p:oleObj>
                </mc:Choice>
                <mc:Fallback>
                  <p:oleObj name="Equation" r:id="rId18" imgW="126720" imgH="1396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12" y="1953"/>
                          <a:ext cx="168" cy="21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0" name="Group 44"/>
          <p:cNvGrpSpPr>
            <a:grpSpLocks/>
          </p:cNvGrpSpPr>
          <p:nvPr/>
        </p:nvGrpSpPr>
        <p:grpSpPr bwMode="auto">
          <a:xfrm>
            <a:off x="2629620" y="1749846"/>
            <a:ext cx="1352550" cy="457200"/>
            <a:chOff x="1980" y="2256"/>
            <a:chExt cx="852" cy="288"/>
          </a:xfrm>
        </p:grpSpPr>
        <p:sp>
          <p:nvSpPr>
            <p:cNvPr id="31" name="Oval 14"/>
            <p:cNvSpPr>
              <a:spLocks noChangeArrowheads="1"/>
            </p:cNvSpPr>
            <p:nvPr/>
          </p:nvSpPr>
          <p:spPr bwMode="auto">
            <a:xfrm>
              <a:off x="1980" y="2292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32" name="Text Box 38"/>
            <p:cNvSpPr txBox="1">
              <a:spLocks noChangeArrowheads="1"/>
            </p:cNvSpPr>
            <p:nvPr/>
          </p:nvSpPr>
          <p:spPr bwMode="auto">
            <a:xfrm>
              <a:off x="2016" y="2256"/>
              <a:ext cx="8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i="1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lang="fi-FI" altLang="fi-FI" sz="2400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fi-FI" altLang="fi-FI" sz="2400" i="1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fi-FI" altLang="fi-FI" sz="2400" dirty="0" err="1">
                  <a:solidFill>
                    <a:srgbClr val="FF0000"/>
                  </a:solidFill>
                  <a:latin typeface="Symbol" pitchFamily="18" charset="2"/>
                </a:rPr>
                <a:t>,</a:t>
              </a:r>
              <a:r>
                <a:rPr lang="fi-FI" altLang="fi-FI" sz="2400" i="1" dirty="0" err="1">
                  <a:solidFill>
                    <a:srgbClr val="FF0000"/>
                  </a:solidFill>
                  <a:latin typeface="Symbol" pitchFamily="18" charset="2"/>
                </a:rPr>
                <a:t>q</a:t>
              </a:r>
              <a:r>
                <a:rPr lang="fi-FI" altLang="fi-FI" sz="2400" dirty="0" err="1">
                  <a:solidFill>
                    <a:srgbClr val="FF0000"/>
                  </a:solidFill>
                  <a:latin typeface="Symbol" pitchFamily="18" charset="2"/>
                </a:rPr>
                <a:t>,</a:t>
              </a:r>
              <a:r>
                <a:rPr lang="fi-FI" altLang="fi-FI" sz="2400" i="1" dirty="0" err="1">
                  <a:solidFill>
                    <a:srgbClr val="FF0000"/>
                  </a:solidFill>
                  <a:latin typeface="Symbol" pitchFamily="18" charset="2"/>
                </a:rPr>
                <a:t>j</a:t>
              </a:r>
              <a:r>
                <a:rPr lang="fi-FI" altLang="fi-FI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endParaRPr lang="en-GB" altLang="fi-FI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3" name="Group 45"/>
          <p:cNvGrpSpPr>
            <a:grpSpLocks/>
          </p:cNvGrpSpPr>
          <p:nvPr/>
        </p:nvGrpSpPr>
        <p:grpSpPr bwMode="auto">
          <a:xfrm>
            <a:off x="1705695" y="1883196"/>
            <a:ext cx="1057275" cy="1209675"/>
            <a:chOff x="1398" y="2340"/>
            <a:chExt cx="666" cy="762"/>
          </a:xfrm>
        </p:grpSpPr>
        <p:sp>
          <p:nvSpPr>
            <p:cNvPr id="34" name="Line 18"/>
            <p:cNvSpPr>
              <a:spLocks noChangeShapeType="1"/>
            </p:cNvSpPr>
            <p:nvPr/>
          </p:nvSpPr>
          <p:spPr bwMode="auto">
            <a:xfrm flipV="1">
              <a:off x="1398" y="2340"/>
              <a:ext cx="594" cy="76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Text Box 39"/>
            <p:cNvSpPr txBox="1">
              <a:spLocks noChangeArrowheads="1"/>
            </p:cNvSpPr>
            <p:nvPr/>
          </p:nvSpPr>
          <p:spPr bwMode="auto">
            <a:xfrm>
              <a:off x="1680" y="2592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i="1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fi-FI" altLang="fi-FI" sz="2400" b="1" i="1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lang="fi-FI" altLang="fi-FI" sz="2400" i="1" baseline="-25000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endParaRPr lang="en-GB" altLang="fi-FI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6" name="Group 43"/>
          <p:cNvGrpSpPr>
            <a:grpSpLocks/>
          </p:cNvGrpSpPr>
          <p:nvPr/>
        </p:nvGrpSpPr>
        <p:grpSpPr bwMode="auto">
          <a:xfrm>
            <a:off x="1238970" y="2816646"/>
            <a:ext cx="609600" cy="457200"/>
            <a:chOff x="1104" y="2928"/>
            <a:chExt cx="384" cy="288"/>
          </a:xfrm>
        </p:grpSpPr>
        <p:sp>
          <p:nvSpPr>
            <p:cNvPr id="37" name="Oval 19"/>
            <p:cNvSpPr>
              <a:spLocks noChangeArrowheads="1"/>
            </p:cNvSpPr>
            <p:nvPr/>
          </p:nvSpPr>
          <p:spPr bwMode="auto">
            <a:xfrm>
              <a:off x="1344" y="3078"/>
              <a:ext cx="72" cy="72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38" name="Text Box 40"/>
            <p:cNvSpPr txBox="1">
              <a:spLocks noChangeArrowheads="1"/>
            </p:cNvSpPr>
            <p:nvPr/>
          </p:nvSpPr>
          <p:spPr bwMode="auto">
            <a:xfrm>
              <a:off x="1104" y="2928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i="1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</a:t>
              </a:r>
              <a:endParaRPr lang="en-GB" altLang="fi-FI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9" name="Group 46"/>
          <p:cNvGrpSpPr>
            <a:grpSpLocks/>
          </p:cNvGrpSpPr>
          <p:nvPr/>
        </p:nvGrpSpPr>
        <p:grpSpPr bwMode="auto">
          <a:xfrm>
            <a:off x="2534370" y="1216446"/>
            <a:ext cx="609600" cy="561975"/>
            <a:chOff x="1920" y="1920"/>
            <a:chExt cx="384" cy="354"/>
          </a:xfrm>
        </p:grpSpPr>
        <p:sp>
          <p:nvSpPr>
            <p:cNvPr id="40" name="Line 20"/>
            <p:cNvSpPr>
              <a:spLocks noChangeShapeType="1"/>
            </p:cNvSpPr>
            <p:nvPr/>
          </p:nvSpPr>
          <p:spPr bwMode="auto">
            <a:xfrm flipV="1">
              <a:off x="2052" y="2052"/>
              <a:ext cx="174" cy="222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Text Box 41"/>
            <p:cNvSpPr txBox="1">
              <a:spLocks noChangeArrowheads="1"/>
            </p:cNvSpPr>
            <p:nvPr/>
          </p:nvSpPr>
          <p:spPr bwMode="auto">
            <a:xfrm>
              <a:off x="1920" y="1920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b="1" i="1" dirty="0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endParaRPr lang="en-GB" altLang="fi-FI" sz="24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2" name="Group 59"/>
          <p:cNvGrpSpPr>
            <a:grpSpLocks/>
          </p:cNvGrpSpPr>
          <p:nvPr/>
        </p:nvGrpSpPr>
        <p:grpSpPr bwMode="auto">
          <a:xfrm>
            <a:off x="5528395" y="1229146"/>
            <a:ext cx="609600" cy="549275"/>
            <a:chOff x="3482" y="1928"/>
            <a:chExt cx="384" cy="346"/>
          </a:xfrm>
        </p:grpSpPr>
        <p:sp>
          <p:nvSpPr>
            <p:cNvPr id="43" name="Line 33"/>
            <p:cNvSpPr>
              <a:spLocks noChangeShapeType="1"/>
            </p:cNvSpPr>
            <p:nvPr/>
          </p:nvSpPr>
          <p:spPr bwMode="auto">
            <a:xfrm flipV="1">
              <a:off x="3714" y="1974"/>
              <a:ext cx="101" cy="300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Text Box 52"/>
            <p:cNvSpPr txBox="1">
              <a:spLocks noChangeArrowheads="1"/>
            </p:cNvSpPr>
            <p:nvPr/>
          </p:nvSpPr>
          <p:spPr bwMode="auto">
            <a:xfrm>
              <a:off x="3482" y="1928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b="1" i="1" dirty="0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endParaRPr lang="en-GB" altLang="fi-FI" sz="24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5" name="Group 60"/>
          <p:cNvGrpSpPr>
            <a:grpSpLocks/>
          </p:cNvGrpSpPr>
          <p:nvPr/>
        </p:nvGrpSpPr>
        <p:grpSpPr bwMode="auto">
          <a:xfrm>
            <a:off x="5830022" y="1673650"/>
            <a:ext cx="1811338" cy="461963"/>
            <a:chOff x="3672" y="2208"/>
            <a:chExt cx="1141" cy="291"/>
          </a:xfrm>
        </p:grpSpPr>
        <p:sp>
          <p:nvSpPr>
            <p:cNvPr id="46" name="Oval 27"/>
            <p:cNvSpPr>
              <a:spLocks noChangeArrowheads="1"/>
            </p:cNvSpPr>
            <p:nvPr/>
          </p:nvSpPr>
          <p:spPr bwMode="auto">
            <a:xfrm>
              <a:off x="3672" y="230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47" name="Text Box 56"/>
            <p:cNvSpPr txBox="1">
              <a:spLocks noChangeArrowheads="1"/>
            </p:cNvSpPr>
            <p:nvPr/>
          </p:nvSpPr>
          <p:spPr bwMode="auto">
            <a:xfrm>
              <a:off x="3672" y="2208"/>
              <a:ext cx="114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lang="fi-FI" altLang="fi-FI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fi-FI" altLang="fi-FI" sz="24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r>
                <a:rPr lang="fi-FI" altLang="fi-FI" sz="2400" baseline="-25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fi-FI" altLang="fi-FI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fi-FI" altLang="fi-FI" sz="24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r>
                <a:rPr lang="fi-FI" altLang="fi-FI" sz="2400" baseline="-25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fi-FI" altLang="fi-FI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fi-FI" altLang="fi-FI" sz="24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  <a:r>
                <a:rPr lang="fi-FI" altLang="fi-FI" sz="2400" baseline="-25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fi-FI" altLang="fi-FI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endParaRPr lang="en-GB" altLang="fi-FI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8" name="Group 61"/>
          <p:cNvGrpSpPr>
            <a:grpSpLocks/>
          </p:cNvGrpSpPr>
          <p:nvPr/>
        </p:nvGrpSpPr>
        <p:grpSpPr bwMode="auto">
          <a:xfrm>
            <a:off x="5325199" y="1902246"/>
            <a:ext cx="731838" cy="1733550"/>
            <a:chOff x="3354" y="2352"/>
            <a:chExt cx="461" cy="1092"/>
          </a:xfrm>
        </p:grpSpPr>
        <p:sp>
          <p:nvSpPr>
            <p:cNvPr id="49" name="Line 31"/>
            <p:cNvSpPr>
              <a:spLocks noChangeShapeType="1"/>
            </p:cNvSpPr>
            <p:nvPr/>
          </p:nvSpPr>
          <p:spPr bwMode="auto">
            <a:xfrm flipV="1">
              <a:off x="3354" y="2352"/>
              <a:ext cx="330" cy="109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Text Box 58"/>
            <p:cNvSpPr txBox="1">
              <a:spLocks noChangeArrowheads="1"/>
            </p:cNvSpPr>
            <p:nvPr/>
          </p:nvSpPr>
          <p:spPr bwMode="auto">
            <a:xfrm>
              <a:off x="3552" y="2640"/>
              <a:ext cx="26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000" b="1" i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endParaRPr lang="en-GB" altLang="fi-FI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1" name="Group 62"/>
          <p:cNvGrpSpPr>
            <a:grpSpLocks/>
          </p:cNvGrpSpPr>
          <p:nvPr/>
        </p:nvGrpSpPr>
        <p:grpSpPr bwMode="auto">
          <a:xfrm>
            <a:off x="4915620" y="3292899"/>
            <a:ext cx="1828800" cy="747713"/>
            <a:chOff x="3096" y="3228"/>
            <a:chExt cx="1152" cy="471"/>
          </a:xfrm>
        </p:grpSpPr>
        <p:sp>
          <p:nvSpPr>
            <p:cNvPr id="52" name="Text Box 57"/>
            <p:cNvSpPr txBox="1">
              <a:spLocks noChangeArrowheads="1"/>
            </p:cNvSpPr>
            <p:nvPr/>
          </p:nvSpPr>
          <p:spPr bwMode="auto">
            <a:xfrm>
              <a:off x="3096" y="3408"/>
              <a:ext cx="115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i="1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lang="fi-FI" altLang="fi-FI" sz="2400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fi-FI" altLang="fi-FI" sz="2400" i="1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r>
                <a:rPr lang="fi-FI" altLang="fi-FI" sz="2400" baseline="-25000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r>
                <a:rPr lang="fi-FI" altLang="fi-FI" sz="2400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fi-FI" altLang="fi-FI" sz="2400" i="1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r>
                <a:rPr lang="fi-FI" altLang="fi-FI" sz="2400" baseline="-25000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r>
                <a:rPr lang="fi-FI" altLang="fi-FI" sz="2400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fi-FI" altLang="fi-FI" sz="2400" i="1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  <a:r>
                <a:rPr lang="fi-FI" altLang="fi-FI" sz="2400" baseline="-25000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r>
                <a:rPr lang="fi-FI" altLang="fi-FI" sz="2400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endParaRPr lang="en-GB" altLang="fi-FI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53" name="Group 47"/>
            <p:cNvGrpSpPr>
              <a:grpSpLocks/>
            </p:cNvGrpSpPr>
            <p:nvPr/>
          </p:nvGrpSpPr>
          <p:grpSpPr bwMode="auto">
            <a:xfrm>
              <a:off x="3096" y="3228"/>
              <a:ext cx="384" cy="288"/>
              <a:chOff x="1104" y="2940"/>
              <a:chExt cx="384" cy="288"/>
            </a:xfrm>
          </p:grpSpPr>
          <p:sp>
            <p:nvSpPr>
              <p:cNvPr id="54" name="Oval 48"/>
              <p:cNvSpPr>
                <a:spLocks noChangeArrowheads="1"/>
              </p:cNvSpPr>
              <p:nvPr/>
            </p:nvSpPr>
            <p:spPr bwMode="auto">
              <a:xfrm>
                <a:off x="1344" y="3078"/>
                <a:ext cx="72" cy="72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sp>
            <p:nvSpPr>
              <p:cNvPr id="55" name="Text Box 49"/>
              <p:cNvSpPr txBox="1">
                <a:spLocks noChangeArrowheads="1"/>
              </p:cNvSpPr>
              <p:nvPr/>
            </p:nvSpPr>
            <p:spPr bwMode="auto">
              <a:xfrm>
                <a:off x="1104" y="2940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fi-FI" altLang="fi-FI" sz="2400" i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</a:t>
                </a:r>
                <a:endParaRPr lang="en-GB" altLang="fi-FI" sz="240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56" name="Text Box 58"/>
          <p:cNvSpPr txBox="1">
            <a:spLocks noChangeArrowheads="1"/>
          </p:cNvSpPr>
          <p:nvPr/>
        </p:nvSpPr>
        <p:spPr bwMode="auto">
          <a:xfrm>
            <a:off x="3825528" y="4037756"/>
            <a:ext cx="364492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fi-FI" altLang="fi-FI" sz="2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fi-FI" altLang="fi-FI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=(</a:t>
            </a:r>
            <a:r>
              <a:rPr lang="fi-FI" altLang="fi-FI" sz="20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fi-FI" altLang="fi-FI" sz="2000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i-FI" altLang="fi-FI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fi-FI" altLang="fi-FI" sz="20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fi-FI" altLang="fi-FI" sz="2000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i-FI" altLang="fi-FI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fi-FI" altLang="fi-FI" sz="2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i-FI" altLang="fi-FI" sz="2000" i="1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fi-FI" altLang="fi-FI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+(</a:t>
            </a:r>
            <a:r>
              <a:rPr lang="fi-FI" altLang="fi-FI" sz="20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fi-FI" altLang="fi-FI" sz="2000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i-FI" altLang="fi-FI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fi-FI" altLang="fi-FI" sz="20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fi-FI" altLang="fi-FI" sz="2000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i-FI" altLang="fi-FI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fi-FI" altLang="fi-FI" sz="2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i-FI" altLang="fi-FI" sz="2000" i="1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fi-FI" altLang="fi-FI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+(</a:t>
            </a:r>
            <a:r>
              <a:rPr lang="fi-FI" altLang="fi-FI" sz="20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fi-FI" altLang="fi-FI" sz="2000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i-FI" altLang="fi-FI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fi-FI" altLang="fi-FI" sz="20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fi-FI" altLang="fi-FI" sz="2000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i-FI" altLang="fi-FI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fi-FI" altLang="fi-FI" sz="2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i-FI" altLang="fi-FI" sz="2000" i="1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endParaRPr lang="en-GB" altLang="fi-FI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0366436"/>
              </p:ext>
            </p:extLst>
          </p:nvPr>
        </p:nvGraphicFramePr>
        <p:xfrm>
          <a:off x="3429000" y="4360863"/>
          <a:ext cx="3579813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96" name="Equation" r:id="rId20" imgW="1562040" imgH="355320" progId="Equation.DSMT4">
                  <p:embed/>
                </p:oleObj>
              </mc:Choice>
              <mc:Fallback>
                <p:oleObj name="Equation" r:id="rId20" imgW="1562040" imgH="35532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360863"/>
                        <a:ext cx="3579813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0749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SATE2108 Coulombin Voimat ja Sähkökentän voimakkuus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6388789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Tilavuusvarauksen aikaansaama</a:t>
            </a:r>
            <a:b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ähkökentän voimakkuus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8183190"/>
              </p:ext>
            </p:extLst>
          </p:nvPr>
        </p:nvGraphicFramePr>
        <p:xfrm>
          <a:off x="800100" y="2903538"/>
          <a:ext cx="1776413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92" name="Equation" r:id="rId6" imgW="774360" imgH="291960" progId="Equation.DSMT4">
                  <p:embed/>
                </p:oleObj>
              </mc:Choice>
              <mc:Fallback>
                <p:oleObj name="Equation" r:id="rId6" imgW="77436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" y="2903538"/>
                        <a:ext cx="1776413" cy="668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Rectangle 3"/>
          <p:cNvSpPr txBox="1">
            <a:spLocks noChangeArrowheads="1"/>
          </p:cNvSpPr>
          <p:nvPr/>
        </p:nvSpPr>
        <p:spPr>
          <a:xfrm>
            <a:off x="648271" y="1229444"/>
            <a:ext cx="3825329" cy="432048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Tilavuusvaraus </a:t>
            </a:r>
            <a:r>
              <a:rPr lang="fi-FI" altLang="fi-FI" i="1" dirty="0" smtClean="0">
                <a:latin typeface="Symbol" pitchFamily="18" charset="2"/>
              </a:rPr>
              <a:t>r</a:t>
            </a:r>
            <a:r>
              <a:rPr lang="fi-FI" altLang="fi-FI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altLang="fi-FI" i="1" dirty="0" err="1" smtClean="0">
                <a:latin typeface="Symbol" pitchFamily="18" charset="2"/>
              </a:rPr>
              <a:t>r</a:t>
            </a:r>
            <a:r>
              <a:rPr lang="fi-FI" altLang="fi-FI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fi-FI" altLang="fi-FI" dirty="0" smtClean="0"/>
              <a:t> 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[C/m</a:t>
            </a:r>
            <a:r>
              <a:rPr lang="fi-FI" altLang="fi-FI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]:</a:t>
            </a:r>
          </a:p>
        </p:txBody>
      </p:sp>
      <p:grpSp>
        <p:nvGrpSpPr>
          <p:cNvPr id="58" name="Group 361"/>
          <p:cNvGrpSpPr>
            <a:grpSpLocks/>
          </p:cNvGrpSpPr>
          <p:nvPr/>
        </p:nvGrpSpPr>
        <p:grpSpPr bwMode="auto">
          <a:xfrm>
            <a:off x="6052492" y="2008336"/>
            <a:ext cx="508000" cy="457200"/>
            <a:chOff x="4624" y="2024"/>
            <a:chExt cx="320" cy="288"/>
          </a:xfrm>
        </p:grpSpPr>
        <p:sp>
          <p:nvSpPr>
            <p:cNvPr id="59" name="Oval 339"/>
            <p:cNvSpPr>
              <a:spLocks noChangeArrowheads="1"/>
            </p:cNvSpPr>
            <p:nvPr/>
          </p:nvSpPr>
          <p:spPr bwMode="auto">
            <a:xfrm>
              <a:off x="4624" y="2109"/>
              <a:ext cx="63" cy="5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i-FI" sz="2400">
                <a:solidFill>
                  <a:srgbClr val="FF0000"/>
                </a:solidFill>
              </a:endParaRPr>
            </a:p>
          </p:txBody>
        </p:sp>
        <p:sp>
          <p:nvSpPr>
            <p:cNvPr id="60" name="Text Box 354"/>
            <p:cNvSpPr txBox="1">
              <a:spLocks noChangeArrowheads="1"/>
            </p:cNvSpPr>
            <p:nvPr/>
          </p:nvSpPr>
          <p:spPr bwMode="auto">
            <a:xfrm>
              <a:off x="4656" y="2024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endParaRPr lang="en-GB" altLang="fi-FI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1" name="Group 364"/>
          <p:cNvGrpSpPr>
            <a:grpSpLocks/>
          </p:cNvGrpSpPr>
          <p:nvPr/>
        </p:nvGrpSpPr>
        <p:grpSpPr bwMode="auto">
          <a:xfrm>
            <a:off x="4122092" y="2954486"/>
            <a:ext cx="2655888" cy="1784350"/>
            <a:chOff x="3408" y="2620"/>
            <a:chExt cx="1673" cy="1124"/>
          </a:xfrm>
        </p:grpSpPr>
        <p:sp>
          <p:nvSpPr>
            <p:cNvPr id="62" name="Freeform 340"/>
            <p:cNvSpPr>
              <a:spLocks/>
            </p:cNvSpPr>
            <p:nvPr/>
          </p:nvSpPr>
          <p:spPr bwMode="auto">
            <a:xfrm>
              <a:off x="3408" y="2620"/>
              <a:ext cx="1673" cy="1124"/>
            </a:xfrm>
            <a:custGeom>
              <a:avLst/>
              <a:gdLst>
                <a:gd name="T0" fmla="*/ 1037260 w 135"/>
                <a:gd name="T1" fmla="*/ 101314 h 124"/>
                <a:gd name="T2" fmla="*/ 825929 w 135"/>
                <a:gd name="T3" fmla="*/ 128100 h 124"/>
                <a:gd name="T4" fmla="*/ 565313 w 135"/>
                <a:gd name="T5" fmla="*/ 270322 h 124"/>
                <a:gd name="T6" fmla="*/ 447211 w 135"/>
                <a:gd name="T7" fmla="*/ 364239 h 124"/>
                <a:gd name="T8" fmla="*/ 95212 w 135"/>
                <a:gd name="T9" fmla="*/ 553389 h 124"/>
                <a:gd name="T10" fmla="*/ 22877 w 135"/>
                <a:gd name="T11" fmla="*/ 594306 h 124"/>
                <a:gd name="T12" fmla="*/ 165553 w 135"/>
                <a:gd name="T13" fmla="*/ 769396 h 124"/>
                <a:gd name="T14" fmla="*/ 471935 w 135"/>
                <a:gd name="T15" fmla="*/ 837181 h 124"/>
                <a:gd name="T16" fmla="*/ 1509195 w 135"/>
                <a:gd name="T17" fmla="*/ 769396 h 124"/>
                <a:gd name="T18" fmla="*/ 2194456 w 135"/>
                <a:gd name="T19" fmla="*/ 776049 h 124"/>
                <a:gd name="T20" fmla="*/ 2476114 w 135"/>
                <a:gd name="T21" fmla="*/ 702346 h 124"/>
                <a:gd name="T22" fmla="*/ 2571178 w 135"/>
                <a:gd name="T23" fmla="*/ 641305 h 124"/>
                <a:gd name="T24" fmla="*/ 2546455 w 135"/>
                <a:gd name="T25" fmla="*/ 458810 h 124"/>
                <a:gd name="T26" fmla="*/ 2736879 w 135"/>
                <a:gd name="T27" fmla="*/ 405157 h 124"/>
                <a:gd name="T28" fmla="*/ 2900449 w 135"/>
                <a:gd name="T29" fmla="*/ 371636 h 124"/>
                <a:gd name="T30" fmla="*/ 2948049 w 135"/>
                <a:gd name="T31" fmla="*/ 364239 h 124"/>
                <a:gd name="T32" fmla="*/ 3113602 w 135"/>
                <a:gd name="T33" fmla="*/ 297189 h 124"/>
                <a:gd name="T34" fmla="*/ 3184103 w 135"/>
                <a:gd name="T35" fmla="*/ 256190 h 124"/>
                <a:gd name="T36" fmla="*/ 2925172 w 135"/>
                <a:gd name="T37" fmla="*/ 189149 h 124"/>
                <a:gd name="T38" fmla="*/ 2759607 w 135"/>
                <a:gd name="T39" fmla="*/ 162355 h 124"/>
                <a:gd name="T40" fmla="*/ 2523714 w 135"/>
                <a:gd name="T41" fmla="*/ 26786 h 124"/>
                <a:gd name="T42" fmla="*/ 2287673 w 135"/>
                <a:gd name="T43" fmla="*/ 0 h 124"/>
                <a:gd name="T44" fmla="*/ 1840461 w 135"/>
                <a:gd name="T45" fmla="*/ 33521 h 124"/>
                <a:gd name="T46" fmla="*/ 1674747 w 135"/>
                <a:gd name="T47" fmla="*/ 67784 h 124"/>
                <a:gd name="T48" fmla="*/ 1107588 w 135"/>
                <a:gd name="T49" fmla="*/ 61050 h 124"/>
                <a:gd name="T50" fmla="*/ 1037260 w 135"/>
                <a:gd name="T51" fmla="*/ 101314 h 12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35" h="124">
                  <a:moveTo>
                    <a:pt x="44" y="15"/>
                  </a:moveTo>
                  <a:cubicBezTo>
                    <a:pt x="41" y="16"/>
                    <a:pt x="35" y="19"/>
                    <a:pt x="35" y="19"/>
                  </a:cubicBezTo>
                  <a:cubicBezTo>
                    <a:pt x="31" y="26"/>
                    <a:pt x="28" y="33"/>
                    <a:pt x="24" y="40"/>
                  </a:cubicBezTo>
                  <a:cubicBezTo>
                    <a:pt x="21" y="44"/>
                    <a:pt x="19" y="54"/>
                    <a:pt x="19" y="54"/>
                  </a:cubicBezTo>
                  <a:cubicBezTo>
                    <a:pt x="18" y="67"/>
                    <a:pt x="16" y="76"/>
                    <a:pt x="4" y="82"/>
                  </a:cubicBezTo>
                  <a:cubicBezTo>
                    <a:pt x="3" y="84"/>
                    <a:pt x="1" y="88"/>
                    <a:pt x="1" y="88"/>
                  </a:cubicBezTo>
                  <a:cubicBezTo>
                    <a:pt x="2" y="97"/>
                    <a:pt x="0" y="107"/>
                    <a:pt x="7" y="114"/>
                  </a:cubicBezTo>
                  <a:cubicBezTo>
                    <a:pt x="11" y="118"/>
                    <a:pt x="20" y="124"/>
                    <a:pt x="20" y="124"/>
                  </a:cubicBezTo>
                  <a:cubicBezTo>
                    <a:pt x="35" y="122"/>
                    <a:pt x="49" y="116"/>
                    <a:pt x="64" y="114"/>
                  </a:cubicBezTo>
                  <a:cubicBezTo>
                    <a:pt x="79" y="115"/>
                    <a:pt x="76" y="116"/>
                    <a:pt x="93" y="115"/>
                  </a:cubicBezTo>
                  <a:cubicBezTo>
                    <a:pt x="99" y="113"/>
                    <a:pt x="102" y="109"/>
                    <a:pt x="105" y="104"/>
                  </a:cubicBezTo>
                  <a:cubicBezTo>
                    <a:pt x="107" y="101"/>
                    <a:pt x="109" y="95"/>
                    <a:pt x="109" y="95"/>
                  </a:cubicBezTo>
                  <a:cubicBezTo>
                    <a:pt x="108" y="86"/>
                    <a:pt x="106" y="77"/>
                    <a:pt x="108" y="68"/>
                  </a:cubicBezTo>
                  <a:cubicBezTo>
                    <a:pt x="109" y="64"/>
                    <a:pt x="116" y="60"/>
                    <a:pt x="116" y="60"/>
                  </a:cubicBezTo>
                  <a:cubicBezTo>
                    <a:pt x="118" y="57"/>
                    <a:pt x="120" y="56"/>
                    <a:pt x="123" y="55"/>
                  </a:cubicBezTo>
                  <a:cubicBezTo>
                    <a:pt x="124" y="55"/>
                    <a:pt x="125" y="54"/>
                    <a:pt x="125" y="54"/>
                  </a:cubicBezTo>
                  <a:cubicBezTo>
                    <a:pt x="127" y="50"/>
                    <a:pt x="130" y="48"/>
                    <a:pt x="132" y="44"/>
                  </a:cubicBezTo>
                  <a:cubicBezTo>
                    <a:pt x="133" y="42"/>
                    <a:pt x="135" y="38"/>
                    <a:pt x="135" y="38"/>
                  </a:cubicBezTo>
                  <a:cubicBezTo>
                    <a:pt x="133" y="32"/>
                    <a:pt x="129" y="31"/>
                    <a:pt x="124" y="28"/>
                  </a:cubicBezTo>
                  <a:cubicBezTo>
                    <a:pt x="122" y="27"/>
                    <a:pt x="117" y="24"/>
                    <a:pt x="117" y="24"/>
                  </a:cubicBezTo>
                  <a:cubicBezTo>
                    <a:pt x="116" y="22"/>
                    <a:pt x="108" y="5"/>
                    <a:pt x="107" y="4"/>
                  </a:cubicBezTo>
                  <a:cubicBezTo>
                    <a:pt x="105" y="2"/>
                    <a:pt x="100" y="1"/>
                    <a:pt x="97" y="0"/>
                  </a:cubicBezTo>
                  <a:cubicBezTo>
                    <a:pt x="81" y="1"/>
                    <a:pt x="87" y="0"/>
                    <a:pt x="78" y="5"/>
                  </a:cubicBezTo>
                  <a:cubicBezTo>
                    <a:pt x="77" y="8"/>
                    <a:pt x="71" y="10"/>
                    <a:pt x="71" y="10"/>
                  </a:cubicBezTo>
                  <a:cubicBezTo>
                    <a:pt x="64" y="9"/>
                    <a:pt x="54" y="7"/>
                    <a:pt x="47" y="9"/>
                  </a:cubicBezTo>
                  <a:cubicBezTo>
                    <a:pt x="46" y="11"/>
                    <a:pt x="44" y="15"/>
                    <a:pt x="44" y="15"/>
                  </a:cubicBez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767676"/>
                </a:gs>
              </a:gsLst>
              <a:path path="rect">
                <a:fillToRect r="100000" b="100000"/>
              </a:path>
            </a:gradFill>
            <a:ln w="9525" cap="flat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Text Box 355"/>
            <p:cNvSpPr txBox="1">
              <a:spLocks noChangeArrowheads="1"/>
            </p:cNvSpPr>
            <p:nvPr/>
          </p:nvSpPr>
          <p:spPr bwMode="auto">
            <a:xfrm>
              <a:off x="4752" y="321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</a:t>
              </a:r>
              <a:endParaRPr lang="en-GB" altLang="fi-FI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4" name="Text Box 356"/>
          <p:cNvSpPr txBox="1">
            <a:spLocks noChangeArrowheads="1"/>
          </p:cNvSpPr>
          <p:nvPr/>
        </p:nvSpPr>
        <p:spPr bwMode="auto">
          <a:xfrm>
            <a:off x="5798492" y="3291036"/>
            <a:ext cx="457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fi-FI" altLang="fi-FI" sz="2000" i="1" dirty="0" err="1">
                <a:solidFill>
                  <a:srgbClr val="000000"/>
                </a:solidFill>
                <a:latin typeface="Symbol" pitchFamily="18" charset="2"/>
              </a:rPr>
              <a:t>r</a:t>
            </a:r>
            <a:r>
              <a:rPr lang="fi-FI" altLang="fi-FI" sz="2000" baseline="-25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endParaRPr lang="en-GB" altLang="fi-FI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5" name="Group 363"/>
          <p:cNvGrpSpPr>
            <a:grpSpLocks/>
          </p:cNvGrpSpPr>
          <p:nvPr/>
        </p:nvGrpSpPr>
        <p:grpSpPr bwMode="auto">
          <a:xfrm>
            <a:off x="4731692" y="3729186"/>
            <a:ext cx="1295400" cy="740618"/>
            <a:chOff x="3792" y="3108"/>
            <a:chExt cx="768" cy="640"/>
          </a:xfrm>
        </p:grpSpPr>
        <p:sp>
          <p:nvSpPr>
            <p:cNvPr id="66" name="Freeform 342"/>
            <p:cNvSpPr>
              <a:spLocks/>
            </p:cNvSpPr>
            <p:nvPr/>
          </p:nvSpPr>
          <p:spPr bwMode="auto">
            <a:xfrm>
              <a:off x="4118" y="3108"/>
              <a:ext cx="198" cy="148"/>
            </a:xfrm>
            <a:custGeom>
              <a:avLst/>
              <a:gdLst>
                <a:gd name="T0" fmla="*/ 15872 w 25"/>
                <a:gd name="T1" fmla="*/ 32804 h 20"/>
                <a:gd name="T2" fmla="*/ 43219 w 25"/>
                <a:gd name="T3" fmla="*/ 57113 h 20"/>
                <a:gd name="T4" fmla="*/ 90391 w 25"/>
                <a:gd name="T5" fmla="*/ 51038 h 20"/>
                <a:gd name="T6" fmla="*/ 98358 w 25"/>
                <a:gd name="T7" fmla="*/ 32804 h 20"/>
                <a:gd name="T8" fmla="*/ 35252 w 25"/>
                <a:gd name="T9" fmla="*/ 0 h 20"/>
                <a:gd name="T10" fmla="*/ 23839 w 25"/>
                <a:gd name="T11" fmla="*/ 17849 h 20"/>
                <a:gd name="T12" fmla="*/ 0 w 25"/>
                <a:gd name="T13" fmla="*/ 23932 h 20"/>
                <a:gd name="T14" fmla="*/ 15872 w 25"/>
                <a:gd name="T15" fmla="*/ 32804 h 2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5" h="20">
                  <a:moveTo>
                    <a:pt x="4" y="11"/>
                  </a:moveTo>
                  <a:cubicBezTo>
                    <a:pt x="7" y="13"/>
                    <a:pt x="11" y="19"/>
                    <a:pt x="11" y="19"/>
                  </a:cubicBezTo>
                  <a:cubicBezTo>
                    <a:pt x="15" y="18"/>
                    <a:pt x="20" y="20"/>
                    <a:pt x="23" y="17"/>
                  </a:cubicBezTo>
                  <a:cubicBezTo>
                    <a:pt x="24" y="16"/>
                    <a:pt x="25" y="11"/>
                    <a:pt x="25" y="11"/>
                  </a:cubicBezTo>
                  <a:cubicBezTo>
                    <a:pt x="24" y="7"/>
                    <a:pt x="14" y="1"/>
                    <a:pt x="9" y="0"/>
                  </a:cubicBezTo>
                  <a:cubicBezTo>
                    <a:pt x="8" y="2"/>
                    <a:pt x="8" y="5"/>
                    <a:pt x="6" y="6"/>
                  </a:cubicBezTo>
                  <a:cubicBezTo>
                    <a:pt x="4" y="7"/>
                    <a:pt x="0" y="8"/>
                    <a:pt x="0" y="8"/>
                  </a:cubicBezTo>
                  <a:cubicBezTo>
                    <a:pt x="1" y="12"/>
                    <a:pt x="0" y="11"/>
                    <a:pt x="4" y="11"/>
                  </a:cubicBezTo>
                  <a:close/>
                </a:path>
              </a:pathLst>
            </a:custGeom>
            <a:solidFill>
              <a:srgbClr val="0000FF"/>
            </a:solidFill>
            <a:ln w="9525" cap="flat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Text Box 357"/>
            <p:cNvSpPr txBox="1">
              <a:spLocks noChangeArrowheads="1"/>
            </p:cNvSpPr>
            <p:nvPr/>
          </p:nvSpPr>
          <p:spPr bwMode="auto">
            <a:xfrm>
              <a:off x="3792" y="3302"/>
              <a:ext cx="768" cy="4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000" dirty="0" err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fi-FI" altLang="fi-FI" sz="2000" i="1" dirty="0" err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Q=</a:t>
              </a:r>
              <a:r>
                <a:rPr lang="fi-FI" altLang="fi-FI" sz="2000" i="1" dirty="0" err="1">
                  <a:solidFill>
                    <a:srgbClr val="0000FF"/>
                  </a:solidFill>
                  <a:latin typeface="Symbol" pitchFamily="18" charset="2"/>
                </a:rPr>
                <a:t>r</a:t>
              </a:r>
              <a:r>
                <a:rPr lang="fi-FI" altLang="fi-FI" sz="2000" baseline="-25000" dirty="0" err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</a:t>
              </a:r>
              <a:r>
                <a:rPr lang="fi-FI" altLang="fi-FI" sz="2000" dirty="0" err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fi-FI" altLang="fi-FI" sz="2000" i="1" dirty="0" err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</a:t>
              </a:r>
              <a:endParaRPr lang="en-GB" altLang="fi-FI" sz="2000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8" name="Group 362"/>
          <p:cNvGrpSpPr>
            <a:grpSpLocks/>
          </p:cNvGrpSpPr>
          <p:nvPr/>
        </p:nvGrpSpPr>
        <p:grpSpPr bwMode="auto">
          <a:xfrm>
            <a:off x="5341292" y="2284561"/>
            <a:ext cx="722313" cy="1585913"/>
            <a:chOff x="4176" y="2198"/>
            <a:chExt cx="455" cy="999"/>
          </a:xfrm>
        </p:grpSpPr>
        <p:sp>
          <p:nvSpPr>
            <p:cNvPr id="69" name="Line 343"/>
            <p:cNvSpPr>
              <a:spLocks noChangeShapeType="1"/>
            </p:cNvSpPr>
            <p:nvPr/>
          </p:nvSpPr>
          <p:spPr bwMode="auto">
            <a:xfrm flipV="1">
              <a:off x="4253" y="2198"/>
              <a:ext cx="378" cy="999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Text Box 358"/>
            <p:cNvSpPr txBox="1">
              <a:spLocks noChangeArrowheads="1"/>
            </p:cNvSpPr>
            <p:nvPr/>
          </p:nvSpPr>
          <p:spPr bwMode="auto">
            <a:xfrm>
              <a:off x="4176" y="2332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b="1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endParaRPr lang="en-GB" altLang="fi-FI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1" name="Group 360"/>
          <p:cNvGrpSpPr>
            <a:grpSpLocks/>
          </p:cNvGrpSpPr>
          <p:nvPr/>
        </p:nvGrpSpPr>
        <p:grpSpPr bwMode="auto">
          <a:xfrm>
            <a:off x="6139805" y="1157436"/>
            <a:ext cx="854075" cy="927100"/>
            <a:chOff x="4679" y="1488"/>
            <a:chExt cx="538" cy="584"/>
          </a:xfrm>
        </p:grpSpPr>
        <p:sp>
          <p:nvSpPr>
            <p:cNvPr id="72" name="Line 347"/>
            <p:cNvSpPr>
              <a:spLocks noChangeShapeType="1"/>
            </p:cNvSpPr>
            <p:nvPr/>
          </p:nvSpPr>
          <p:spPr bwMode="auto">
            <a:xfrm flipV="1">
              <a:off x="4679" y="1680"/>
              <a:ext cx="150" cy="392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Text Box 359"/>
            <p:cNvSpPr txBox="1">
              <a:spLocks noChangeArrowheads="1"/>
            </p:cNvSpPr>
            <p:nvPr/>
          </p:nvSpPr>
          <p:spPr bwMode="auto">
            <a:xfrm>
              <a:off x="4829" y="1488"/>
              <a:ext cx="3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dirty="0" err="1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fi-FI" altLang="fi-FI" sz="2400" b="1" i="1" dirty="0" err="1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endParaRPr lang="en-GB" altLang="fi-FI" sz="24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1315887"/>
              </p:ext>
            </p:extLst>
          </p:nvPr>
        </p:nvGraphicFramePr>
        <p:xfrm>
          <a:off x="729184" y="1661492"/>
          <a:ext cx="2473325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93" name="Equation" r:id="rId8" imgW="1079280" imgH="291960" progId="Equation.DSMT4">
                  <p:embed/>
                </p:oleObj>
              </mc:Choice>
              <mc:Fallback>
                <p:oleObj name="Equation" r:id="rId8" imgW="1079280" imgH="29196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9184" y="1661492"/>
                        <a:ext cx="2473325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" name="Rectangle 3"/>
          <p:cNvSpPr txBox="1">
            <a:spLocks noChangeArrowheads="1"/>
          </p:cNvSpPr>
          <p:nvPr/>
        </p:nvSpPr>
        <p:spPr>
          <a:xfrm>
            <a:off x="657176" y="2381572"/>
            <a:ext cx="3825329" cy="432048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Sähkökentän voimakkuus: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4593321"/>
              </p:ext>
            </p:extLst>
          </p:nvPr>
        </p:nvGraphicFramePr>
        <p:xfrm>
          <a:off x="808038" y="3721100"/>
          <a:ext cx="2097087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94" name="Equation" r:id="rId10" imgW="914400" imgH="317160" progId="Equation.DSMT4">
                  <p:embed/>
                </p:oleObj>
              </mc:Choice>
              <mc:Fallback>
                <p:oleObj name="Equation" r:id="rId10" imgW="914400" imgH="31716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8038" y="3721100"/>
                        <a:ext cx="2097087" cy="72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6413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64" grpId="0" animBg="1" autoUpdateAnimBg="0"/>
      <p:bldP spid="7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SATE2108 Coulombin Voimat ja Sähkökentän voimakkuus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6388789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Tasovarauksen aikaansaama</a:t>
            </a:r>
            <a:b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ähkökentän voimakkuus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3646546"/>
              </p:ext>
            </p:extLst>
          </p:nvPr>
        </p:nvGraphicFramePr>
        <p:xfrm>
          <a:off x="800100" y="2903538"/>
          <a:ext cx="1776413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9" name="Equation" r:id="rId6" imgW="774360" imgH="291960" progId="Equation.DSMT4">
                  <p:embed/>
                </p:oleObj>
              </mc:Choice>
              <mc:Fallback>
                <p:oleObj name="Equation" r:id="rId6" imgW="77436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" y="2903538"/>
                        <a:ext cx="1776413" cy="668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Rectangle 3"/>
          <p:cNvSpPr txBox="1">
            <a:spLocks noChangeArrowheads="1"/>
          </p:cNvSpPr>
          <p:nvPr/>
        </p:nvSpPr>
        <p:spPr>
          <a:xfrm>
            <a:off x="648271" y="1229444"/>
            <a:ext cx="3825329" cy="432048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Tasovaraus </a:t>
            </a:r>
            <a:r>
              <a:rPr lang="fi-FI" altLang="fi-FI" i="1" dirty="0" smtClean="0">
                <a:latin typeface="Symbol" pitchFamily="18" charset="2"/>
              </a:rPr>
              <a:t>s</a:t>
            </a:r>
            <a:r>
              <a:rPr lang="fi-FI" altLang="fi-FI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altLang="fi-FI" i="1" dirty="0" err="1" smtClean="0">
                <a:latin typeface="Symbol" pitchFamily="18" charset="2"/>
              </a:rPr>
              <a:t>r</a:t>
            </a:r>
            <a:r>
              <a:rPr lang="fi-FI" altLang="fi-FI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fi-FI" altLang="fi-FI" dirty="0" smtClean="0"/>
              <a:t> 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[C/m</a:t>
            </a:r>
            <a:r>
              <a:rPr lang="fi-FI" altLang="fi-FI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]: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0918920"/>
              </p:ext>
            </p:extLst>
          </p:nvPr>
        </p:nvGraphicFramePr>
        <p:xfrm>
          <a:off x="742950" y="1662113"/>
          <a:ext cx="2443163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20" name="Equation" r:id="rId8" imgW="1066680" imgH="291960" progId="Equation.DSMT4">
                  <p:embed/>
                </p:oleObj>
              </mc:Choice>
              <mc:Fallback>
                <p:oleObj name="Equation" r:id="rId8" imgW="106668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950" y="1662113"/>
                        <a:ext cx="2443163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" name="Rectangle 3"/>
          <p:cNvSpPr txBox="1">
            <a:spLocks noChangeArrowheads="1"/>
          </p:cNvSpPr>
          <p:nvPr/>
        </p:nvSpPr>
        <p:spPr>
          <a:xfrm>
            <a:off x="657176" y="2381572"/>
            <a:ext cx="3825329" cy="432048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Sähkökentän voimakkuus: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3284425"/>
              </p:ext>
            </p:extLst>
          </p:nvPr>
        </p:nvGraphicFramePr>
        <p:xfrm>
          <a:off x="822325" y="3721100"/>
          <a:ext cx="2068513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21" name="Equation" r:id="rId10" imgW="901440" imgH="317160" progId="Equation.DSMT4">
                  <p:embed/>
                </p:oleObj>
              </mc:Choice>
              <mc:Fallback>
                <p:oleObj name="Equation" r:id="rId10" imgW="901440" imgH="317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325" y="3721100"/>
                        <a:ext cx="2068513" cy="72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8" name="Group 48"/>
          <p:cNvGrpSpPr>
            <a:grpSpLocks/>
          </p:cNvGrpSpPr>
          <p:nvPr/>
        </p:nvGrpSpPr>
        <p:grpSpPr bwMode="auto">
          <a:xfrm>
            <a:off x="4113560" y="3356124"/>
            <a:ext cx="2819400" cy="1511300"/>
            <a:chOff x="3446" y="2825"/>
            <a:chExt cx="1776" cy="952"/>
          </a:xfrm>
        </p:grpSpPr>
        <p:sp>
          <p:nvSpPr>
            <p:cNvPr id="29" name="AutoShape 22" descr="5%"/>
            <p:cNvSpPr>
              <a:spLocks noChangeArrowheads="1"/>
            </p:cNvSpPr>
            <p:nvPr/>
          </p:nvSpPr>
          <p:spPr bwMode="auto">
            <a:xfrm rot="590972" flipV="1">
              <a:off x="3446" y="2825"/>
              <a:ext cx="1776" cy="918"/>
            </a:xfrm>
            <a:prstGeom prst="flowChartPunchedTape">
              <a:avLst/>
            </a:prstGeom>
            <a:pattFill prst="pct5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30" name="Text Box 47"/>
            <p:cNvSpPr txBox="1">
              <a:spLocks noChangeArrowheads="1"/>
            </p:cNvSpPr>
            <p:nvPr/>
          </p:nvSpPr>
          <p:spPr bwMode="auto">
            <a:xfrm>
              <a:off x="3696" y="3489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endParaRPr lang="en-GB" altLang="fi-FI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1" name="Group 51"/>
          <p:cNvGrpSpPr>
            <a:grpSpLocks/>
          </p:cNvGrpSpPr>
          <p:nvPr/>
        </p:nvGrpSpPr>
        <p:grpSpPr bwMode="auto">
          <a:xfrm>
            <a:off x="5659785" y="1946424"/>
            <a:ext cx="527050" cy="457200"/>
            <a:chOff x="4420" y="1937"/>
            <a:chExt cx="332" cy="288"/>
          </a:xfrm>
        </p:grpSpPr>
        <p:sp>
          <p:nvSpPr>
            <p:cNvPr id="32" name="Oval 23"/>
            <p:cNvSpPr>
              <a:spLocks noChangeArrowheads="1"/>
            </p:cNvSpPr>
            <p:nvPr/>
          </p:nvSpPr>
          <p:spPr bwMode="auto">
            <a:xfrm>
              <a:off x="4420" y="2025"/>
              <a:ext cx="71" cy="5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33" name="Text Box 36"/>
            <p:cNvSpPr txBox="1">
              <a:spLocks noChangeArrowheads="1"/>
            </p:cNvSpPr>
            <p:nvPr/>
          </p:nvSpPr>
          <p:spPr bwMode="auto">
            <a:xfrm>
              <a:off x="4464" y="1937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endParaRPr lang="en-GB" altLang="fi-FI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4" name="Text Box 37"/>
          <p:cNvSpPr txBox="1">
            <a:spLocks noChangeArrowheads="1"/>
          </p:cNvSpPr>
          <p:nvPr/>
        </p:nvSpPr>
        <p:spPr bwMode="auto">
          <a:xfrm>
            <a:off x="6028085" y="3899049"/>
            <a:ext cx="457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fi-FI" altLang="fi-FI" sz="2000" i="1" dirty="0" err="1">
                <a:solidFill>
                  <a:srgbClr val="000000"/>
                </a:solidFill>
                <a:latin typeface="Symbol" pitchFamily="18" charset="2"/>
              </a:rPr>
              <a:t>r</a:t>
            </a:r>
            <a:r>
              <a:rPr lang="fi-FI" altLang="fi-FI" sz="2000" baseline="-25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lang="en-GB" altLang="fi-FI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5" name="Group 49"/>
          <p:cNvGrpSpPr>
            <a:grpSpLocks/>
          </p:cNvGrpSpPr>
          <p:nvPr/>
        </p:nvGrpSpPr>
        <p:grpSpPr bwMode="auto">
          <a:xfrm>
            <a:off x="4383437" y="3611711"/>
            <a:ext cx="1331913" cy="673100"/>
            <a:chOff x="3616" y="2986"/>
            <a:chExt cx="839" cy="424"/>
          </a:xfrm>
        </p:grpSpPr>
        <p:sp>
          <p:nvSpPr>
            <p:cNvPr id="36" name="Freeform 32"/>
            <p:cNvSpPr>
              <a:spLocks/>
            </p:cNvSpPr>
            <p:nvPr/>
          </p:nvSpPr>
          <p:spPr bwMode="auto">
            <a:xfrm>
              <a:off x="3840" y="2986"/>
              <a:ext cx="294" cy="146"/>
            </a:xfrm>
            <a:custGeom>
              <a:avLst/>
              <a:gdLst>
                <a:gd name="T0" fmla="*/ 9830 w 39"/>
                <a:gd name="T1" fmla="*/ 2541 h 27"/>
                <a:gd name="T2" fmla="*/ 16253 w 39"/>
                <a:gd name="T3" fmla="*/ 1725 h 27"/>
                <a:gd name="T4" fmla="*/ 29151 w 39"/>
                <a:gd name="T5" fmla="*/ 1725 h 27"/>
                <a:gd name="T6" fmla="*/ 58250 w 39"/>
                <a:gd name="T7" fmla="*/ 2541 h 27"/>
                <a:gd name="T8" fmla="*/ 90416 w 39"/>
                <a:gd name="T9" fmla="*/ 5997 h 27"/>
                <a:gd name="T10" fmla="*/ 103254 w 39"/>
                <a:gd name="T11" fmla="*/ 6813 h 27"/>
                <a:gd name="T12" fmla="*/ 122523 w 39"/>
                <a:gd name="T13" fmla="*/ 8538 h 27"/>
                <a:gd name="T14" fmla="*/ 119507 w 39"/>
                <a:gd name="T15" fmla="*/ 12805 h 27"/>
                <a:gd name="T16" fmla="*/ 109677 w 39"/>
                <a:gd name="T17" fmla="*/ 23068 h 27"/>
                <a:gd name="T18" fmla="*/ 83994 w 39"/>
                <a:gd name="T19" fmla="*/ 18802 h 27"/>
                <a:gd name="T20" fmla="*/ 61258 w 39"/>
                <a:gd name="T21" fmla="*/ 17077 h 27"/>
                <a:gd name="T22" fmla="*/ 48420 w 39"/>
                <a:gd name="T23" fmla="*/ 15352 h 27"/>
                <a:gd name="T24" fmla="*/ 29151 w 39"/>
                <a:gd name="T25" fmla="*/ 14530 h 27"/>
                <a:gd name="T26" fmla="*/ 0 w 39"/>
                <a:gd name="T27" fmla="*/ 16287 h 27"/>
                <a:gd name="T28" fmla="*/ 9830 w 39"/>
                <a:gd name="T29" fmla="*/ 2541 h 2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9" h="27">
                  <a:moveTo>
                    <a:pt x="3" y="3"/>
                  </a:moveTo>
                  <a:cubicBezTo>
                    <a:pt x="4" y="0"/>
                    <a:pt x="4" y="2"/>
                    <a:pt x="5" y="2"/>
                  </a:cubicBezTo>
                  <a:cubicBezTo>
                    <a:pt x="6" y="2"/>
                    <a:pt x="7" y="2"/>
                    <a:pt x="9" y="2"/>
                  </a:cubicBezTo>
                  <a:cubicBezTo>
                    <a:pt x="11" y="2"/>
                    <a:pt x="15" y="2"/>
                    <a:pt x="18" y="3"/>
                  </a:cubicBezTo>
                  <a:cubicBezTo>
                    <a:pt x="22" y="4"/>
                    <a:pt x="27" y="6"/>
                    <a:pt x="28" y="7"/>
                  </a:cubicBezTo>
                  <a:cubicBezTo>
                    <a:pt x="30" y="8"/>
                    <a:pt x="30" y="8"/>
                    <a:pt x="32" y="8"/>
                  </a:cubicBezTo>
                  <a:cubicBezTo>
                    <a:pt x="33" y="9"/>
                    <a:pt x="37" y="9"/>
                    <a:pt x="38" y="10"/>
                  </a:cubicBezTo>
                  <a:cubicBezTo>
                    <a:pt x="39" y="11"/>
                    <a:pt x="38" y="12"/>
                    <a:pt x="37" y="15"/>
                  </a:cubicBezTo>
                  <a:lnTo>
                    <a:pt x="34" y="27"/>
                  </a:lnTo>
                  <a:lnTo>
                    <a:pt x="26" y="22"/>
                  </a:lnTo>
                  <a:lnTo>
                    <a:pt x="19" y="20"/>
                  </a:lnTo>
                  <a:lnTo>
                    <a:pt x="15" y="18"/>
                  </a:lnTo>
                  <a:lnTo>
                    <a:pt x="9" y="17"/>
                  </a:lnTo>
                  <a:lnTo>
                    <a:pt x="0" y="19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Text Box 40"/>
            <p:cNvSpPr txBox="1">
              <a:spLocks noChangeArrowheads="1"/>
            </p:cNvSpPr>
            <p:nvPr/>
          </p:nvSpPr>
          <p:spPr bwMode="auto">
            <a:xfrm>
              <a:off x="3616" y="3158"/>
              <a:ext cx="839" cy="2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000" dirty="0" err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fi-FI" altLang="fi-FI" sz="2000" i="1" dirty="0" err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Q=</a:t>
              </a:r>
              <a:r>
                <a:rPr lang="fi-FI" altLang="fi-FI" sz="2000" i="1" dirty="0" err="1">
                  <a:solidFill>
                    <a:srgbClr val="0000FF"/>
                  </a:solidFill>
                  <a:latin typeface="Symbol" pitchFamily="18" charset="2"/>
                </a:rPr>
                <a:t>r</a:t>
              </a:r>
              <a:r>
                <a:rPr lang="fi-FI" altLang="fi-FI" sz="2000" baseline="-25000" dirty="0" err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lang="fi-FI" altLang="fi-FI" sz="2000" dirty="0" err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fi-FI" altLang="fi-FI" sz="2000" i="1" dirty="0" err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endParaRPr lang="en-GB" altLang="fi-FI" sz="2000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8" name="Group 50"/>
          <p:cNvGrpSpPr>
            <a:grpSpLocks/>
          </p:cNvGrpSpPr>
          <p:nvPr/>
        </p:nvGrpSpPr>
        <p:grpSpPr bwMode="auto">
          <a:xfrm>
            <a:off x="4993035" y="2217886"/>
            <a:ext cx="812800" cy="1492250"/>
            <a:chOff x="4000" y="2108"/>
            <a:chExt cx="512" cy="940"/>
          </a:xfrm>
        </p:grpSpPr>
        <p:sp>
          <p:nvSpPr>
            <p:cNvPr id="39" name="Line 25"/>
            <p:cNvSpPr>
              <a:spLocks noChangeShapeType="1"/>
            </p:cNvSpPr>
            <p:nvPr/>
          </p:nvSpPr>
          <p:spPr bwMode="auto">
            <a:xfrm flipV="1">
              <a:off x="4000" y="2108"/>
              <a:ext cx="429" cy="94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Text Box 43"/>
            <p:cNvSpPr txBox="1">
              <a:spLocks noChangeArrowheads="1"/>
            </p:cNvSpPr>
            <p:nvPr/>
          </p:nvSpPr>
          <p:spPr bwMode="auto">
            <a:xfrm>
              <a:off x="4224" y="2352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b="1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endParaRPr lang="en-GB" altLang="fi-FI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1" name="Group 52"/>
          <p:cNvGrpSpPr>
            <a:grpSpLocks/>
          </p:cNvGrpSpPr>
          <p:nvPr/>
        </p:nvGrpSpPr>
        <p:grpSpPr bwMode="auto">
          <a:xfrm>
            <a:off x="5758210" y="1157436"/>
            <a:ext cx="885825" cy="873125"/>
            <a:chOff x="4482" y="1440"/>
            <a:chExt cx="558" cy="550"/>
          </a:xfrm>
        </p:grpSpPr>
        <p:sp>
          <p:nvSpPr>
            <p:cNvPr id="42" name="Line 29"/>
            <p:cNvSpPr>
              <a:spLocks noChangeShapeType="1"/>
            </p:cNvSpPr>
            <p:nvPr/>
          </p:nvSpPr>
          <p:spPr bwMode="auto">
            <a:xfrm flipV="1">
              <a:off x="4482" y="1621"/>
              <a:ext cx="170" cy="369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Text Box 46"/>
            <p:cNvSpPr txBox="1">
              <a:spLocks noChangeArrowheads="1"/>
            </p:cNvSpPr>
            <p:nvPr/>
          </p:nvSpPr>
          <p:spPr bwMode="auto">
            <a:xfrm>
              <a:off x="4652" y="1440"/>
              <a:ext cx="3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dirty="0" err="1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fi-FI" altLang="fi-FI" sz="2400" b="1" i="1" dirty="0" err="1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endParaRPr lang="en-GB" altLang="fi-FI" sz="24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65903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74" grpId="0"/>
      <p:bldP spid="34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SATE2108 Coulombin Voimat ja Sähkökentän voimakkuus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6388789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Viivavarauksen aikaansaama</a:t>
            </a:r>
            <a:b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ähkökentän voimakkuus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9774880"/>
              </p:ext>
            </p:extLst>
          </p:nvPr>
        </p:nvGraphicFramePr>
        <p:xfrm>
          <a:off x="800100" y="2903538"/>
          <a:ext cx="1776413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40" name="Equation" r:id="rId6" imgW="774360" imgH="291960" progId="Equation.DSMT4">
                  <p:embed/>
                </p:oleObj>
              </mc:Choice>
              <mc:Fallback>
                <p:oleObj name="Equation" r:id="rId6" imgW="77436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" y="2903538"/>
                        <a:ext cx="1776413" cy="668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Rectangle 3"/>
          <p:cNvSpPr txBox="1">
            <a:spLocks noChangeArrowheads="1"/>
          </p:cNvSpPr>
          <p:nvPr/>
        </p:nvSpPr>
        <p:spPr>
          <a:xfrm>
            <a:off x="648271" y="1229444"/>
            <a:ext cx="3825329" cy="432048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Viivavaraus </a:t>
            </a:r>
            <a:r>
              <a:rPr lang="fi-FI" altLang="fi-FI" i="1" dirty="0" smtClean="0">
                <a:latin typeface="Symbol" pitchFamily="18" charset="2"/>
              </a:rPr>
              <a:t>l</a:t>
            </a:r>
            <a:r>
              <a:rPr lang="fi-FI" altLang="fi-FI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altLang="fi-FI" i="1" dirty="0" err="1" smtClean="0">
                <a:latin typeface="Symbol" pitchFamily="18" charset="2"/>
              </a:rPr>
              <a:t>r</a:t>
            </a:r>
            <a:r>
              <a:rPr lang="fi-FI" altLang="fi-FI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fi-FI" altLang="fi-FI" dirty="0" smtClean="0"/>
              <a:t> 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[C/m]: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5929702"/>
              </p:ext>
            </p:extLst>
          </p:nvPr>
        </p:nvGraphicFramePr>
        <p:xfrm>
          <a:off x="858838" y="1662113"/>
          <a:ext cx="2211387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41" name="Equation" r:id="rId8" imgW="965160" imgH="291960" progId="Equation.DSMT4">
                  <p:embed/>
                </p:oleObj>
              </mc:Choice>
              <mc:Fallback>
                <p:oleObj name="Equation" r:id="rId8" imgW="96516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8838" y="1662113"/>
                        <a:ext cx="2211387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" name="Rectangle 3"/>
          <p:cNvSpPr txBox="1">
            <a:spLocks noChangeArrowheads="1"/>
          </p:cNvSpPr>
          <p:nvPr/>
        </p:nvSpPr>
        <p:spPr>
          <a:xfrm>
            <a:off x="657176" y="2381572"/>
            <a:ext cx="3825329" cy="432048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Sähkökentän voimakkuus: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4533539"/>
              </p:ext>
            </p:extLst>
          </p:nvPr>
        </p:nvGraphicFramePr>
        <p:xfrm>
          <a:off x="865188" y="3721100"/>
          <a:ext cx="1981200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42" name="Equation" r:id="rId10" imgW="863280" imgH="317160" progId="Equation.DSMT4">
                  <p:embed/>
                </p:oleObj>
              </mc:Choice>
              <mc:Fallback>
                <p:oleObj name="Equation" r:id="rId10" imgW="863280" imgH="317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5188" y="3721100"/>
                        <a:ext cx="1981200" cy="72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4" name="Group 53"/>
          <p:cNvGrpSpPr>
            <a:grpSpLocks/>
          </p:cNvGrpSpPr>
          <p:nvPr/>
        </p:nvGrpSpPr>
        <p:grpSpPr bwMode="auto">
          <a:xfrm>
            <a:off x="3704704" y="3705324"/>
            <a:ext cx="3505200" cy="792162"/>
            <a:chOff x="3120" y="3043"/>
            <a:chExt cx="2208" cy="499"/>
          </a:xfrm>
        </p:grpSpPr>
        <p:sp>
          <p:nvSpPr>
            <p:cNvPr id="45" name="Freeform 32"/>
            <p:cNvSpPr>
              <a:spLocks/>
            </p:cNvSpPr>
            <p:nvPr/>
          </p:nvSpPr>
          <p:spPr bwMode="auto">
            <a:xfrm>
              <a:off x="3120" y="3043"/>
              <a:ext cx="2208" cy="499"/>
            </a:xfrm>
            <a:custGeom>
              <a:avLst/>
              <a:gdLst>
                <a:gd name="T0" fmla="*/ 0 w 257"/>
                <a:gd name="T1" fmla="*/ 16954 h 83"/>
                <a:gd name="T2" fmla="*/ 392534 w 257"/>
                <a:gd name="T3" fmla="*/ 11748 h 83"/>
                <a:gd name="T4" fmla="*/ 740711 w 257"/>
                <a:gd name="T5" fmla="*/ 91479 h 83"/>
                <a:gd name="T6" fmla="*/ 1400233 w 257"/>
                <a:gd name="T7" fmla="*/ 108433 h 8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57" h="83">
                  <a:moveTo>
                    <a:pt x="0" y="13"/>
                  </a:moveTo>
                  <a:cubicBezTo>
                    <a:pt x="24" y="6"/>
                    <a:pt x="49" y="0"/>
                    <a:pt x="72" y="9"/>
                  </a:cubicBezTo>
                  <a:cubicBezTo>
                    <a:pt x="95" y="18"/>
                    <a:pt x="105" y="58"/>
                    <a:pt x="136" y="70"/>
                  </a:cubicBezTo>
                  <a:cubicBezTo>
                    <a:pt x="167" y="82"/>
                    <a:pt x="237" y="81"/>
                    <a:pt x="257" y="83"/>
                  </a:cubicBezTo>
                </a:path>
              </a:pathLst>
            </a:custGeom>
            <a:noFill/>
            <a:ln w="1905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Text Box 38"/>
            <p:cNvSpPr txBox="1">
              <a:spLocks noChangeArrowheads="1"/>
            </p:cNvSpPr>
            <p:nvPr/>
          </p:nvSpPr>
          <p:spPr bwMode="auto">
            <a:xfrm>
              <a:off x="3360" y="3043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  <a:endParaRPr lang="en-GB" altLang="fi-FI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7" name="Group 55"/>
          <p:cNvGrpSpPr>
            <a:grpSpLocks/>
          </p:cNvGrpSpPr>
          <p:nvPr/>
        </p:nvGrpSpPr>
        <p:grpSpPr bwMode="auto">
          <a:xfrm>
            <a:off x="5982767" y="2227361"/>
            <a:ext cx="552450" cy="457200"/>
            <a:chOff x="4555" y="2112"/>
            <a:chExt cx="348" cy="288"/>
          </a:xfrm>
        </p:grpSpPr>
        <p:sp>
          <p:nvSpPr>
            <p:cNvPr id="48" name="Oval 23"/>
            <p:cNvSpPr>
              <a:spLocks noChangeArrowheads="1"/>
            </p:cNvSpPr>
            <p:nvPr/>
          </p:nvSpPr>
          <p:spPr bwMode="auto">
            <a:xfrm>
              <a:off x="4555" y="2187"/>
              <a:ext cx="69" cy="6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49" name="Text Box 41"/>
            <p:cNvSpPr txBox="1">
              <a:spLocks noChangeArrowheads="1"/>
            </p:cNvSpPr>
            <p:nvPr/>
          </p:nvSpPr>
          <p:spPr bwMode="auto">
            <a:xfrm>
              <a:off x="4615" y="2112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endParaRPr lang="en-GB" altLang="fi-FI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0" name="Text Box 42"/>
          <p:cNvSpPr txBox="1">
            <a:spLocks noChangeArrowheads="1"/>
          </p:cNvSpPr>
          <p:nvPr/>
        </p:nvSpPr>
        <p:spPr bwMode="auto">
          <a:xfrm>
            <a:off x="6752704" y="4360961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fi-FI" altLang="fi-FI" sz="2000" i="1" dirty="0" err="1">
                <a:solidFill>
                  <a:srgbClr val="000000"/>
                </a:solidFill>
                <a:latin typeface="Symbol" pitchFamily="18" charset="2"/>
              </a:rPr>
              <a:t>r</a:t>
            </a:r>
            <a:r>
              <a:rPr lang="fi-FI" altLang="fi-FI" sz="2000" baseline="-25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lang="en-GB" altLang="fi-FI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1" name="Group 56"/>
          <p:cNvGrpSpPr>
            <a:grpSpLocks/>
          </p:cNvGrpSpPr>
          <p:nvPr/>
        </p:nvGrpSpPr>
        <p:grpSpPr bwMode="auto">
          <a:xfrm>
            <a:off x="5341417" y="2503586"/>
            <a:ext cx="882650" cy="1782763"/>
            <a:chOff x="4151" y="2286"/>
            <a:chExt cx="556" cy="1123"/>
          </a:xfrm>
        </p:grpSpPr>
        <p:sp>
          <p:nvSpPr>
            <p:cNvPr id="52" name="Line 25"/>
            <p:cNvSpPr>
              <a:spLocks noChangeShapeType="1"/>
            </p:cNvSpPr>
            <p:nvPr/>
          </p:nvSpPr>
          <p:spPr bwMode="auto">
            <a:xfrm flipV="1">
              <a:off x="4151" y="2286"/>
              <a:ext cx="412" cy="1123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Text Box 48"/>
            <p:cNvSpPr txBox="1">
              <a:spLocks noChangeArrowheads="1"/>
            </p:cNvSpPr>
            <p:nvPr/>
          </p:nvSpPr>
          <p:spPr bwMode="auto">
            <a:xfrm>
              <a:off x="4419" y="2544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b="1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endParaRPr lang="en-GB" altLang="fi-FI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4" name="Group 54"/>
          <p:cNvGrpSpPr>
            <a:grpSpLocks/>
          </p:cNvGrpSpPr>
          <p:nvPr/>
        </p:nvGrpSpPr>
        <p:grpSpPr bwMode="auto">
          <a:xfrm>
            <a:off x="6078017" y="1351061"/>
            <a:ext cx="903287" cy="928688"/>
            <a:chOff x="4615" y="1560"/>
            <a:chExt cx="569" cy="585"/>
          </a:xfrm>
        </p:grpSpPr>
        <p:sp>
          <p:nvSpPr>
            <p:cNvPr id="55" name="Line 29"/>
            <p:cNvSpPr>
              <a:spLocks noChangeShapeType="1"/>
            </p:cNvSpPr>
            <p:nvPr/>
          </p:nvSpPr>
          <p:spPr bwMode="auto">
            <a:xfrm flipV="1">
              <a:off x="4615" y="1704"/>
              <a:ext cx="163" cy="441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Text Box 51"/>
            <p:cNvSpPr txBox="1">
              <a:spLocks noChangeArrowheads="1"/>
            </p:cNvSpPr>
            <p:nvPr/>
          </p:nvSpPr>
          <p:spPr bwMode="auto">
            <a:xfrm>
              <a:off x="4796" y="1560"/>
              <a:ext cx="3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dirty="0" err="1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fi-FI" altLang="fi-FI" sz="2400" b="1" i="1" dirty="0" err="1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endParaRPr lang="en-GB" altLang="fi-FI" sz="24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8" name="Group 57"/>
          <p:cNvGrpSpPr>
            <a:grpSpLocks/>
          </p:cNvGrpSpPr>
          <p:nvPr/>
        </p:nvGrpSpPr>
        <p:grpSpPr bwMode="auto">
          <a:xfrm>
            <a:off x="5246167" y="3979961"/>
            <a:ext cx="1430337" cy="479425"/>
            <a:chOff x="4091" y="3216"/>
            <a:chExt cx="901" cy="302"/>
          </a:xfrm>
        </p:grpSpPr>
        <p:sp>
          <p:nvSpPr>
            <p:cNvPr id="59" name="Line 33"/>
            <p:cNvSpPr>
              <a:spLocks noChangeShapeType="1"/>
            </p:cNvSpPr>
            <p:nvPr/>
          </p:nvSpPr>
          <p:spPr bwMode="auto">
            <a:xfrm>
              <a:off x="4091" y="3293"/>
              <a:ext cx="0" cy="1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Line 34"/>
            <p:cNvSpPr>
              <a:spLocks noChangeShapeType="1"/>
            </p:cNvSpPr>
            <p:nvPr/>
          </p:nvSpPr>
          <p:spPr bwMode="auto">
            <a:xfrm>
              <a:off x="4245" y="3351"/>
              <a:ext cx="0" cy="1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Text Box 45"/>
            <p:cNvSpPr txBox="1">
              <a:spLocks noChangeArrowheads="1"/>
            </p:cNvSpPr>
            <p:nvPr/>
          </p:nvSpPr>
          <p:spPr bwMode="auto">
            <a:xfrm>
              <a:off x="4224" y="3216"/>
              <a:ext cx="76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000" dirty="0" err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fi-FI" altLang="fi-FI" sz="2000" i="1" dirty="0" err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Q=</a:t>
              </a:r>
              <a:r>
                <a:rPr lang="fi-FI" altLang="fi-FI" sz="2000" i="1" dirty="0" err="1">
                  <a:solidFill>
                    <a:srgbClr val="0000FF"/>
                  </a:solidFill>
                  <a:latin typeface="Symbol" pitchFamily="18" charset="2"/>
                </a:rPr>
                <a:t>r</a:t>
              </a:r>
              <a:r>
                <a:rPr lang="fi-FI" altLang="fi-FI" sz="2000" baseline="-25000" dirty="0" err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  <a:r>
                <a:rPr lang="fi-FI" altLang="fi-FI" sz="2000" dirty="0" err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fi-FI" altLang="fi-FI" sz="2000" i="1" dirty="0" err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  <a:endParaRPr lang="en-GB" altLang="fi-FI" sz="2000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" name="Line 52"/>
            <p:cNvSpPr>
              <a:spLocks noChangeShapeType="1"/>
            </p:cNvSpPr>
            <p:nvPr/>
          </p:nvSpPr>
          <p:spPr bwMode="auto">
            <a:xfrm>
              <a:off x="4091" y="3375"/>
              <a:ext cx="154" cy="84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22018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74" grpId="0"/>
      <p:bldP spid="50" grpId="0" autoUpdateAnimBg="0"/>
    </p:bldLst>
  </p:timing>
</p:sld>
</file>

<file path=ppt/theme/theme1.xml><?xml version="1.0" encoding="utf-8"?>
<a:theme xmlns:a="http://schemas.openxmlformats.org/drawingml/2006/main" name="yleispohja">
  <a:themeElements>
    <a:clrScheme name="UVA THEME 1">
      <a:dk1>
        <a:srgbClr val="000000"/>
      </a:dk1>
      <a:lt1>
        <a:srgbClr val="FFFFFF"/>
      </a:lt1>
      <a:dk2>
        <a:srgbClr val="F6A500"/>
      </a:dk2>
      <a:lt2>
        <a:srgbClr val="FFD900"/>
      </a:lt2>
      <a:accent1>
        <a:srgbClr val="7A7C7F"/>
      </a:accent1>
      <a:accent2>
        <a:srgbClr val="C1431D"/>
      </a:accent2>
      <a:accent3>
        <a:srgbClr val="69A341"/>
      </a:accent3>
      <a:accent4>
        <a:srgbClr val="8F1F76"/>
      </a:accent4>
      <a:accent5>
        <a:srgbClr val="008EC5"/>
      </a:accent5>
      <a:accent6>
        <a:srgbClr val="FCC000"/>
      </a:accent6>
      <a:hlink>
        <a:srgbClr val="0000FF"/>
      </a:hlink>
      <a:folHlink>
        <a:srgbClr val="800080"/>
      </a:folHlink>
    </a:clrScheme>
    <a:fontScheme name="UVA FONTS 1">
      <a:majorFont>
        <a:latin typeface="Lucida Sans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yleispohja</Template>
  <TotalTime>1199</TotalTime>
  <Words>576</Words>
  <Application>Microsoft Office PowerPoint</Application>
  <PresentationFormat>Custom</PresentationFormat>
  <Paragraphs>177</Paragraphs>
  <Slides>16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yleispohja</vt:lpstr>
      <vt:lpstr>Equation</vt:lpstr>
      <vt:lpstr>SATE2180 Kenttäteorian perusteet Coulombin voimat ja  sähkökentän voimakkuus Sähkötekniikka/MV </vt:lpstr>
      <vt:lpstr>Coulombin laki</vt:lpstr>
      <vt:lpstr>Coulombin laki: kaksi pistevarausta</vt:lpstr>
      <vt:lpstr>Coulombin laki: useita pistevarauksia</vt:lpstr>
      <vt:lpstr>Coulombin laki  -&gt; Sähkökentän voimakkuus</vt:lpstr>
      <vt:lpstr>Pistevarauksen aikaansaama sähkökentän voimakkuus</vt:lpstr>
      <vt:lpstr>Tilavuusvarauksen aikaansaama sähkökentän voimakkuus</vt:lpstr>
      <vt:lpstr>Tasovarauksen aikaansaama sähkökentän voimakkuus</vt:lpstr>
      <vt:lpstr>Viivavarauksen aikaansaama sähkökentän voimakkuus</vt:lpstr>
      <vt:lpstr>Pallosymmetrisen varausjakauman (pistevaraus origossa) aikaansaama sähkökentän voimakkuus</vt:lpstr>
      <vt:lpstr>Sylinterisymmetrisen varausjakauman (äärettömän pitkä suora viivavaraus) aikaansaama sähkökentän voimakkuus</vt:lpstr>
      <vt:lpstr>Sylinterisymmetrisen varausjakauman (äärettömän pitkä suora viivavaraus) aikaansaama sähkökentän voimakkuus</vt:lpstr>
      <vt:lpstr>Tasosymmetrisen varausjakauman (xy-tasossa ääretön tasovaraus) aikaansaama sähkökentän voimakkuus</vt:lpstr>
      <vt:lpstr>Tasosymmetrisen varausjakauman (xy-tasossa ääretön tasovaraus) aikaansaama sähkökentän voimakkuus</vt:lpstr>
      <vt:lpstr>Tasosymmetrisen varausjakauman (xy-tasossa ääretön tasovaraus) aikaansaama sähkökentän voimakkuus</vt:lpstr>
      <vt:lpstr>PowerPoint Presentation</vt:lpstr>
    </vt:vector>
  </TitlesOfParts>
  <Company>University of Vaasa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Esittäjän nimi Esityksen nimi  20.11.2012 Paikka laitoksen nimelle Tiedekunta</dc:title>
  <dc:creator>Maarit</dc:creator>
  <cp:lastModifiedBy>Maarit</cp:lastModifiedBy>
  <cp:revision>134</cp:revision>
  <cp:lastPrinted>2018-08-22T09:38:22Z</cp:lastPrinted>
  <dcterms:created xsi:type="dcterms:W3CDTF">2018-08-21T07:35:50Z</dcterms:created>
  <dcterms:modified xsi:type="dcterms:W3CDTF">2018-09-10T14:18:49Z</dcterms:modified>
</cp:coreProperties>
</file>