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261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02" r:id="rId12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C112"/>
    <a:srgbClr val="7A7C7F"/>
    <a:srgbClr val="595959"/>
    <a:srgbClr val="FAA51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51" d="100"/>
          <a:sy n="151" d="100"/>
        </p:scale>
        <p:origin x="-822" y="-30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24.wmf"/><Relationship Id="rId1" Type="http://schemas.openxmlformats.org/officeDocument/2006/relationships/image" Target="../media/image1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22.8.2018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2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3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29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31.bin"/><Relationship Id="rId5" Type="http://schemas.microsoft.com/office/2007/relationships/hdphoto" Target="../media/hdphoto1.wdp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3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9.wmf"/><Relationship Id="rId4" Type="http://schemas.openxmlformats.org/officeDocument/2006/relationships/image" Target="../media/image5.png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microsoft.com/office/2007/relationships/hdphoto" Target="../media/hdphoto1.wdp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7.bin"/><Relationship Id="rId5" Type="http://schemas.microsoft.com/office/2007/relationships/hdphoto" Target="../media/hdphoto1.wdp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6.wmf"/><Relationship Id="rId4" Type="http://schemas.openxmlformats.org/officeDocument/2006/relationships/image" Target="../media/image5.png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wmf"/><Relationship Id="rId5" Type="http://schemas.microsoft.com/office/2007/relationships/hdphoto" Target="../media/hdphoto1.wdp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5.png"/><Relationship Id="rId9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Sähkövuo ja Gaussin laki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Gaussin ”pinta”: viivavaraus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215136"/>
              </p:ext>
            </p:extLst>
          </p:nvPr>
        </p:nvGraphicFramePr>
        <p:xfrm>
          <a:off x="513160" y="1146175"/>
          <a:ext cx="15716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6" name="Equation" r:id="rId6" imgW="685800" imgH="266400" progId="Equation.DSMT4">
                  <p:embed/>
                </p:oleObj>
              </mc:Choice>
              <mc:Fallback>
                <p:oleObj name="Equation" r:id="rId6" imgW="6858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60" y="1146175"/>
                        <a:ext cx="15716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067974"/>
              </p:ext>
            </p:extLst>
          </p:nvPr>
        </p:nvGraphicFramePr>
        <p:xfrm>
          <a:off x="1593280" y="3285281"/>
          <a:ext cx="15128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7" name="Equation" r:id="rId8" imgW="660240" imgH="330120" progId="Equation.DSMT4">
                  <p:embed/>
                </p:oleObj>
              </mc:Choice>
              <mc:Fallback>
                <p:oleObj name="Equation" r:id="rId8" imgW="660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80" y="3285281"/>
                        <a:ext cx="15128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8968"/>
              </p:ext>
            </p:extLst>
          </p:nvPr>
        </p:nvGraphicFramePr>
        <p:xfrm>
          <a:off x="912813" y="4373563"/>
          <a:ext cx="19780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" name="Equation" r:id="rId10" imgW="863280" imgH="177480" progId="Equation.DSMT4">
                  <p:embed/>
                </p:oleObj>
              </mc:Choice>
              <mc:Fallback>
                <p:oleObj name="Equation" r:id="rId10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4373563"/>
                        <a:ext cx="197802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57"/>
          <p:cNvGrpSpPr>
            <a:grpSpLocks/>
          </p:cNvGrpSpPr>
          <p:nvPr/>
        </p:nvGrpSpPr>
        <p:grpSpPr bwMode="auto">
          <a:xfrm>
            <a:off x="5075659" y="1209452"/>
            <a:ext cx="1912938" cy="3055937"/>
            <a:chOff x="3818" y="1545"/>
            <a:chExt cx="1205" cy="1925"/>
          </a:xfrm>
        </p:grpSpPr>
        <p:sp>
          <p:nvSpPr>
            <p:cNvPr id="67" name="AutoShape 9"/>
            <p:cNvSpPr>
              <a:spLocks noChangeArrowheads="1"/>
            </p:cNvSpPr>
            <p:nvPr/>
          </p:nvSpPr>
          <p:spPr bwMode="auto">
            <a:xfrm>
              <a:off x="3818" y="1545"/>
              <a:ext cx="1205" cy="1925"/>
            </a:xfrm>
            <a:prstGeom prst="can">
              <a:avLst>
                <a:gd name="adj" fmla="val 34872"/>
              </a:avLst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8" name="Oval 11"/>
            <p:cNvSpPr>
              <a:spLocks noChangeArrowheads="1"/>
            </p:cNvSpPr>
            <p:nvPr/>
          </p:nvSpPr>
          <p:spPr bwMode="auto">
            <a:xfrm>
              <a:off x="3818" y="3043"/>
              <a:ext cx="1205" cy="42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9" name="Oval 13"/>
            <p:cNvSpPr>
              <a:spLocks noChangeArrowheads="1"/>
            </p:cNvSpPr>
            <p:nvPr/>
          </p:nvSpPr>
          <p:spPr bwMode="auto">
            <a:xfrm>
              <a:off x="3818" y="1545"/>
              <a:ext cx="1205" cy="42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70" name="AutoShape 16"/>
          <p:cNvSpPr>
            <a:spLocks noChangeArrowheads="1"/>
          </p:cNvSpPr>
          <p:nvPr/>
        </p:nvSpPr>
        <p:spPr bwMode="auto">
          <a:xfrm rot="6748965">
            <a:off x="6474246" y="1568227"/>
            <a:ext cx="169863" cy="153988"/>
          </a:xfrm>
          <a:prstGeom prst="flowChartManualOperation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71" name="AutoShape 19"/>
          <p:cNvSpPr>
            <a:spLocks noChangeArrowheads="1"/>
          </p:cNvSpPr>
          <p:nvPr/>
        </p:nvSpPr>
        <p:spPr bwMode="auto">
          <a:xfrm rot="6748965">
            <a:off x="6463135" y="3966939"/>
            <a:ext cx="169862" cy="153987"/>
          </a:xfrm>
          <a:prstGeom prst="flowChartManualOperation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72" name="AutoShape 26"/>
          <p:cNvSpPr>
            <a:spLocks noChangeArrowheads="1"/>
          </p:cNvSpPr>
          <p:nvPr/>
        </p:nvSpPr>
        <p:spPr bwMode="auto">
          <a:xfrm rot="5400000">
            <a:off x="5311403" y="2851720"/>
            <a:ext cx="276225" cy="176213"/>
          </a:xfrm>
          <a:prstGeom prst="parallelogram">
            <a:avLst>
              <a:gd name="adj" fmla="val 27425"/>
            </a:avLst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73" name="Oval 28"/>
          <p:cNvSpPr>
            <a:spLocks noChangeArrowheads="1"/>
          </p:cNvSpPr>
          <p:nvPr/>
        </p:nvSpPr>
        <p:spPr bwMode="auto">
          <a:xfrm>
            <a:off x="5064547" y="2366739"/>
            <a:ext cx="1912937" cy="668338"/>
          </a:xfrm>
          <a:prstGeom prst="ellipse">
            <a:avLst/>
          </a:prstGeom>
          <a:solidFill>
            <a:srgbClr val="FFFFFF">
              <a:alpha val="50195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74" name="Group 51"/>
          <p:cNvGrpSpPr>
            <a:grpSpLocks/>
          </p:cNvGrpSpPr>
          <p:nvPr/>
        </p:nvGrpSpPr>
        <p:grpSpPr bwMode="auto">
          <a:xfrm>
            <a:off x="6253584" y="509364"/>
            <a:ext cx="685800" cy="1135063"/>
            <a:chOff x="4560" y="1104"/>
            <a:chExt cx="432" cy="715"/>
          </a:xfrm>
        </p:grpSpPr>
        <p:sp>
          <p:nvSpPr>
            <p:cNvPr id="75" name="Line 18"/>
            <p:cNvSpPr>
              <a:spLocks noChangeShapeType="1"/>
            </p:cNvSpPr>
            <p:nvPr/>
          </p:nvSpPr>
          <p:spPr bwMode="auto">
            <a:xfrm flipV="1">
              <a:off x="4760" y="1358"/>
              <a:ext cx="0" cy="46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 Box 33"/>
            <p:cNvSpPr txBox="1">
              <a:spLocks noChangeArrowheads="1"/>
            </p:cNvSpPr>
            <p:nvPr/>
          </p:nvSpPr>
          <p:spPr bwMode="auto">
            <a:xfrm>
              <a:off x="4560" y="1104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fi-FI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" name="Group 50"/>
          <p:cNvGrpSpPr>
            <a:grpSpLocks/>
          </p:cNvGrpSpPr>
          <p:nvPr/>
        </p:nvGrpSpPr>
        <p:grpSpPr bwMode="auto">
          <a:xfrm>
            <a:off x="6042447" y="1549177"/>
            <a:ext cx="1887537" cy="560387"/>
            <a:chOff x="4427" y="1759"/>
            <a:chExt cx="1189" cy="353"/>
          </a:xfrm>
        </p:grpSpPr>
        <p:sp>
          <p:nvSpPr>
            <p:cNvPr id="78" name="Line 17"/>
            <p:cNvSpPr>
              <a:spLocks noChangeShapeType="1"/>
            </p:cNvSpPr>
            <p:nvPr/>
          </p:nvSpPr>
          <p:spPr bwMode="auto">
            <a:xfrm>
              <a:off x="4427" y="1759"/>
              <a:ext cx="949" cy="174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 Box 36"/>
            <p:cNvSpPr txBox="1">
              <a:spLocks noChangeArrowheads="1"/>
            </p:cNvSpPr>
            <p:nvPr/>
          </p:nvSpPr>
          <p:spPr bwMode="auto">
            <a:xfrm>
              <a:off x="5328" y="18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0" name="Group 53"/>
          <p:cNvGrpSpPr>
            <a:grpSpLocks/>
          </p:cNvGrpSpPr>
          <p:nvPr/>
        </p:nvGrpSpPr>
        <p:grpSpPr bwMode="auto">
          <a:xfrm>
            <a:off x="3738984" y="3003327"/>
            <a:ext cx="1743075" cy="782637"/>
            <a:chOff x="2976" y="2675"/>
            <a:chExt cx="1098" cy="493"/>
          </a:xfrm>
        </p:grpSpPr>
        <p:sp>
          <p:nvSpPr>
            <p:cNvPr id="81" name="Line 29"/>
            <p:cNvSpPr>
              <a:spLocks noChangeShapeType="1"/>
            </p:cNvSpPr>
            <p:nvPr/>
          </p:nvSpPr>
          <p:spPr bwMode="auto">
            <a:xfrm flipH="1">
              <a:off x="3312" y="2675"/>
              <a:ext cx="762" cy="301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37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" name="Group 52"/>
          <p:cNvGrpSpPr>
            <a:grpSpLocks/>
          </p:cNvGrpSpPr>
          <p:nvPr/>
        </p:nvGrpSpPr>
        <p:grpSpPr bwMode="auto">
          <a:xfrm>
            <a:off x="6253584" y="4043139"/>
            <a:ext cx="685800" cy="1038225"/>
            <a:chOff x="4560" y="3330"/>
            <a:chExt cx="432" cy="654"/>
          </a:xfrm>
        </p:grpSpPr>
        <p:grpSp>
          <p:nvGrpSpPr>
            <p:cNvPr id="84" name="Group 23"/>
            <p:cNvGrpSpPr>
              <a:grpSpLocks/>
            </p:cNvGrpSpPr>
            <p:nvPr/>
          </p:nvGrpSpPr>
          <p:grpSpPr bwMode="auto">
            <a:xfrm>
              <a:off x="4753" y="3330"/>
              <a:ext cx="0" cy="381"/>
              <a:chOff x="1072" y="353"/>
              <a:chExt cx="0" cy="57"/>
            </a:xfrm>
          </p:grpSpPr>
          <p:sp>
            <p:nvSpPr>
              <p:cNvPr id="86" name="Line 24"/>
              <p:cNvSpPr>
                <a:spLocks noChangeShapeType="1"/>
              </p:cNvSpPr>
              <p:nvPr/>
            </p:nvSpPr>
            <p:spPr bwMode="auto">
              <a:xfrm>
                <a:off x="1072" y="353"/>
                <a:ext cx="0" cy="57"/>
              </a:xfrm>
              <a:prstGeom prst="line">
                <a:avLst/>
              </a:prstGeom>
              <a:noFill/>
              <a:ln w="28575">
                <a:solidFill>
                  <a:srgbClr val="FFCC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5"/>
              <p:cNvSpPr>
                <a:spLocks noChangeShapeType="1"/>
              </p:cNvSpPr>
              <p:nvPr/>
            </p:nvSpPr>
            <p:spPr bwMode="auto">
              <a:xfrm>
                <a:off x="1072" y="353"/>
                <a:ext cx="0" cy="16"/>
              </a:xfrm>
              <a:prstGeom prst="line">
                <a:avLst/>
              </a:prstGeom>
              <a:noFill/>
              <a:ln w="28575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5" name="Text Box 38"/>
            <p:cNvSpPr txBox="1">
              <a:spLocks noChangeArrowheads="1"/>
            </p:cNvSpPr>
            <p:nvPr/>
          </p:nvSpPr>
          <p:spPr bwMode="auto">
            <a:xfrm>
              <a:off x="4560" y="369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b="1" i="1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400" b="1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8" name="Group 55"/>
          <p:cNvGrpSpPr>
            <a:grpSpLocks/>
          </p:cNvGrpSpPr>
          <p:nvPr/>
        </p:nvGrpSpPr>
        <p:grpSpPr bwMode="auto">
          <a:xfrm>
            <a:off x="5567784" y="509364"/>
            <a:ext cx="661988" cy="4648200"/>
            <a:chOff x="4128" y="1104"/>
            <a:chExt cx="417" cy="2928"/>
          </a:xfrm>
        </p:grpSpPr>
        <p:graphicFrame>
          <p:nvGraphicFramePr>
            <p:cNvPr id="89" name="Object 7"/>
            <p:cNvGraphicFramePr>
              <a:graphicFrameLocks/>
            </p:cNvGraphicFramePr>
            <p:nvPr/>
          </p:nvGraphicFramePr>
          <p:xfrm>
            <a:off x="4240" y="1104"/>
            <a:ext cx="30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89" name="Equation" r:id="rId12" imgW="241195" imgH="139639" progId="Equation.DSMT4">
                    <p:embed/>
                  </p:oleObj>
                </mc:Choice>
                <mc:Fallback>
                  <p:oleObj name="Equation" r:id="rId12" imgW="241195" imgH="139639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" y="1104"/>
                          <a:ext cx="30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" name="Object 8"/>
            <p:cNvGraphicFramePr>
              <a:graphicFrameLocks/>
            </p:cNvGraphicFramePr>
            <p:nvPr/>
          </p:nvGraphicFramePr>
          <p:xfrm>
            <a:off x="4240" y="3878"/>
            <a:ext cx="30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0" name="Equation" r:id="rId14" imgW="241091" imgH="126890" progId="Equation.DSMT4">
                    <p:embed/>
                  </p:oleObj>
                </mc:Choice>
                <mc:Fallback>
                  <p:oleObj name="Equation" r:id="rId14" imgW="241091" imgH="12689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" y="3878"/>
                          <a:ext cx="30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" name="Line 12"/>
            <p:cNvSpPr>
              <a:spLocks noChangeShapeType="1"/>
            </p:cNvSpPr>
            <p:nvPr/>
          </p:nvSpPr>
          <p:spPr bwMode="auto">
            <a:xfrm flipH="1">
              <a:off x="4420" y="3470"/>
              <a:ext cx="0" cy="34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 flipH="1">
              <a:off x="4420" y="1298"/>
              <a:ext cx="0" cy="454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"/>
            <p:cNvSpPr>
              <a:spLocks noChangeShapeType="1"/>
            </p:cNvSpPr>
            <p:nvPr/>
          </p:nvSpPr>
          <p:spPr bwMode="auto">
            <a:xfrm flipH="1">
              <a:off x="4420" y="1759"/>
              <a:ext cx="0" cy="169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39"/>
            <p:cNvSpPr txBox="1">
              <a:spLocks noChangeArrowheads="1"/>
            </p:cNvSpPr>
            <p:nvPr/>
          </p:nvSpPr>
          <p:spPr bwMode="auto">
            <a:xfrm>
              <a:off x="4128" y="1248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2000" i="1" baseline="-25000" dirty="0">
                  <a:solidFill>
                    <a:srgbClr val="0000FF"/>
                  </a:solidFill>
                </a:rPr>
                <a:t> </a:t>
              </a:r>
              <a:r>
                <a:rPr lang="fi-FI" altLang="fi-FI" sz="20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GB" altLang="fi-FI" sz="2000" baseline="-25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5" name="Group 54"/>
          <p:cNvGrpSpPr>
            <a:grpSpLocks/>
          </p:cNvGrpSpPr>
          <p:nvPr/>
        </p:nvGrpSpPr>
        <p:grpSpPr bwMode="auto">
          <a:xfrm>
            <a:off x="4272384" y="2727102"/>
            <a:ext cx="1747838" cy="601662"/>
            <a:chOff x="3312" y="2501"/>
            <a:chExt cx="1101" cy="379"/>
          </a:xfrm>
        </p:grpSpPr>
        <p:sp>
          <p:nvSpPr>
            <p:cNvPr id="96" name="Line 27"/>
            <p:cNvSpPr>
              <a:spLocks noChangeShapeType="1"/>
            </p:cNvSpPr>
            <p:nvPr/>
          </p:nvSpPr>
          <p:spPr bwMode="auto">
            <a:xfrm flipH="1">
              <a:off x="3451" y="2501"/>
              <a:ext cx="962" cy="375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312" y="259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8" name="Group 49"/>
          <p:cNvGrpSpPr>
            <a:grpSpLocks/>
          </p:cNvGrpSpPr>
          <p:nvPr/>
        </p:nvGrpSpPr>
        <p:grpSpPr bwMode="auto">
          <a:xfrm>
            <a:off x="6031334" y="3947889"/>
            <a:ext cx="1898650" cy="600075"/>
            <a:chOff x="4420" y="3270"/>
            <a:chExt cx="1196" cy="378"/>
          </a:xfrm>
        </p:grpSpPr>
        <p:grpSp>
          <p:nvGrpSpPr>
            <p:cNvPr id="99" name="Group 20"/>
            <p:cNvGrpSpPr>
              <a:grpSpLocks/>
            </p:cNvGrpSpPr>
            <p:nvPr/>
          </p:nvGrpSpPr>
          <p:grpSpPr bwMode="auto">
            <a:xfrm>
              <a:off x="4420" y="3270"/>
              <a:ext cx="949" cy="174"/>
              <a:chOff x="1024" y="344"/>
              <a:chExt cx="137" cy="26"/>
            </a:xfrm>
          </p:grpSpPr>
          <p:sp>
            <p:nvSpPr>
              <p:cNvPr id="101" name="Line 21"/>
              <p:cNvSpPr>
                <a:spLocks noChangeShapeType="1"/>
              </p:cNvSpPr>
              <p:nvPr/>
            </p:nvSpPr>
            <p:spPr bwMode="auto">
              <a:xfrm>
                <a:off x="1024" y="344"/>
                <a:ext cx="137" cy="26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2"/>
              <p:cNvSpPr>
                <a:spLocks noChangeShapeType="1"/>
              </p:cNvSpPr>
              <p:nvPr/>
            </p:nvSpPr>
            <p:spPr bwMode="auto">
              <a:xfrm>
                <a:off x="1024" y="344"/>
                <a:ext cx="76" cy="14"/>
              </a:xfrm>
              <a:prstGeom prst="line">
                <a:avLst/>
              </a:prstGeom>
              <a:noFill/>
              <a:ln w="28575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" name="Text Box 41"/>
            <p:cNvSpPr txBox="1">
              <a:spLocks noChangeArrowheads="1"/>
            </p:cNvSpPr>
            <p:nvPr/>
          </p:nvSpPr>
          <p:spPr bwMode="auto">
            <a:xfrm>
              <a:off x="5328" y="336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4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" name="Text Box 60"/>
          <p:cNvSpPr txBox="1">
            <a:spLocks noChangeArrowheads="1"/>
          </p:cNvSpPr>
          <p:nvPr/>
        </p:nvSpPr>
        <p:spPr bwMode="auto">
          <a:xfrm>
            <a:off x="5491584" y="134756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altLang="fi-FI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 Box 61"/>
          <p:cNvSpPr txBox="1">
            <a:spLocks noChangeArrowheads="1"/>
          </p:cNvSpPr>
          <p:nvPr/>
        </p:nvSpPr>
        <p:spPr bwMode="auto">
          <a:xfrm>
            <a:off x="5415384" y="370976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altLang="fi-FI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 Box 62"/>
          <p:cNvSpPr txBox="1">
            <a:spLocks noChangeArrowheads="1"/>
          </p:cNvSpPr>
          <p:nvPr/>
        </p:nvSpPr>
        <p:spPr bwMode="auto">
          <a:xfrm>
            <a:off x="5186784" y="188096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24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altLang="fi-FI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41992"/>
              </p:ext>
            </p:extLst>
          </p:nvPr>
        </p:nvGraphicFramePr>
        <p:xfrm>
          <a:off x="585168" y="1589484"/>
          <a:ext cx="1135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1" name="Equation" r:id="rId16" imgW="495000" imgH="279360" progId="Equation.DSMT4">
                  <p:embed/>
                </p:oleObj>
              </mc:Choice>
              <mc:Fallback>
                <p:oleObj name="Equation" r:id="rId16" imgW="49500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1589484"/>
                        <a:ext cx="11350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31079"/>
              </p:ext>
            </p:extLst>
          </p:nvPr>
        </p:nvGraphicFramePr>
        <p:xfrm>
          <a:off x="1682353" y="1589484"/>
          <a:ext cx="1135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" name="Equation" r:id="rId18" imgW="495000" imgH="279360" progId="Equation.DSMT4">
                  <p:embed/>
                </p:oleObj>
              </mc:Choice>
              <mc:Fallback>
                <p:oleObj name="Equation" r:id="rId18" imgW="49500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353" y="1589484"/>
                        <a:ext cx="11350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635386"/>
              </p:ext>
            </p:extLst>
          </p:nvPr>
        </p:nvGraphicFramePr>
        <p:xfrm>
          <a:off x="2762473" y="1589484"/>
          <a:ext cx="1135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3" name="Equation" r:id="rId20" imgW="495000" imgH="279360" progId="Equation.DSMT4">
                  <p:embed/>
                </p:oleObj>
              </mc:Choice>
              <mc:Fallback>
                <p:oleObj name="Equation" r:id="rId20" imgW="49500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473" y="1589484"/>
                        <a:ext cx="11350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579934"/>
              </p:ext>
            </p:extLst>
          </p:nvPr>
        </p:nvGraphicFramePr>
        <p:xfrm>
          <a:off x="513160" y="2176463"/>
          <a:ext cx="15716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quation" r:id="rId22" imgW="685800" imgH="279360" progId="Equation.DSMT4">
                  <p:embed/>
                </p:oleObj>
              </mc:Choice>
              <mc:Fallback>
                <p:oleObj name="Equation" r:id="rId22" imgW="68580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60" y="2176463"/>
                        <a:ext cx="1571625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097244"/>
              </p:ext>
            </p:extLst>
          </p:nvPr>
        </p:nvGraphicFramePr>
        <p:xfrm>
          <a:off x="1979539" y="2165350"/>
          <a:ext cx="17748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Equation" r:id="rId24" imgW="774360" imgH="279360" progId="Equation.DSMT4">
                  <p:embed/>
                </p:oleObj>
              </mc:Choice>
              <mc:Fallback>
                <p:oleObj name="Equation" r:id="rId24" imgW="774360" imgH="2793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539" y="2165350"/>
                        <a:ext cx="17748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059311"/>
              </p:ext>
            </p:extLst>
          </p:nvPr>
        </p:nvGraphicFramePr>
        <p:xfrm>
          <a:off x="2169344" y="2681088"/>
          <a:ext cx="180498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6" name="Equation" r:id="rId26" imgW="787320" imgH="279360" progId="Equation.DSMT4">
                  <p:embed/>
                </p:oleObj>
              </mc:Choice>
              <mc:Fallback>
                <p:oleObj name="Equation" r:id="rId26" imgW="787320" imgH="2793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2681088"/>
                        <a:ext cx="1804987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065365"/>
              </p:ext>
            </p:extLst>
          </p:nvPr>
        </p:nvGraphicFramePr>
        <p:xfrm>
          <a:off x="513160" y="3401168"/>
          <a:ext cx="10461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7" name="Equation" r:id="rId28" imgW="457200" imgH="279360" progId="Equation.DSMT4">
                  <p:embed/>
                </p:oleObj>
              </mc:Choice>
              <mc:Fallback>
                <p:oleObj name="Equation" r:id="rId28" imgW="457200" imgH="2793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60" y="3401168"/>
                        <a:ext cx="10461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77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2" grpId="0" animBg="1"/>
      <p:bldP spid="73" grpId="0" animBg="1"/>
      <p:bldP spid="104" grpId="0" autoUpdateAnimBg="0"/>
      <p:bldP spid="105" grpId="0" autoUpdateAnimBg="0"/>
      <p:bldP spid="10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Kokonaisvaraus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6812949" cy="93610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Kokonaisvaraus 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saadaan integroimalla varaustiheys </a:t>
            </a:r>
            <a:r>
              <a:rPr lang="fi-FI" altLang="fi-FI" sz="1800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altLang="fi-FI" sz="1800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ko. ”viivan, pinta-alan tai tilavuuden yli”. 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549355" y="2309564"/>
            <a:ext cx="3060150" cy="359464"/>
          </a:xfrm>
          <a:prstGeom prst="rect">
            <a:avLst/>
          </a:prstGeom>
          <a:ln>
            <a:noFill/>
          </a:ln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Viivavaraus: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549355" y="3173660"/>
            <a:ext cx="3060150" cy="359464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Pinta-alavaraus: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579379" y="4181772"/>
            <a:ext cx="3060150" cy="359464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Tilavuusvaraus: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958027"/>
              </p:ext>
            </p:extLst>
          </p:nvPr>
        </p:nvGraphicFramePr>
        <p:xfrm>
          <a:off x="2520950" y="2319338"/>
          <a:ext cx="24145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Equation" r:id="rId6" imgW="1054080" imgH="266400" progId="Equation.DSMT4">
                  <p:embed/>
                </p:oleObj>
              </mc:Choice>
              <mc:Fallback>
                <p:oleObj name="Equation" r:id="rId6" imgW="105408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2319338"/>
                        <a:ext cx="2414588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740576"/>
              </p:ext>
            </p:extLst>
          </p:nvPr>
        </p:nvGraphicFramePr>
        <p:xfrm>
          <a:off x="2529384" y="3213719"/>
          <a:ext cx="27051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Equation" r:id="rId8" imgW="1180800" imgH="266400" progId="Equation.DSMT4">
                  <p:embed/>
                </p:oleObj>
              </mc:Choice>
              <mc:Fallback>
                <p:oleObj name="Equation" r:id="rId8" imgW="118080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9384" y="3213719"/>
                        <a:ext cx="27051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32538"/>
              </p:ext>
            </p:extLst>
          </p:nvPr>
        </p:nvGraphicFramePr>
        <p:xfrm>
          <a:off x="2543696" y="4220244"/>
          <a:ext cx="279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Equation" r:id="rId10" imgW="1218960" imgH="266400" progId="Equation.DSMT4">
                  <p:embed/>
                </p:oleObj>
              </mc:Choice>
              <mc:Fallback>
                <p:oleObj name="Equation" r:id="rId10" imgW="121896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696" y="4220244"/>
                        <a:ext cx="2794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Sähkövuo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Y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6486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Sähkövuo </a:t>
            </a:r>
            <a:r>
              <a:rPr lang="fi-FI" altLang="fi-FI" sz="1800" i="1" dirty="0">
                <a:latin typeface="Symbol" panose="05050102010706020507" pitchFamily="18" charset="2"/>
                <a:cs typeface="Arial" panose="020B0604020202020204" pitchFamily="34" charset="0"/>
              </a:rPr>
              <a:t>Y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[C] lähtee positiivisesta varauksesta +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 päättyy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negatiiviseen varaukseen -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073821"/>
              </p:ext>
            </p:extLst>
          </p:nvPr>
        </p:nvGraphicFramePr>
        <p:xfrm>
          <a:off x="3363913" y="2237556"/>
          <a:ext cx="72707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Equation" r:id="rId6" imgW="317160" imgH="139680" progId="Equation.DSMT4">
                  <p:embed/>
                </p:oleObj>
              </mc:Choice>
              <mc:Fallback>
                <p:oleObj name="Equation" r:id="rId6" imgW="3171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2237556"/>
                        <a:ext cx="72707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ontent Placeholder 4"/>
          <p:cNvSpPr txBox="1">
            <a:spLocks/>
          </p:cNvSpPr>
          <p:nvPr/>
        </p:nvSpPr>
        <p:spPr>
          <a:xfrm>
            <a:off x="441152" y="1804932"/>
            <a:ext cx="6812949" cy="50463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ai äärettömyyteen.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54"/>
          <p:cNvGrpSpPr>
            <a:grpSpLocks/>
          </p:cNvGrpSpPr>
          <p:nvPr/>
        </p:nvGrpSpPr>
        <p:grpSpPr bwMode="auto">
          <a:xfrm>
            <a:off x="951904" y="2779340"/>
            <a:ext cx="2130425" cy="1755775"/>
            <a:chOff x="824" y="2640"/>
            <a:chExt cx="1342" cy="1106"/>
          </a:xfrm>
        </p:grpSpPr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824" y="2640"/>
              <a:ext cx="1328" cy="1106"/>
            </a:xfrm>
            <a:prstGeom prst="ellipse">
              <a:avLst/>
            </a:prstGeom>
            <a:noFill/>
            <a:ln w="11113">
              <a:solidFill>
                <a:srgbClr val="99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860" y="2961"/>
              <a:ext cx="1263" cy="492"/>
            </a:xfrm>
            <a:prstGeom prst="ellipse">
              <a:avLst/>
            </a:prstGeom>
            <a:noFill/>
            <a:ln w="11113">
              <a:solidFill>
                <a:srgbClr val="99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864" y="3204"/>
              <a:ext cx="1302" cy="1"/>
            </a:xfrm>
            <a:prstGeom prst="line">
              <a:avLst/>
            </a:prstGeom>
            <a:noFill/>
            <a:ln w="11113" cap="rnd">
              <a:solidFill>
                <a:srgbClr val="99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21"/>
            <p:cNvGrpSpPr>
              <a:grpSpLocks/>
            </p:cNvGrpSpPr>
            <p:nvPr/>
          </p:nvGrpSpPr>
          <p:grpSpPr bwMode="auto">
            <a:xfrm>
              <a:off x="2095" y="3025"/>
              <a:ext cx="71" cy="93"/>
              <a:chOff x="2095" y="3025"/>
              <a:chExt cx="71" cy="93"/>
            </a:xfrm>
          </p:grpSpPr>
          <p:sp>
            <p:nvSpPr>
              <p:cNvPr id="36" name="Line 19"/>
              <p:cNvSpPr>
                <a:spLocks noChangeShapeType="1"/>
              </p:cNvSpPr>
              <p:nvPr/>
            </p:nvSpPr>
            <p:spPr bwMode="auto">
              <a:xfrm>
                <a:off x="2123" y="3025"/>
                <a:ext cx="7" cy="57"/>
              </a:xfrm>
              <a:prstGeom prst="line">
                <a:avLst/>
              </a:prstGeom>
              <a:noFill/>
              <a:ln w="11113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20"/>
              <p:cNvSpPr>
                <a:spLocks/>
              </p:cNvSpPr>
              <p:nvPr/>
            </p:nvSpPr>
            <p:spPr bwMode="auto">
              <a:xfrm>
                <a:off x="2095" y="3040"/>
                <a:ext cx="71" cy="78"/>
              </a:xfrm>
              <a:custGeom>
                <a:avLst/>
                <a:gdLst>
                  <a:gd name="T0" fmla="*/ 0 w 71"/>
                  <a:gd name="T1" fmla="*/ 21 h 78"/>
                  <a:gd name="T2" fmla="*/ 57 w 71"/>
                  <a:gd name="T3" fmla="*/ 78 h 78"/>
                  <a:gd name="T4" fmla="*/ 71 w 71"/>
                  <a:gd name="T5" fmla="*/ 0 h 78"/>
                  <a:gd name="T6" fmla="*/ 42 w 71"/>
                  <a:gd name="T7" fmla="*/ 35 h 78"/>
                  <a:gd name="T8" fmla="*/ 0 w 71"/>
                  <a:gd name="T9" fmla="*/ 21 h 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" h="78">
                    <a:moveTo>
                      <a:pt x="0" y="21"/>
                    </a:moveTo>
                    <a:lnTo>
                      <a:pt x="57" y="78"/>
                    </a:lnTo>
                    <a:lnTo>
                      <a:pt x="71" y="0"/>
                    </a:lnTo>
                    <a:lnTo>
                      <a:pt x="42" y="35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" name="Group 24"/>
            <p:cNvGrpSpPr>
              <a:grpSpLocks/>
            </p:cNvGrpSpPr>
            <p:nvPr/>
          </p:nvGrpSpPr>
          <p:grpSpPr bwMode="auto">
            <a:xfrm>
              <a:off x="2023" y="3068"/>
              <a:ext cx="86" cy="79"/>
              <a:chOff x="2023" y="3068"/>
              <a:chExt cx="86" cy="79"/>
            </a:xfrm>
          </p:grpSpPr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2037" y="3082"/>
                <a:ext cx="43" cy="43"/>
              </a:xfrm>
              <a:prstGeom prst="line">
                <a:avLst/>
              </a:prstGeom>
              <a:noFill/>
              <a:ln w="11113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23"/>
              <p:cNvSpPr>
                <a:spLocks/>
              </p:cNvSpPr>
              <p:nvPr/>
            </p:nvSpPr>
            <p:spPr bwMode="auto">
              <a:xfrm>
                <a:off x="2023" y="3068"/>
                <a:ext cx="86" cy="79"/>
              </a:xfrm>
              <a:custGeom>
                <a:avLst/>
                <a:gdLst>
                  <a:gd name="T0" fmla="*/ 0 w 86"/>
                  <a:gd name="T1" fmla="*/ 57 h 79"/>
                  <a:gd name="T2" fmla="*/ 86 w 86"/>
                  <a:gd name="T3" fmla="*/ 79 h 79"/>
                  <a:gd name="T4" fmla="*/ 57 w 86"/>
                  <a:gd name="T5" fmla="*/ 0 h 79"/>
                  <a:gd name="T6" fmla="*/ 43 w 86"/>
                  <a:gd name="T7" fmla="*/ 43 h 79"/>
                  <a:gd name="T8" fmla="*/ 0 w 86"/>
                  <a:gd name="T9" fmla="*/ 57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6" h="79">
                    <a:moveTo>
                      <a:pt x="0" y="57"/>
                    </a:moveTo>
                    <a:lnTo>
                      <a:pt x="86" y="79"/>
                    </a:lnTo>
                    <a:lnTo>
                      <a:pt x="57" y="0"/>
                    </a:lnTo>
                    <a:lnTo>
                      <a:pt x="43" y="43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27"/>
            <p:cNvGrpSpPr>
              <a:grpSpLocks/>
            </p:cNvGrpSpPr>
            <p:nvPr/>
          </p:nvGrpSpPr>
          <p:grpSpPr bwMode="auto">
            <a:xfrm>
              <a:off x="1966" y="3168"/>
              <a:ext cx="114" cy="79"/>
              <a:chOff x="1966" y="3168"/>
              <a:chExt cx="114" cy="79"/>
            </a:xfrm>
          </p:grpSpPr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1966" y="3204"/>
                <a:ext cx="71" cy="1"/>
              </a:xfrm>
              <a:prstGeom prst="line">
                <a:avLst/>
              </a:prstGeom>
              <a:noFill/>
              <a:ln w="11113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26"/>
              <p:cNvSpPr>
                <a:spLocks/>
              </p:cNvSpPr>
              <p:nvPr/>
            </p:nvSpPr>
            <p:spPr bwMode="auto">
              <a:xfrm>
                <a:off x="2002" y="3168"/>
                <a:ext cx="78" cy="79"/>
              </a:xfrm>
              <a:custGeom>
                <a:avLst/>
                <a:gdLst>
                  <a:gd name="T0" fmla="*/ 0 w 78"/>
                  <a:gd name="T1" fmla="*/ 79 h 79"/>
                  <a:gd name="T2" fmla="*/ 78 w 78"/>
                  <a:gd name="T3" fmla="*/ 36 h 79"/>
                  <a:gd name="T4" fmla="*/ 0 w 78"/>
                  <a:gd name="T5" fmla="*/ 0 h 79"/>
                  <a:gd name="T6" fmla="*/ 21 w 78"/>
                  <a:gd name="T7" fmla="*/ 36 h 79"/>
                  <a:gd name="T8" fmla="*/ 0 w 78"/>
                  <a:gd name="T9" fmla="*/ 79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8" h="79">
                    <a:moveTo>
                      <a:pt x="0" y="79"/>
                    </a:moveTo>
                    <a:lnTo>
                      <a:pt x="78" y="36"/>
                    </a:lnTo>
                    <a:lnTo>
                      <a:pt x="0" y="0"/>
                    </a:lnTo>
                    <a:lnTo>
                      <a:pt x="21" y="36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30"/>
            <p:cNvGrpSpPr>
              <a:grpSpLocks/>
            </p:cNvGrpSpPr>
            <p:nvPr/>
          </p:nvGrpSpPr>
          <p:grpSpPr bwMode="auto">
            <a:xfrm>
              <a:off x="2030" y="3261"/>
              <a:ext cx="79" cy="85"/>
              <a:chOff x="2030" y="3261"/>
              <a:chExt cx="79" cy="85"/>
            </a:xfrm>
          </p:grpSpPr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 flipV="1">
                <a:off x="2059" y="3282"/>
                <a:ext cx="28" cy="36"/>
              </a:xfrm>
              <a:prstGeom prst="line">
                <a:avLst/>
              </a:prstGeom>
              <a:noFill/>
              <a:ln w="11113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auto">
              <a:xfrm>
                <a:off x="2030" y="3261"/>
                <a:ext cx="79" cy="85"/>
              </a:xfrm>
              <a:custGeom>
                <a:avLst/>
                <a:gdLst>
                  <a:gd name="T0" fmla="*/ 57 w 79"/>
                  <a:gd name="T1" fmla="*/ 85 h 85"/>
                  <a:gd name="T2" fmla="*/ 79 w 79"/>
                  <a:gd name="T3" fmla="*/ 0 h 85"/>
                  <a:gd name="T4" fmla="*/ 0 w 79"/>
                  <a:gd name="T5" fmla="*/ 28 h 85"/>
                  <a:gd name="T6" fmla="*/ 43 w 79"/>
                  <a:gd name="T7" fmla="*/ 43 h 85"/>
                  <a:gd name="T8" fmla="*/ 57 w 79"/>
                  <a:gd name="T9" fmla="*/ 85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" h="85">
                    <a:moveTo>
                      <a:pt x="57" y="85"/>
                    </a:moveTo>
                    <a:lnTo>
                      <a:pt x="79" y="0"/>
                    </a:lnTo>
                    <a:lnTo>
                      <a:pt x="0" y="28"/>
                    </a:lnTo>
                    <a:lnTo>
                      <a:pt x="43" y="43"/>
                    </a:lnTo>
                    <a:lnTo>
                      <a:pt x="57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33"/>
            <p:cNvGrpSpPr>
              <a:grpSpLocks/>
            </p:cNvGrpSpPr>
            <p:nvPr/>
          </p:nvGrpSpPr>
          <p:grpSpPr bwMode="auto">
            <a:xfrm>
              <a:off x="2095" y="3289"/>
              <a:ext cx="71" cy="79"/>
              <a:chOff x="2095" y="3289"/>
              <a:chExt cx="71" cy="79"/>
            </a:xfrm>
          </p:grpSpPr>
          <p:sp>
            <p:nvSpPr>
              <p:cNvPr id="28" name="Line 31"/>
              <p:cNvSpPr>
                <a:spLocks noChangeShapeType="1"/>
              </p:cNvSpPr>
              <p:nvPr/>
            </p:nvSpPr>
            <p:spPr bwMode="auto">
              <a:xfrm flipV="1">
                <a:off x="2123" y="3318"/>
                <a:ext cx="7" cy="43"/>
              </a:xfrm>
              <a:prstGeom prst="line">
                <a:avLst/>
              </a:prstGeom>
              <a:noFill/>
              <a:ln w="11113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/>
            </p:nvSpPr>
            <p:spPr bwMode="auto">
              <a:xfrm>
                <a:off x="2095" y="3289"/>
                <a:ext cx="71" cy="79"/>
              </a:xfrm>
              <a:custGeom>
                <a:avLst/>
                <a:gdLst>
                  <a:gd name="T0" fmla="*/ 71 w 71"/>
                  <a:gd name="T1" fmla="*/ 79 h 79"/>
                  <a:gd name="T2" fmla="*/ 57 w 71"/>
                  <a:gd name="T3" fmla="*/ 0 h 79"/>
                  <a:gd name="T4" fmla="*/ 0 w 71"/>
                  <a:gd name="T5" fmla="*/ 57 h 79"/>
                  <a:gd name="T6" fmla="*/ 42 w 71"/>
                  <a:gd name="T7" fmla="*/ 43 h 79"/>
                  <a:gd name="T8" fmla="*/ 71 w 71"/>
                  <a:gd name="T9" fmla="*/ 79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" h="79">
                    <a:moveTo>
                      <a:pt x="71" y="79"/>
                    </a:moveTo>
                    <a:lnTo>
                      <a:pt x="57" y="0"/>
                    </a:lnTo>
                    <a:lnTo>
                      <a:pt x="0" y="57"/>
                    </a:lnTo>
                    <a:lnTo>
                      <a:pt x="42" y="43"/>
                    </a:lnTo>
                    <a:lnTo>
                      <a:pt x="71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" name="Oval 15"/>
          <p:cNvSpPr>
            <a:spLocks noChangeArrowheads="1"/>
          </p:cNvSpPr>
          <p:nvPr/>
        </p:nvSpPr>
        <p:spPr bwMode="auto">
          <a:xfrm>
            <a:off x="850304" y="3549278"/>
            <a:ext cx="238125" cy="238125"/>
          </a:xfrm>
          <a:prstGeom prst="ellipse">
            <a:avLst/>
          </a:prstGeom>
          <a:solidFill>
            <a:srgbClr val="FFFFFF"/>
          </a:solidFill>
          <a:ln w="11113">
            <a:solidFill>
              <a:srgbClr val="FFFF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40" name="Oval 17"/>
          <p:cNvSpPr>
            <a:spLocks noChangeArrowheads="1"/>
          </p:cNvSpPr>
          <p:nvPr/>
        </p:nvSpPr>
        <p:spPr bwMode="auto">
          <a:xfrm>
            <a:off x="2934692" y="3549278"/>
            <a:ext cx="238125" cy="238125"/>
          </a:xfrm>
          <a:prstGeom prst="ellipse">
            <a:avLst/>
          </a:prstGeom>
          <a:solidFill>
            <a:srgbClr val="FFFFFF"/>
          </a:solidFill>
          <a:ln w="11113">
            <a:solidFill>
              <a:srgbClr val="FFFF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41" name="Group 56"/>
          <p:cNvGrpSpPr>
            <a:grpSpLocks/>
          </p:cNvGrpSpPr>
          <p:nvPr/>
        </p:nvGrpSpPr>
        <p:grpSpPr bwMode="auto">
          <a:xfrm>
            <a:off x="329604" y="3303219"/>
            <a:ext cx="3249613" cy="622300"/>
            <a:chOff x="432" y="2970"/>
            <a:chExt cx="2047" cy="392"/>
          </a:xfrm>
        </p:grpSpPr>
        <p:grpSp>
          <p:nvGrpSpPr>
            <p:cNvPr id="42" name="Group 11"/>
            <p:cNvGrpSpPr>
              <a:grpSpLocks/>
            </p:cNvGrpSpPr>
            <p:nvPr/>
          </p:nvGrpSpPr>
          <p:grpSpPr bwMode="auto">
            <a:xfrm>
              <a:off x="432" y="3087"/>
              <a:ext cx="305" cy="275"/>
              <a:chOff x="432" y="2874"/>
              <a:chExt cx="305" cy="275"/>
            </a:xfrm>
          </p:grpSpPr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432" y="2897"/>
                <a:ext cx="30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600" i="1" dirty="0">
                    <a:solidFill>
                      <a:srgbClr val="0000FF"/>
                    </a:solidFill>
                  </a:rPr>
                  <a:t>+</a:t>
                </a:r>
                <a:r>
                  <a:rPr lang="en-GB" altLang="fi-FI" sz="26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endParaRPr lang="en-GB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432" y="2874"/>
                <a:ext cx="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i-FI" sz="24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789" y="3154"/>
              <a:ext cx="85" cy="85"/>
            </a:xfrm>
            <a:prstGeom prst="ellipse">
              <a:avLst/>
            </a:pr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4" name="Oval 18"/>
            <p:cNvSpPr>
              <a:spLocks noChangeArrowheads="1"/>
            </p:cNvSpPr>
            <p:nvPr/>
          </p:nvSpPr>
          <p:spPr bwMode="auto">
            <a:xfrm>
              <a:off x="2109" y="3154"/>
              <a:ext cx="85" cy="85"/>
            </a:xfrm>
            <a:prstGeom prst="ellipse">
              <a:avLst/>
            </a:prstGeom>
            <a:solidFill>
              <a:srgbClr val="0000FF"/>
            </a:solidFill>
            <a:ln w="1111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grpSp>
          <p:nvGrpSpPr>
            <p:cNvPr id="45" name="Group 36"/>
            <p:cNvGrpSpPr>
              <a:grpSpLocks/>
            </p:cNvGrpSpPr>
            <p:nvPr/>
          </p:nvGrpSpPr>
          <p:grpSpPr bwMode="auto">
            <a:xfrm>
              <a:off x="2247" y="2970"/>
              <a:ext cx="232" cy="297"/>
              <a:chOff x="2237" y="2874"/>
              <a:chExt cx="81" cy="152"/>
            </a:xfrm>
          </p:grpSpPr>
          <p:sp>
            <p:nvSpPr>
              <p:cNvPr id="46" name="Rectangle 34"/>
              <p:cNvSpPr>
                <a:spLocks noChangeArrowheads="1"/>
              </p:cNvSpPr>
              <p:nvPr/>
            </p:nvSpPr>
            <p:spPr bwMode="auto">
              <a:xfrm>
                <a:off x="2237" y="2897"/>
                <a:ext cx="81" cy="1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600" i="1" dirty="0">
                    <a:solidFill>
                      <a:srgbClr val="0000FF"/>
                    </a:solidFill>
                  </a:rPr>
                  <a:t>-</a:t>
                </a:r>
                <a:r>
                  <a:rPr lang="en-GB" altLang="fi-FI" sz="26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endParaRPr lang="en-GB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Rectangle 35"/>
              <p:cNvSpPr>
                <a:spLocks noChangeArrowheads="1"/>
              </p:cNvSpPr>
              <p:nvPr/>
            </p:nvSpPr>
            <p:spPr bwMode="auto">
              <a:xfrm>
                <a:off x="2237" y="2874"/>
                <a:ext cx="0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i-FI" sz="240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50" name="Group 59"/>
          <p:cNvGrpSpPr>
            <a:grpSpLocks/>
          </p:cNvGrpSpPr>
          <p:nvPr/>
        </p:nvGrpSpPr>
        <p:grpSpPr bwMode="auto">
          <a:xfrm>
            <a:off x="4329584" y="2639640"/>
            <a:ext cx="2543175" cy="2062163"/>
            <a:chOff x="3663" y="2552"/>
            <a:chExt cx="1602" cy="1299"/>
          </a:xfrm>
        </p:grpSpPr>
        <p:grpSp>
          <p:nvGrpSpPr>
            <p:cNvPr id="51" name="Group 44"/>
            <p:cNvGrpSpPr>
              <a:grpSpLocks/>
            </p:cNvGrpSpPr>
            <p:nvPr/>
          </p:nvGrpSpPr>
          <p:grpSpPr bwMode="auto">
            <a:xfrm>
              <a:off x="3980" y="2552"/>
              <a:ext cx="968" cy="1299"/>
              <a:chOff x="3980" y="2552"/>
              <a:chExt cx="968" cy="1299"/>
            </a:xfrm>
          </p:grpSpPr>
          <p:sp>
            <p:nvSpPr>
              <p:cNvPr id="61" name="Line 41"/>
              <p:cNvSpPr>
                <a:spLocks noChangeShapeType="1"/>
              </p:cNvSpPr>
              <p:nvPr/>
            </p:nvSpPr>
            <p:spPr bwMode="auto">
              <a:xfrm>
                <a:off x="3996" y="2582"/>
                <a:ext cx="929" cy="1231"/>
              </a:xfrm>
              <a:prstGeom prst="line">
                <a:avLst/>
              </a:prstGeom>
              <a:noFill/>
              <a:ln w="12700" cap="rnd">
                <a:solidFill>
                  <a:srgbClr val="99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42"/>
              <p:cNvSpPr>
                <a:spLocks/>
              </p:cNvSpPr>
              <p:nvPr/>
            </p:nvSpPr>
            <p:spPr bwMode="auto">
              <a:xfrm>
                <a:off x="3980" y="2552"/>
                <a:ext cx="84" cy="90"/>
              </a:xfrm>
              <a:custGeom>
                <a:avLst/>
                <a:gdLst>
                  <a:gd name="T0" fmla="*/ 84 w 84"/>
                  <a:gd name="T1" fmla="*/ 45 h 90"/>
                  <a:gd name="T2" fmla="*/ 0 w 84"/>
                  <a:gd name="T3" fmla="*/ 0 h 90"/>
                  <a:gd name="T4" fmla="*/ 16 w 84"/>
                  <a:gd name="T5" fmla="*/ 90 h 90"/>
                  <a:gd name="T6" fmla="*/ 31 w 84"/>
                  <a:gd name="T7" fmla="*/ 45 h 90"/>
                  <a:gd name="T8" fmla="*/ 84 w 84"/>
                  <a:gd name="T9" fmla="*/ 45 h 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4" h="90">
                    <a:moveTo>
                      <a:pt x="84" y="45"/>
                    </a:moveTo>
                    <a:lnTo>
                      <a:pt x="0" y="0"/>
                    </a:lnTo>
                    <a:lnTo>
                      <a:pt x="16" y="90"/>
                    </a:lnTo>
                    <a:lnTo>
                      <a:pt x="31" y="45"/>
                    </a:lnTo>
                    <a:lnTo>
                      <a:pt x="84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43"/>
              <p:cNvSpPr>
                <a:spLocks/>
              </p:cNvSpPr>
              <p:nvPr/>
            </p:nvSpPr>
            <p:spPr bwMode="auto">
              <a:xfrm>
                <a:off x="4864" y="3760"/>
                <a:ext cx="84" cy="91"/>
              </a:xfrm>
              <a:custGeom>
                <a:avLst/>
                <a:gdLst>
                  <a:gd name="T0" fmla="*/ 0 w 84"/>
                  <a:gd name="T1" fmla="*/ 46 h 91"/>
                  <a:gd name="T2" fmla="*/ 84 w 84"/>
                  <a:gd name="T3" fmla="*/ 91 h 91"/>
                  <a:gd name="T4" fmla="*/ 68 w 84"/>
                  <a:gd name="T5" fmla="*/ 0 h 91"/>
                  <a:gd name="T6" fmla="*/ 53 w 84"/>
                  <a:gd name="T7" fmla="*/ 46 h 91"/>
                  <a:gd name="T8" fmla="*/ 0 w 84"/>
                  <a:gd name="T9" fmla="*/ 46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4" h="91">
                    <a:moveTo>
                      <a:pt x="0" y="46"/>
                    </a:moveTo>
                    <a:lnTo>
                      <a:pt x="84" y="91"/>
                    </a:lnTo>
                    <a:lnTo>
                      <a:pt x="68" y="0"/>
                    </a:lnTo>
                    <a:lnTo>
                      <a:pt x="53" y="46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9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5"/>
            <p:cNvGrpSpPr>
              <a:grpSpLocks/>
            </p:cNvGrpSpPr>
            <p:nvPr/>
          </p:nvGrpSpPr>
          <p:grpSpPr bwMode="auto">
            <a:xfrm>
              <a:off x="3663" y="2567"/>
              <a:ext cx="1602" cy="1269"/>
              <a:chOff x="3663" y="2567"/>
              <a:chExt cx="1602" cy="1269"/>
            </a:xfrm>
          </p:grpSpPr>
          <p:grpSp>
            <p:nvGrpSpPr>
              <p:cNvPr id="53" name="Group 40"/>
              <p:cNvGrpSpPr>
                <a:grpSpLocks/>
              </p:cNvGrpSpPr>
              <p:nvPr/>
            </p:nvGrpSpPr>
            <p:grpSpPr bwMode="auto">
              <a:xfrm>
                <a:off x="3663" y="3156"/>
                <a:ext cx="1602" cy="83"/>
                <a:chOff x="3663" y="3156"/>
                <a:chExt cx="1602" cy="83"/>
              </a:xfrm>
            </p:grpSpPr>
            <p:sp>
              <p:nvSpPr>
                <p:cNvPr id="58" name="Line 37"/>
                <p:cNvSpPr>
                  <a:spLocks noChangeShapeType="1"/>
                </p:cNvSpPr>
                <p:nvPr/>
              </p:nvSpPr>
              <p:spPr bwMode="auto">
                <a:xfrm>
                  <a:off x="3693" y="3194"/>
                  <a:ext cx="1534" cy="1"/>
                </a:xfrm>
                <a:prstGeom prst="line">
                  <a:avLst/>
                </a:prstGeom>
                <a:noFill/>
                <a:ln w="12700" cap="rnd">
                  <a:solidFill>
                    <a:srgbClr val="99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38"/>
                <p:cNvSpPr>
                  <a:spLocks/>
                </p:cNvSpPr>
                <p:nvPr/>
              </p:nvSpPr>
              <p:spPr bwMode="auto">
                <a:xfrm>
                  <a:off x="3663" y="3156"/>
                  <a:ext cx="76" cy="83"/>
                </a:xfrm>
                <a:custGeom>
                  <a:avLst/>
                  <a:gdLst>
                    <a:gd name="T0" fmla="*/ 76 w 76"/>
                    <a:gd name="T1" fmla="*/ 0 h 83"/>
                    <a:gd name="T2" fmla="*/ 0 w 76"/>
                    <a:gd name="T3" fmla="*/ 45 h 83"/>
                    <a:gd name="T4" fmla="*/ 76 w 76"/>
                    <a:gd name="T5" fmla="*/ 83 h 83"/>
                    <a:gd name="T6" fmla="*/ 53 w 76"/>
                    <a:gd name="T7" fmla="*/ 45 h 83"/>
                    <a:gd name="T8" fmla="*/ 76 w 76"/>
                    <a:gd name="T9" fmla="*/ 0 h 8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6" h="83">
                      <a:moveTo>
                        <a:pt x="76" y="0"/>
                      </a:moveTo>
                      <a:lnTo>
                        <a:pt x="0" y="45"/>
                      </a:lnTo>
                      <a:lnTo>
                        <a:pt x="76" y="83"/>
                      </a:lnTo>
                      <a:lnTo>
                        <a:pt x="53" y="45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9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39"/>
                <p:cNvSpPr>
                  <a:spLocks/>
                </p:cNvSpPr>
                <p:nvPr/>
              </p:nvSpPr>
              <p:spPr bwMode="auto">
                <a:xfrm>
                  <a:off x="5189" y="3156"/>
                  <a:ext cx="76" cy="83"/>
                </a:xfrm>
                <a:custGeom>
                  <a:avLst/>
                  <a:gdLst>
                    <a:gd name="T0" fmla="*/ 0 w 76"/>
                    <a:gd name="T1" fmla="*/ 83 h 83"/>
                    <a:gd name="T2" fmla="*/ 76 w 76"/>
                    <a:gd name="T3" fmla="*/ 45 h 83"/>
                    <a:gd name="T4" fmla="*/ 0 w 76"/>
                    <a:gd name="T5" fmla="*/ 0 h 83"/>
                    <a:gd name="T6" fmla="*/ 23 w 76"/>
                    <a:gd name="T7" fmla="*/ 45 h 83"/>
                    <a:gd name="T8" fmla="*/ 0 w 76"/>
                    <a:gd name="T9" fmla="*/ 83 h 8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6" h="83">
                      <a:moveTo>
                        <a:pt x="0" y="83"/>
                      </a:moveTo>
                      <a:lnTo>
                        <a:pt x="76" y="45"/>
                      </a:lnTo>
                      <a:lnTo>
                        <a:pt x="0" y="0"/>
                      </a:lnTo>
                      <a:lnTo>
                        <a:pt x="23" y="45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9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4" name="Group 48"/>
              <p:cNvGrpSpPr>
                <a:grpSpLocks/>
              </p:cNvGrpSpPr>
              <p:nvPr/>
            </p:nvGrpSpPr>
            <p:grpSpPr bwMode="auto">
              <a:xfrm>
                <a:off x="3980" y="2567"/>
                <a:ext cx="937" cy="1269"/>
                <a:chOff x="3980" y="2567"/>
                <a:chExt cx="937" cy="1269"/>
              </a:xfrm>
            </p:grpSpPr>
            <p:sp>
              <p:nvSpPr>
                <p:cNvPr id="55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3996" y="2589"/>
                  <a:ext cx="906" cy="1209"/>
                </a:xfrm>
                <a:prstGeom prst="line">
                  <a:avLst/>
                </a:prstGeom>
                <a:noFill/>
                <a:ln w="12700" cap="rnd">
                  <a:solidFill>
                    <a:srgbClr val="99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46"/>
                <p:cNvSpPr>
                  <a:spLocks/>
                </p:cNvSpPr>
                <p:nvPr/>
              </p:nvSpPr>
              <p:spPr bwMode="auto">
                <a:xfrm>
                  <a:off x="4842" y="2567"/>
                  <a:ext cx="75" cy="83"/>
                </a:xfrm>
                <a:custGeom>
                  <a:avLst/>
                  <a:gdLst>
                    <a:gd name="T0" fmla="*/ 68 w 75"/>
                    <a:gd name="T1" fmla="*/ 83 h 83"/>
                    <a:gd name="T2" fmla="*/ 75 w 75"/>
                    <a:gd name="T3" fmla="*/ 0 h 83"/>
                    <a:gd name="T4" fmla="*/ 0 w 75"/>
                    <a:gd name="T5" fmla="*/ 37 h 83"/>
                    <a:gd name="T6" fmla="*/ 53 w 75"/>
                    <a:gd name="T7" fmla="*/ 37 h 83"/>
                    <a:gd name="T8" fmla="*/ 68 w 75"/>
                    <a:gd name="T9" fmla="*/ 83 h 8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" h="83">
                      <a:moveTo>
                        <a:pt x="68" y="83"/>
                      </a:moveTo>
                      <a:lnTo>
                        <a:pt x="75" y="0"/>
                      </a:lnTo>
                      <a:lnTo>
                        <a:pt x="0" y="37"/>
                      </a:lnTo>
                      <a:lnTo>
                        <a:pt x="53" y="37"/>
                      </a:lnTo>
                      <a:lnTo>
                        <a:pt x="68" y="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9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47"/>
                <p:cNvSpPr>
                  <a:spLocks/>
                </p:cNvSpPr>
                <p:nvPr/>
              </p:nvSpPr>
              <p:spPr bwMode="auto">
                <a:xfrm>
                  <a:off x="3980" y="3745"/>
                  <a:ext cx="84" cy="91"/>
                </a:xfrm>
                <a:custGeom>
                  <a:avLst/>
                  <a:gdLst>
                    <a:gd name="T0" fmla="*/ 16 w 84"/>
                    <a:gd name="T1" fmla="*/ 0 h 91"/>
                    <a:gd name="T2" fmla="*/ 0 w 84"/>
                    <a:gd name="T3" fmla="*/ 91 h 91"/>
                    <a:gd name="T4" fmla="*/ 84 w 84"/>
                    <a:gd name="T5" fmla="*/ 45 h 91"/>
                    <a:gd name="T6" fmla="*/ 31 w 84"/>
                    <a:gd name="T7" fmla="*/ 45 h 91"/>
                    <a:gd name="T8" fmla="*/ 16 w 84"/>
                    <a:gd name="T9" fmla="*/ 0 h 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4" h="91">
                      <a:moveTo>
                        <a:pt x="16" y="0"/>
                      </a:moveTo>
                      <a:lnTo>
                        <a:pt x="0" y="91"/>
                      </a:lnTo>
                      <a:lnTo>
                        <a:pt x="84" y="45"/>
                      </a:lnTo>
                      <a:lnTo>
                        <a:pt x="31" y="45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9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4" name="Oval 49"/>
          <p:cNvSpPr>
            <a:spLocks noChangeArrowheads="1"/>
          </p:cNvSpPr>
          <p:nvPr/>
        </p:nvSpPr>
        <p:spPr bwMode="auto">
          <a:xfrm>
            <a:off x="5456709" y="3538165"/>
            <a:ext cx="252412" cy="25241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65" name="Group 57"/>
          <p:cNvGrpSpPr>
            <a:grpSpLocks/>
          </p:cNvGrpSpPr>
          <p:nvPr/>
        </p:nvGrpSpPr>
        <p:grpSpPr bwMode="auto">
          <a:xfrm>
            <a:off x="5505926" y="3274640"/>
            <a:ext cx="711201" cy="455613"/>
            <a:chOff x="4404" y="2952"/>
            <a:chExt cx="448" cy="287"/>
          </a:xfrm>
        </p:grpSpPr>
        <p:sp>
          <p:nvSpPr>
            <p:cNvPr id="66" name="Oval 50"/>
            <p:cNvSpPr>
              <a:spLocks noChangeArrowheads="1"/>
            </p:cNvSpPr>
            <p:nvPr/>
          </p:nvSpPr>
          <p:spPr bwMode="auto">
            <a:xfrm>
              <a:off x="4404" y="3148"/>
              <a:ext cx="90" cy="91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grpSp>
          <p:nvGrpSpPr>
            <p:cNvPr id="67" name="Group 53"/>
            <p:cNvGrpSpPr>
              <a:grpSpLocks/>
            </p:cNvGrpSpPr>
            <p:nvPr/>
          </p:nvGrpSpPr>
          <p:grpSpPr bwMode="auto">
            <a:xfrm>
              <a:off x="4570" y="2952"/>
              <a:ext cx="282" cy="257"/>
              <a:chOff x="4570" y="2952"/>
              <a:chExt cx="282" cy="257"/>
            </a:xfrm>
          </p:grpSpPr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570" y="2976"/>
                <a:ext cx="28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0000FF"/>
                    </a:solidFill>
                  </a:rPr>
                  <a:t>+</a:t>
                </a:r>
                <a:r>
                  <a:rPr lang="en-GB" altLang="fi-FI" sz="24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endParaRPr lang="en-GB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4570" y="2952"/>
                <a:ext cx="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GB" altLang="fi-FI" sz="2400">
                  <a:solidFill>
                    <a:srgbClr val="0000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494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/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Sähkövuon 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6486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Jos pisteen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läheisyydessä vuoviivat ovat yksikkövektorin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suuntaisia ja jos vuo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i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Y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kulkee alan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(ko. tason normaali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läpi, niin sähkövuo tiheys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[C/m</a:t>
            </a:r>
            <a:r>
              <a:rPr lang="fi-FI" altLang="fi-FI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] pisteessä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020727"/>
              </p:ext>
            </p:extLst>
          </p:nvPr>
        </p:nvGraphicFramePr>
        <p:xfrm>
          <a:off x="957263" y="3305175"/>
          <a:ext cx="10858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Equation" r:id="rId6" imgW="507960" imgH="291960" progId="Equation.DSMT4">
                  <p:embed/>
                </p:oleObj>
              </mc:Choice>
              <mc:Fallback>
                <p:oleObj name="Equation" r:id="rId6" imgW="5079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3305175"/>
                        <a:ext cx="10858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3090912" y="1993676"/>
            <a:ext cx="4191000" cy="3124200"/>
            <a:chOff x="2592" y="1920"/>
            <a:chExt cx="2640" cy="1968"/>
          </a:xfrm>
        </p:grpSpPr>
        <p:grpSp>
          <p:nvGrpSpPr>
            <p:cNvPr id="71" name="Group 136"/>
            <p:cNvGrpSpPr>
              <a:grpSpLocks/>
            </p:cNvGrpSpPr>
            <p:nvPr/>
          </p:nvGrpSpPr>
          <p:grpSpPr bwMode="auto">
            <a:xfrm>
              <a:off x="2592" y="1920"/>
              <a:ext cx="2640" cy="1968"/>
              <a:chOff x="2592" y="1920"/>
              <a:chExt cx="2640" cy="1968"/>
            </a:xfrm>
          </p:grpSpPr>
          <p:grpSp>
            <p:nvGrpSpPr>
              <p:cNvPr id="73" name="Group 134"/>
              <p:cNvGrpSpPr>
                <a:grpSpLocks/>
              </p:cNvGrpSpPr>
              <p:nvPr/>
            </p:nvGrpSpPr>
            <p:grpSpPr bwMode="auto">
              <a:xfrm>
                <a:off x="2592" y="2208"/>
                <a:ext cx="2640" cy="1680"/>
                <a:chOff x="2592" y="2208"/>
                <a:chExt cx="2640" cy="1680"/>
              </a:xfrm>
            </p:grpSpPr>
            <p:sp>
              <p:nvSpPr>
                <p:cNvPr id="75" name="Line 94"/>
                <p:cNvSpPr>
                  <a:spLocks noChangeShapeType="1"/>
                </p:cNvSpPr>
                <p:nvPr/>
              </p:nvSpPr>
              <p:spPr bwMode="auto">
                <a:xfrm>
                  <a:off x="2632" y="2373"/>
                  <a:ext cx="2600" cy="0"/>
                </a:xfrm>
                <a:prstGeom prst="line">
                  <a:avLst/>
                </a:prstGeom>
                <a:noFill/>
                <a:ln w="9525">
                  <a:solidFill>
                    <a:srgbClr val="99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6" name="Group 133"/>
                <p:cNvGrpSpPr>
                  <a:grpSpLocks/>
                </p:cNvGrpSpPr>
                <p:nvPr/>
              </p:nvGrpSpPr>
              <p:grpSpPr bwMode="auto">
                <a:xfrm>
                  <a:off x="2592" y="2208"/>
                  <a:ext cx="2640" cy="1680"/>
                  <a:chOff x="2592" y="2208"/>
                  <a:chExt cx="2640" cy="1680"/>
                </a:xfrm>
              </p:grpSpPr>
              <p:sp>
                <p:nvSpPr>
                  <p:cNvPr id="77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641" y="2710"/>
                    <a:ext cx="51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9900FF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78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2592" y="2208"/>
                    <a:ext cx="2640" cy="1680"/>
                    <a:chOff x="2592" y="2208"/>
                    <a:chExt cx="2640" cy="1680"/>
                  </a:xfrm>
                </p:grpSpPr>
                <p:sp>
                  <p:nvSpPr>
                    <p:cNvPr id="79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08" y="3072"/>
                      <a:ext cx="67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9900FF"/>
                      </a:solidFill>
                      <a:round/>
                      <a:headEnd/>
                      <a:tailEnd type="stealth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80" name="Group 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2" y="2208"/>
                      <a:ext cx="2640" cy="1680"/>
                      <a:chOff x="2592" y="2208"/>
                      <a:chExt cx="2640" cy="1680"/>
                    </a:xfrm>
                  </p:grpSpPr>
                  <p:sp>
                    <p:nvSpPr>
                      <p:cNvPr id="81" name="Line 1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92" y="3888"/>
                        <a:ext cx="81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9900FF"/>
                        </a:solidFill>
                        <a:round/>
                        <a:headEnd/>
                        <a:tailEnd type="stealth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82" name="Group 1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592" y="2208"/>
                        <a:ext cx="2640" cy="1680"/>
                        <a:chOff x="2592" y="2208"/>
                        <a:chExt cx="2640" cy="1680"/>
                      </a:xfrm>
                    </p:grpSpPr>
                    <p:sp>
                      <p:nvSpPr>
                        <p:cNvPr id="83" name="Line 8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32" y="2208"/>
                          <a:ext cx="997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4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65" y="2373"/>
                          <a:ext cx="664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5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762" y="2522"/>
                          <a:ext cx="67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6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32" y="2208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7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16" y="2522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8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2710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9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32" y="2805"/>
                          <a:ext cx="794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0" name="Line 10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2938"/>
                          <a:ext cx="99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1" name="Line 10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072"/>
                          <a:ext cx="964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" name="Line 10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221"/>
                          <a:ext cx="867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3" name="Line 10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221"/>
                          <a:ext cx="97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4" name="Line 10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370"/>
                          <a:ext cx="48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5" name="Line 10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370"/>
                          <a:ext cx="97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6" name="Line 10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16" y="3543"/>
                          <a:ext cx="575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7" name="Line 10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16" y="3543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8" name="Line 10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707"/>
                          <a:ext cx="705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 type="stealth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9" name="Line 1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08" y="3707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0" name="Line 1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92" y="3888"/>
                          <a:ext cx="260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1" name="Line 11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72" y="2938"/>
                          <a:ext cx="1336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" name="Line 1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3766" y="3072"/>
                          <a:ext cx="1442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3" name="Line 1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693" y="3221"/>
                          <a:ext cx="1490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4" name="Line 11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18" y="3370"/>
                          <a:ext cx="1425" cy="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9900FF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sp>
            <p:nvSpPr>
              <p:cNvPr id="74" name="Text Box 135"/>
              <p:cNvSpPr txBox="1">
                <a:spLocks noChangeArrowheads="1"/>
              </p:cNvSpPr>
              <p:nvPr/>
            </p:nvSpPr>
            <p:spPr bwMode="auto">
              <a:xfrm>
                <a:off x="4752" y="1920"/>
                <a:ext cx="336" cy="32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800" b="1" i="1">
                    <a:solidFill>
                      <a:srgbClr val="9900FF"/>
                    </a:solidFill>
                    <a:latin typeface="Symbol" pitchFamily="18" charset="2"/>
                  </a:rPr>
                  <a:t>Y</a:t>
                </a:r>
                <a:endParaRPr lang="en-GB" altLang="fi-FI" sz="2800" b="1" i="1">
                  <a:solidFill>
                    <a:srgbClr val="9900FF"/>
                  </a:solidFill>
                  <a:latin typeface="Symbol" pitchFamily="18" charset="2"/>
                </a:endParaRPr>
              </a:p>
            </p:txBody>
          </p:sp>
        </p:grpSp>
        <p:sp>
          <p:nvSpPr>
            <p:cNvPr id="72" name="Line 99"/>
            <p:cNvSpPr>
              <a:spLocks noChangeShapeType="1"/>
            </p:cNvSpPr>
            <p:nvPr/>
          </p:nvSpPr>
          <p:spPr bwMode="auto">
            <a:xfrm>
              <a:off x="2608" y="2938"/>
              <a:ext cx="583" cy="0"/>
            </a:xfrm>
            <a:prstGeom prst="line">
              <a:avLst/>
            </a:prstGeom>
            <a:noFill/>
            <a:ln w="9525">
              <a:solidFill>
                <a:srgbClr val="9900F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" name="Group 139"/>
          <p:cNvGrpSpPr>
            <a:grpSpLocks/>
          </p:cNvGrpSpPr>
          <p:nvPr/>
        </p:nvGrpSpPr>
        <p:grpSpPr bwMode="auto">
          <a:xfrm>
            <a:off x="4041826" y="2923950"/>
            <a:ext cx="1260476" cy="1651000"/>
            <a:chOff x="3191" y="2506"/>
            <a:chExt cx="794" cy="1040"/>
          </a:xfrm>
        </p:grpSpPr>
        <p:sp>
          <p:nvSpPr>
            <p:cNvPr id="109" name="AutoShape 91" descr="5%"/>
            <p:cNvSpPr>
              <a:spLocks noChangeArrowheads="1"/>
            </p:cNvSpPr>
            <p:nvPr/>
          </p:nvSpPr>
          <p:spPr bwMode="auto">
            <a:xfrm rot="5400000" flipH="1">
              <a:off x="3272" y="2830"/>
              <a:ext cx="1037" cy="389"/>
            </a:xfrm>
            <a:prstGeom prst="parallelogram">
              <a:avLst>
                <a:gd name="adj" fmla="val 113544"/>
              </a:avLst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0" name="Text Box 129"/>
            <p:cNvSpPr txBox="1">
              <a:spLocks noChangeArrowheads="1"/>
            </p:cNvSpPr>
            <p:nvPr/>
          </p:nvSpPr>
          <p:spPr bwMode="auto">
            <a:xfrm>
              <a:off x="3191" y="3216"/>
              <a:ext cx="45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8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1" name="Group 130"/>
          <p:cNvGrpSpPr>
            <a:grpSpLocks/>
          </p:cNvGrpSpPr>
          <p:nvPr/>
        </p:nvGrpSpPr>
        <p:grpSpPr bwMode="auto">
          <a:xfrm>
            <a:off x="4691112" y="3517676"/>
            <a:ext cx="457200" cy="652463"/>
            <a:chOff x="3600" y="2880"/>
            <a:chExt cx="288" cy="411"/>
          </a:xfrm>
        </p:grpSpPr>
        <p:sp>
          <p:nvSpPr>
            <p:cNvPr id="112" name="Oval 118"/>
            <p:cNvSpPr>
              <a:spLocks noChangeArrowheads="1"/>
            </p:cNvSpPr>
            <p:nvPr/>
          </p:nvSpPr>
          <p:spPr bwMode="auto">
            <a:xfrm>
              <a:off x="3645" y="3158"/>
              <a:ext cx="97" cy="13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3" name="Text Box 124"/>
            <p:cNvSpPr txBox="1">
              <a:spLocks noChangeArrowheads="1"/>
            </p:cNvSpPr>
            <p:nvPr/>
          </p:nvSpPr>
          <p:spPr bwMode="auto">
            <a:xfrm>
              <a:off x="3600" y="2880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en-GB" altLang="fi-FI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Group 138"/>
          <p:cNvGrpSpPr>
            <a:grpSpLocks/>
          </p:cNvGrpSpPr>
          <p:nvPr/>
        </p:nvGrpSpPr>
        <p:grpSpPr bwMode="auto">
          <a:xfrm>
            <a:off x="4878437" y="3898676"/>
            <a:ext cx="1336675" cy="519113"/>
            <a:chOff x="3718" y="3120"/>
            <a:chExt cx="842" cy="327"/>
          </a:xfrm>
        </p:grpSpPr>
        <p:sp>
          <p:nvSpPr>
            <p:cNvPr id="115" name="Text Box 128"/>
            <p:cNvSpPr txBox="1">
              <a:spLocks noChangeArrowheads="1"/>
            </p:cNvSpPr>
            <p:nvPr/>
          </p:nvSpPr>
          <p:spPr bwMode="auto">
            <a:xfrm>
              <a:off x="4272" y="3120"/>
              <a:ext cx="288" cy="327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8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117"/>
            <p:cNvSpPr>
              <a:spLocks noChangeShapeType="1"/>
            </p:cNvSpPr>
            <p:nvPr/>
          </p:nvSpPr>
          <p:spPr bwMode="auto">
            <a:xfrm>
              <a:off x="3718" y="3221"/>
              <a:ext cx="575" cy="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148312" y="3136676"/>
            <a:ext cx="990600" cy="473075"/>
            <a:chOff x="5148312" y="3136676"/>
            <a:chExt cx="990600" cy="473075"/>
          </a:xfrm>
        </p:grpSpPr>
        <p:sp>
          <p:nvSpPr>
            <p:cNvPr id="107" name="Text Box 126"/>
            <p:cNvSpPr txBox="1">
              <a:spLocks noChangeArrowheads="1"/>
            </p:cNvSpPr>
            <p:nvPr/>
          </p:nvSpPr>
          <p:spPr bwMode="auto">
            <a:xfrm>
              <a:off x="5529312" y="3136676"/>
              <a:ext cx="609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4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92"/>
            <p:cNvSpPr>
              <a:spLocks noChangeShapeType="1"/>
            </p:cNvSpPr>
            <p:nvPr/>
          </p:nvSpPr>
          <p:spPr bwMode="auto">
            <a:xfrm>
              <a:off x="5148312" y="3609751"/>
              <a:ext cx="9128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2890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Differentiaalinen sähkövuo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i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Y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6486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Pinta-alan läpäisevä differentiaalinen sähkövuo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i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Y</a:t>
            </a:r>
            <a:r>
              <a:rPr lang="fi-FI" altLang="fi-FI" sz="1800" i="1" dirty="0" smtClean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Symbol" panose="05050102010706020507" pitchFamily="18" charset="2"/>
                <a:cs typeface="Arial" panose="020B0604020202020204" pitchFamily="34" charset="0"/>
              </a:rPr>
              <a:t>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999517"/>
              </p:ext>
            </p:extLst>
          </p:nvPr>
        </p:nvGraphicFramePr>
        <p:xfrm>
          <a:off x="1449264" y="2498011"/>
          <a:ext cx="1309687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Equation" r:id="rId6" imgW="571320" imgH="609480" progId="Equation.DSMT4">
                  <p:embed/>
                </p:oleObj>
              </mc:Choice>
              <mc:Fallback>
                <p:oleObj name="Equation" r:id="rId6" imgW="5713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264" y="2498011"/>
                        <a:ext cx="1309687" cy="139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67"/>
          <p:cNvGrpSpPr>
            <a:grpSpLocks/>
          </p:cNvGrpSpPr>
          <p:nvPr/>
        </p:nvGrpSpPr>
        <p:grpSpPr bwMode="auto">
          <a:xfrm>
            <a:off x="3969544" y="3070820"/>
            <a:ext cx="2655888" cy="1784350"/>
            <a:chOff x="2784" y="2784"/>
            <a:chExt cx="1673" cy="1124"/>
          </a:xfrm>
        </p:grpSpPr>
        <p:grpSp>
          <p:nvGrpSpPr>
            <p:cNvPr id="71" name="Group 62"/>
            <p:cNvGrpSpPr>
              <a:grpSpLocks/>
            </p:cNvGrpSpPr>
            <p:nvPr/>
          </p:nvGrpSpPr>
          <p:grpSpPr bwMode="auto">
            <a:xfrm>
              <a:off x="2784" y="2784"/>
              <a:ext cx="1673" cy="1124"/>
              <a:chOff x="3408" y="2620"/>
              <a:chExt cx="1673" cy="1124"/>
            </a:xfrm>
          </p:grpSpPr>
          <p:sp>
            <p:nvSpPr>
              <p:cNvPr id="73" name="Freeform 63"/>
              <p:cNvSpPr>
                <a:spLocks/>
              </p:cNvSpPr>
              <p:nvPr/>
            </p:nvSpPr>
            <p:spPr bwMode="auto">
              <a:xfrm>
                <a:off x="3408" y="2620"/>
                <a:ext cx="1673" cy="1124"/>
              </a:xfrm>
              <a:custGeom>
                <a:avLst/>
                <a:gdLst>
                  <a:gd name="T0" fmla="*/ 83700 w 135"/>
                  <a:gd name="T1" fmla="*/ 11177 h 124"/>
                  <a:gd name="T2" fmla="*/ 66647 w 135"/>
                  <a:gd name="T3" fmla="*/ 14132 h 124"/>
                  <a:gd name="T4" fmla="*/ 45617 w 135"/>
                  <a:gd name="T5" fmla="*/ 29822 h 124"/>
                  <a:gd name="T6" fmla="*/ 36087 w 135"/>
                  <a:gd name="T7" fmla="*/ 40183 h 124"/>
                  <a:gd name="T8" fmla="*/ 7683 w 135"/>
                  <a:gd name="T9" fmla="*/ 61050 h 124"/>
                  <a:gd name="T10" fmla="*/ 1846 w 135"/>
                  <a:gd name="T11" fmla="*/ 65564 h 124"/>
                  <a:gd name="T12" fmla="*/ 13359 w 135"/>
                  <a:gd name="T13" fmla="*/ 84880 h 124"/>
                  <a:gd name="T14" fmla="*/ 38082 w 135"/>
                  <a:gd name="T15" fmla="*/ 92358 h 124"/>
                  <a:gd name="T16" fmla="*/ 121782 w 135"/>
                  <a:gd name="T17" fmla="*/ 84880 h 124"/>
                  <a:gd name="T18" fmla="*/ 177078 w 135"/>
                  <a:gd name="T19" fmla="*/ 85614 h 124"/>
                  <a:gd name="T20" fmla="*/ 199806 w 135"/>
                  <a:gd name="T21" fmla="*/ 77483 h 124"/>
                  <a:gd name="T22" fmla="*/ 207477 w 135"/>
                  <a:gd name="T23" fmla="*/ 70749 h 124"/>
                  <a:gd name="T24" fmla="*/ 205482 w 135"/>
                  <a:gd name="T25" fmla="*/ 50616 h 124"/>
                  <a:gd name="T26" fmla="*/ 220848 w 135"/>
                  <a:gd name="T27" fmla="*/ 44697 h 124"/>
                  <a:gd name="T28" fmla="*/ 234047 w 135"/>
                  <a:gd name="T29" fmla="*/ 40999 h 124"/>
                  <a:gd name="T30" fmla="*/ 237888 w 135"/>
                  <a:gd name="T31" fmla="*/ 40183 h 124"/>
                  <a:gd name="T32" fmla="*/ 251247 w 135"/>
                  <a:gd name="T33" fmla="*/ 32786 h 124"/>
                  <a:gd name="T34" fmla="*/ 256936 w 135"/>
                  <a:gd name="T35" fmla="*/ 28263 h 124"/>
                  <a:gd name="T36" fmla="*/ 236042 w 135"/>
                  <a:gd name="T37" fmla="*/ 20867 h 124"/>
                  <a:gd name="T38" fmla="*/ 222682 w 135"/>
                  <a:gd name="T39" fmla="*/ 17911 h 124"/>
                  <a:gd name="T40" fmla="*/ 203647 w 135"/>
                  <a:gd name="T41" fmla="*/ 2955 h 124"/>
                  <a:gd name="T42" fmla="*/ 184600 w 135"/>
                  <a:gd name="T43" fmla="*/ 0 h 124"/>
                  <a:gd name="T44" fmla="*/ 148513 w 135"/>
                  <a:gd name="T45" fmla="*/ 3698 h 124"/>
                  <a:gd name="T46" fmla="*/ 135141 w 135"/>
                  <a:gd name="T47" fmla="*/ 7478 h 124"/>
                  <a:gd name="T48" fmla="*/ 89375 w 135"/>
                  <a:gd name="T49" fmla="*/ 6735 h 124"/>
                  <a:gd name="T50" fmla="*/ 83700 w 135"/>
                  <a:gd name="T51" fmla="*/ 11177 h 12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35" h="124">
                    <a:moveTo>
                      <a:pt x="44" y="15"/>
                    </a:moveTo>
                    <a:cubicBezTo>
                      <a:pt x="41" y="16"/>
                      <a:pt x="35" y="19"/>
                      <a:pt x="35" y="19"/>
                    </a:cubicBezTo>
                    <a:cubicBezTo>
                      <a:pt x="31" y="26"/>
                      <a:pt x="28" y="33"/>
                      <a:pt x="24" y="40"/>
                    </a:cubicBezTo>
                    <a:cubicBezTo>
                      <a:pt x="21" y="44"/>
                      <a:pt x="19" y="54"/>
                      <a:pt x="19" y="54"/>
                    </a:cubicBezTo>
                    <a:cubicBezTo>
                      <a:pt x="18" y="67"/>
                      <a:pt x="16" y="76"/>
                      <a:pt x="4" y="82"/>
                    </a:cubicBezTo>
                    <a:cubicBezTo>
                      <a:pt x="3" y="84"/>
                      <a:pt x="1" y="88"/>
                      <a:pt x="1" y="88"/>
                    </a:cubicBezTo>
                    <a:cubicBezTo>
                      <a:pt x="2" y="97"/>
                      <a:pt x="0" y="107"/>
                      <a:pt x="7" y="114"/>
                    </a:cubicBezTo>
                    <a:cubicBezTo>
                      <a:pt x="11" y="118"/>
                      <a:pt x="20" y="124"/>
                      <a:pt x="20" y="124"/>
                    </a:cubicBezTo>
                    <a:cubicBezTo>
                      <a:pt x="35" y="122"/>
                      <a:pt x="49" y="116"/>
                      <a:pt x="64" y="114"/>
                    </a:cubicBezTo>
                    <a:cubicBezTo>
                      <a:pt x="79" y="115"/>
                      <a:pt x="76" y="116"/>
                      <a:pt x="93" y="115"/>
                    </a:cubicBezTo>
                    <a:cubicBezTo>
                      <a:pt x="99" y="113"/>
                      <a:pt x="102" y="109"/>
                      <a:pt x="105" y="104"/>
                    </a:cubicBezTo>
                    <a:cubicBezTo>
                      <a:pt x="107" y="101"/>
                      <a:pt x="109" y="95"/>
                      <a:pt x="109" y="95"/>
                    </a:cubicBezTo>
                    <a:cubicBezTo>
                      <a:pt x="108" y="86"/>
                      <a:pt x="106" y="77"/>
                      <a:pt x="108" y="68"/>
                    </a:cubicBezTo>
                    <a:cubicBezTo>
                      <a:pt x="109" y="64"/>
                      <a:pt x="116" y="60"/>
                      <a:pt x="116" y="60"/>
                    </a:cubicBezTo>
                    <a:cubicBezTo>
                      <a:pt x="118" y="57"/>
                      <a:pt x="120" y="56"/>
                      <a:pt x="123" y="55"/>
                    </a:cubicBezTo>
                    <a:cubicBezTo>
                      <a:pt x="124" y="55"/>
                      <a:pt x="125" y="54"/>
                      <a:pt x="125" y="54"/>
                    </a:cubicBezTo>
                    <a:cubicBezTo>
                      <a:pt x="127" y="50"/>
                      <a:pt x="130" y="48"/>
                      <a:pt x="132" y="44"/>
                    </a:cubicBezTo>
                    <a:cubicBezTo>
                      <a:pt x="133" y="42"/>
                      <a:pt x="135" y="38"/>
                      <a:pt x="135" y="38"/>
                    </a:cubicBezTo>
                    <a:cubicBezTo>
                      <a:pt x="133" y="32"/>
                      <a:pt x="129" y="31"/>
                      <a:pt x="124" y="28"/>
                    </a:cubicBezTo>
                    <a:cubicBezTo>
                      <a:pt x="122" y="27"/>
                      <a:pt x="117" y="24"/>
                      <a:pt x="117" y="24"/>
                    </a:cubicBezTo>
                    <a:cubicBezTo>
                      <a:pt x="116" y="22"/>
                      <a:pt x="108" y="5"/>
                      <a:pt x="107" y="4"/>
                    </a:cubicBezTo>
                    <a:cubicBezTo>
                      <a:pt x="105" y="2"/>
                      <a:pt x="100" y="1"/>
                      <a:pt x="97" y="0"/>
                    </a:cubicBezTo>
                    <a:cubicBezTo>
                      <a:pt x="81" y="1"/>
                      <a:pt x="87" y="0"/>
                      <a:pt x="78" y="5"/>
                    </a:cubicBezTo>
                    <a:cubicBezTo>
                      <a:pt x="77" y="8"/>
                      <a:pt x="71" y="10"/>
                      <a:pt x="71" y="10"/>
                    </a:cubicBezTo>
                    <a:cubicBezTo>
                      <a:pt x="64" y="9"/>
                      <a:pt x="54" y="7"/>
                      <a:pt x="47" y="9"/>
                    </a:cubicBezTo>
                    <a:cubicBezTo>
                      <a:pt x="46" y="11"/>
                      <a:pt x="44" y="15"/>
                      <a:pt x="44" y="1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path path="rect">
                  <a:fillToRect r="100000" b="10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Text Box 64"/>
              <p:cNvSpPr txBox="1">
                <a:spLocks noChangeArrowheads="1"/>
              </p:cNvSpPr>
              <p:nvPr/>
            </p:nvSpPr>
            <p:spPr bwMode="auto">
              <a:xfrm>
                <a:off x="4752" y="321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fi-FI" altLang="fi-FI" sz="24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endParaRPr lang="en-GB" altLang="fi-FI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2" name="Text Box 65"/>
            <p:cNvSpPr txBox="1">
              <a:spLocks noChangeArrowheads="1"/>
            </p:cNvSpPr>
            <p:nvPr/>
          </p:nvSpPr>
          <p:spPr bwMode="auto">
            <a:xfrm>
              <a:off x="3744" y="3504"/>
              <a:ext cx="288" cy="250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000" i="1" dirty="0" err="1">
                  <a:solidFill>
                    <a:srgbClr val="000000"/>
                  </a:solidFill>
                  <a:latin typeface="Symbol" pitchFamily="18" charset="2"/>
                </a:rPr>
                <a:t>r</a:t>
              </a:r>
              <a:r>
                <a:rPr lang="fi-FI" altLang="fi-FI" sz="2000" baseline="-25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5" name="Group 66"/>
          <p:cNvGrpSpPr>
            <a:grpSpLocks/>
          </p:cNvGrpSpPr>
          <p:nvPr/>
        </p:nvGrpSpPr>
        <p:grpSpPr bwMode="auto">
          <a:xfrm>
            <a:off x="4944269" y="3358158"/>
            <a:ext cx="793750" cy="793750"/>
            <a:chOff x="3408" y="2965"/>
            <a:chExt cx="500" cy="500"/>
          </a:xfrm>
        </p:grpSpPr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3566" y="2965"/>
              <a:ext cx="342" cy="198"/>
            </a:xfrm>
            <a:custGeom>
              <a:avLst/>
              <a:gdLst>
                <a:gd name="T0" fmla="*/ 1999 w 39"/>
                <a:gd name="T1" fmla="*/ 1181 h 27"/>
                <a:gd name="T2" fmla="*/ 3385 w 39"/>
                <a:gd name="T3" fmla="*/ 807 h 27"/>
                <a:gd name="T4" fmla="*/ 6077 w 39"/>
                <a:gd name="T5" fmla="*/ 807 h 27"/>
                <a:gd name="T6" fmla="*/ 12154 w 39"/>
                <a:gd name="T7" fmla="*/ 1181 h 27"/>
                <a:gd name="T8" fmla="*/ 18915 w 39"/>
                <a:gd name="T9" fmla="*/ 2743 h 27"/>
                <a:gd name="T10" fmla="*/ 21607 w 39"/>
                <a:gd name="T11" fmla="*/ 3175 h 27"/>
                <a:gd name="T12" fmla="*/ 25606 w 39"/>
                <a:gd name="T13" fmla="*/ 3923 h 27"/>
                <a:gd name="T14" fmla="*/ 24913 w 39"/>
                <a:gd name="T15" fmla="*/ 5918 h 27"/>
                <a:gd name="T16" fmla="*/ 22914 w 39"/>
                <a:gd name="T17" fmla="*/ 10648 h 27"/>
                <a:gd name="T18" fmla="*/ 17530 w 39"/>
                <a:gd name="T19" fmla="*/ 8661 h 27"/>
                <a:gd name="T20" fmla="*/ 12838 w 39"/>
                <a:gd name="T21" fmla="*/ 7905 h 27"/>
                <a:gd name="T22" fmla="*/ 10155 w 39"/>
                <a:gd name="T23" fmla="*/ 7099 h 27"/>
                <a:gd name="T24" fmla="*/ 6077 w 39"/>
                <a:gd name="T25" fmla="*/ 6725 h 27"/>
                <a:gd name="T26" fmla="*/ 0 w 39"/>
                <a:gd name="T27" fmla="*/ 7473 h 27"/>
                <a:gd name="T28" fmla="*/ 1999 w 39"/>
                <a:gd name="T29" fmla="*/ 1181 h 2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9" h="27">
                  <a:moveTo>
                    <a:pt x="3" y="3"/>
                  </a:moveTo>
                  <a:cubicBezTo>
                    <a:pt x="4" y="0"/>
                    <a:pt x="4" y="2"/>
                    <a:pt x="5" y="2"/>
                  </a:cubicBezTo>
                  <a:cubicBezTo>
                    <a:pt x="6" y="2"/>
                    <a:pt x="7" y="2"/>
                    <a:pt x="9" y="2"/>
                  </a:cubicBezTo>
                  <a:cubicBezTo>
                    <a:pt x="11" y="2"/>
                    <a:pt x="15" y="2"/>
                    <a:pt x="18" y="3"/>
                  </a:cubicBezTo>
                  <a:cubicBezTo>
                    <a:pt x="22" y="4"/>
                    <a:pt x="27" y="6"/>
                    <a:pt x="28" y="7"/>
                  </a:cubicBezTo>
                  <a:cubicBezTo>
                    <a:pt x="30" y="8"/>
                    <a:pt x="30" y="8"/>
                    <a:pt x="32" y="8"/>
                  </a:cubicBezTo>
                  <a:cubicBezTo>
                    <a:pt x="33" y="9"/>
                    <a:pt x="37" y="9"/>
                    <a:pt x="38" y="10"/>
                  </a:cubicBezTo>
                  <a:cubicBezTo>
                    <a:pt x="39" y="11"/>
                    <a:pt x="38" y="12"/>
                    <a:pt x="37" y="15"/>
                  </a:cubicBezTo>
                  <a:lnTo>
                    <a:pt x="34" y="27"/>
                  </a:lnTo>
                  <a:lnTo>
                    <a:pt x="26" y="22"/>
                  </a:lnTo>
                  <a:lnTo>
                    <a:pt x="19" y="20"/>
                  </a:lnTo>
                  <a:lnTo>
                    <a:pt x="15" y="18"/>
                  </a:lnTo>
                  <a:lnTo>
                    <a:pt x="9" y="17"/>
                  </a:lnTo>
                  <a:lnTo>
                    <a:pt x="0" y="19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55"/>
            <p:cNvSpPr txBox="1">
              <a:spLocks noChangeArrowheads="1"/>
            </p:cNvSpPr>
            <p:nvPr/>
          </p:nvSpPr>
          <p:spPr bwMode="auto">
            <a:xfrm>
              <a:off x="3408" y="3177"/>
              <a:ext cx="384" cy="288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oup 68"/>
          <p:cNvGrpSpPr>
            <a:grpSpLocks/>
          </p:cNvGrpSpPr>
          <p:nvPr/>
        </p:nvGrpSpPr>
        <p:grpSpPr bwMode="auto">
          <a:xfrm>
            <a:off x="5523707" y="1927820"/>
            <a:ext cx="1798637" cy="1565275"/>
            <a:chOff x="3763" y="2064"/>
            <a:chExt cx="1133" cy="986"/>
          </a:xfrm>
        </p:grpSpPr>
        <p:sp>
          <p:nvSpPr>
            <p:cNvPr id="79" name="Line 45"/>
            <p:cNvSpPr>
              <a:spLocks noChangeShapeType="1"/>
            </p:cNvSpPr>
            <p:nvPr/>
          </p:nvSpPr>
          <p:spPr bwMode="auto">
            <a:xfrm flipV="1">
              <a:off x="3763" y="2232"/>
              <a:ext cx="809" cy="818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57"/>
            <p:cNvSpPr txBox="1">
              <a:spLocks noChangeArrowheads="1"/>
            </p:cNvSpPr>
            <p:nvPr/>
          </p:nvSpPr>
          <p:spPr bwMode="auto">
            <a:xfrm>
              <a:off x="4608" y="2064"/>
              <a:ext cx="288" cy="327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8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1" name="Text Box 59"/>
          <p:cNvSpPr txBox="1">
            <a:spLocks noChangeArrowheads="1"/>
          </p:cNvSpPr>
          <p:nvPr/>
        </p:nvSpPr>
        <p:spPr bwMode="auto">
          <a:xfrm>
            <a:off x="4426744" y="4213820"/>
            <a:ext cx="609600" cy="519113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fi-FI" altLang="fi-FI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2" name="Group 70"/>
          <p:cNvGrpSpPr>
            <a:grpSpLocks/>
          </p:cNvGrpSpPr>
          <p:nvPr/>
        </p:nvGrpSpPr>
        <p:grpSpPr bwMode="auto">
          <a:xfrm>
            <a:off x="5738019" y="2232620"/>
            <a:ext cx="669925" cy="723900"/>
            <a:chOff x="3898" y="2256"/>
            <a:chExt cx="422" cy="456"/>
          </a:xfrm>
        </p:grpSpPr>
        <p:sp>
          <p:nvSpPr>
            <p:cNvPr id="83" name="Arc 47"/>
            <p:cNvSpPr>
              <a:spLocks/>
            </p:cNvSpPr>
            <p:nvPr/>
          </p:nvSpPr>
          <p:spPr bwMode="auto">
            <a:xfrm>
              <a:off x="3898" y="2495"/>
              <a:ext cx="290" cy="217"/>
            </a:xfrm>
            <a:custGeom>
              <a:avLst/>
              <a:gdLst>
                <a:gd name="T0" fmla="*/ 0 w 20075"/>
                <a:gd name="T1" fmla="*/ 0 h 21600"/>
                <a:gd name="T2" fmla="*/ 0 w 20075"/>
                <a:gd name="T3" fmla="*/ 0 h 21600"/>
                <a:gd name="T4" fmla="*/ 0 w 2007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75" h="21600" fill="none" extrusionOk="0">
                  <a:moveTo>
                    <a:pt x="0" y="8"/>
                  </a:moveTo>
                  <a:cubicBezTo>
                    <a:pt x="196" y="2"/>
                    <a:pt x="392" y="-1"/>
                    <a:pt x="589" y="0"/>
                  </a:cubicBezTo>
                  <a:cubicBezTo>
                    <a:pt x="8907" y="0"/>
                    <a:pt x="16486" y="4776"/>
                    <a:pt x="20075" y="12280"/>
                  </a:cubicBezTo>
                </a:path>
                <a:path w="20075" h="21600" stroke="0" extrusionOk="0">
                  <a:moveTo>
                    <a:pt x="0" y="8"/>
                  </a:moveTo>
                  <a:cubicBezTo>
                    <a:pt x="196" y="2"/>
                    <a:pt x="392" y="-1"/>
                    <a:pt x="589" y="0"/>
                  </a:cubicBezTo>
                  <a:cubicBezTo>
                    <a:pt x="8907" y="0"/>
                    <a:pt x="16486" y="4776"/>
                    <a:pt x="20075" y="12280"/>
                  </a:cubicBezTo>
                  <a:lnTo>
                    <a:pt x="589" y="2160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61"/>
            <p:cNvSpPr txBox="1">
              <a:spLocks noChangeArrowheads="1"/>
            </p:cNvSpPr>
            <p:nvPr/>
          </p:nvSpPr>
          <p:spPr bwMode="auto">
            <a:xfrm>
              <a:off x="3936" y="225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i="1">
                  <a:solidFill>
                    <a:srgbClr val="000000"/>
                  </a:solidFill>
                  <a:latin typeface="Symbol" pitchFamily="18" charset="2"/>
                </a:rPr>
                <a:t>q</a:t>
              </a:r>
              <a:endParaRPr lang="en-GB" altLang="fi-FI" sz="2400">
                <a:solidFill>
                  <a:srgbClr val="000000"/>
                </a:solidFill>
                <a:latin typeface="Symbol" pitchFamily="18" charset="2"/>
              </a:endParaRPr>
            </a:p>
          </p:txBody>
        </p:sp>
      </p:grpSp>
      <p:grpSp>
        <p:nvGrpSpPr>
          <p:cNvPr id="85" name="Group 69"/>
          <p:cNvGrpSpPr>
            <a:grpSpLocks/>
          </p:cNvGrpSpPr>
          <p:nvPr/>
        </p:nvGrpSpPr>
        <p:grpSpPr bwMode="auto">
          <a:xfrm>
            <a:off x="5507832" y="1013420"/>
            <a:ext cx="976312" cy="2509838"/>
            <a:chOff x="3753" y="1488"/>
            <a:chExt cx="615" cy="1581"/>
          </a:xfrm>
        </p:grpSpPr>
        <p:sp>
          <p:nvSpPr>
            <p:cNvPr id="86" name="Line 43"/>
            <p:cNvSpPr>
              <a:spLocks noChangeShapeType="1"/>
            </p:cNvSpPr>
            <p:nvPr/>
          </p:nvSpPr>
          <p:spPr bwMode="auto">
            <a:xfrm flipV="1">
              <a:off x="3753" y="1771"/>
              <a:ext cx="332" cy="12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52"/>
            <p:cNvSpPr txBox="1">
              <a:spLocks noChangeArrowheads="1"/>
            </p:cNvSpPr>
            <p:nvPr/>
          </p:nvSpPr>
          <p:spPr bwMode="auto">
            <a:xfrm>
              <a:off x="3984" y="148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4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391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8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6486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Kuvaa suljetun pinnan läpi olevien lähteiden (varaukset) ja pinnan läpi kulkevan vektorivuon välistä yhteyttä: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515893"/>
              </p:ext>
            </p:extLst>
          </p:nvPr>
        </p:nvGraphicFramePr>
        <p:xfrm>
          <a:off x="2745408" y="2525588"/>
          <a:ext cx="15430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Equation" r:id="rId6" imgW="672840" imgH="266400" progId="Equation.DSMT4">
                  <p:embed/>
                </p:oleObj>
              </mc:Choice>
              <mc:Fallback>
                <p:oleObj name="Equation" r:id="rId6" imgW="67284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5408" y="2525588"/>
                        <a:ext cx="154305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9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laki: pistevaraus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Oval 7"/>
          <p:cNvSpPr>
            <a:spLocks noChangeArrowheads="1"/>
          </p:cNvSpPr>
          <p:nvPr/>
        </p:nvSpPr>
        <p:spPr bwMode="auto">
          <a:xfrm>
            <a:off x="4276701" y="2138387"/>
            <a:ext cx="2324100" cy="2262188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76767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29" name="Group 52"/>
          <p:cNvGrpSpPr>
            <a:grpSpLocks/>
          </p:cNvGrpSpPr>
          <p:nvPr/>
        </p:nvGrpSpPr>
        <p:grpSpPr bwMode="auto">
          <a:xfrm>
            <a:off x="3448026" y="922362"/>
            <a:ext cx="4332288" cy="3933825"/>
            <a:chOff x="2773" y="1332"/>
            <a:chExt cx="2729" cy="2478"/>
          </a:xfrm>
        </p:grpSpPr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3024" y="3259"/>
              <a:ext cx="434" cy="3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>
              <a:off x="4759" y="2815"/>
              <a:ext cx="50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V="1">
              <a:off x="4023" y="1585"/>
              <a:ext cx="0" cy="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6173007"/>
                </p:ext>
              </p:extLst>
            </p:nvPr>
          </p:nvGraphicFramePr>
          <p:xfrm>
            <a:off x="2773" y="3569"/>
            <a:ext cx="239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82" name="Equation" r:id="rId6" imgW="139680" imgH="139680" progId="Equation.DSMT4">
                    <p:embed/>
                  </p:oleObj>
                </mc:Choice>
                <mc:Fallback>
                  <p:oleObj name="Equation" r:id="rId6" imgW="13968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3" y="3569"/>
                          <a:ext cx="239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673165"/>
                </p:ext>
              </p:extLst>
            </p:nvPr>
          </p:nvGraphicFramePr>
          <p:xfrm>
            <a:off x="5285" y="2692"/>
            <a:ext cx="217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83" name="Equation" r:id="rId8" imgW="139680" imgH="177480" progId="Equation.DSMT4">
                    <p:embed/>
                  </p:oleObj>
                </mc:Choice>
                <mc:Fallback>
                  <p:oleObj name="Equation" r:id="rId8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5" y="2692"/>
                          <a:ext cx="217" cy="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6774080"/>
                </p:ext>
              </p:extLst>
            </p:nvPr>
          </p:nvGraphicFramePr>
          <p:xfrm>
            <a:off x="3930" y="1332"/>
            <a:ext cx="217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84" name="Equation" r:id="rId10" imgW="126720" imgH="139680" progId="Equation.DSMT4">
                    <p:embed/>
                  </p:oleObj>
                </mc:Choice>
                <mc:Fallback>
                  <p:oleObj name="Equation" r:id="rId10" imgW="1267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0" y="1332"/>
                          <a:ext cx="217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H="1">
              <a:off x="3450" y="2845"/>
              <a:ext cx="542" cy="41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Line 18"/>
          <p:cNvSpPr>
            <a:spLocks noChangeShapeType="1"/>
          </p:cNvSpPr>
          <p:nvPr/>
        </p:nvSpPr>
        <p:spPr bwMode="auto">
          <a:xfrm>
            <a:off x="5468913" y="3276625"/>
            <a:ext cx="1131888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 flipV="1">
            <a:off x="5432401" y="2103462"/>
            <a:ext cx="0" cy="113665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Oval 25"/>
          <p:cNvSpPr>
            <a:spLocks noChangeArrowheads="1"/>
          </p:cNvSpPr>
          <p:nvPr/>
        </p:nvSpPr>
        <p:spPr bwMode="auto">
          <a:xfrm>
            <a:off x="6551588" y="3227412"/>
            <a:ext cx="98425" cy="968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40" name="Oval 26"/>
          <p:cNvSpPr>
            <a:spLocks noChangeArrowheads="1"/>
          </p:cNvSpPr>
          <p:nvPr/>
        </p:nvSpPr>
        <p:spPr bwMode="auto">
          <a:xfrm>
            <a:off x="4719613" y="3743350"/>
            <a:ext cx="98425" cy="952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41" name="Oval 27"/>
          <p:cNvSpPr>
            <a:spLocks noChangeArrowheads="1"/>
          </p:cNvSpPr>
          <p:nvPr/>
        </p:nvSpPr>
        <p:spPr bwMode="auto">
          <a:xfrm>
            <a:off x="5383188" y="2090762"/>
            <a:ext cx="98425" cy="952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grpSp>
        <p:nvGrpSpPr>
          <p:cNvPr id="42" name="Group 28"/>
          <p:cNvGrpSpPr>
            <a:grpSpLocks/>
          </p:cNvGrpSpPr>
          <p:nvPr/>
        </p:nvGrpSpPr>
        <p:grpSpPr bwMode="auto">
          <a:xfrm>
            <a:off x="4276701" y="2605112"/>
            <a:ext cx="2324100" cy="1317625"/>
            <a:chOff x="513" y="542"/>
            <a:chExt cx="188" cy="110"/>
          </a:xfrm>
        </p:grpSpPr>
        <p:grpSp>
          <p:nvGrpSpPr>
            <p:cNvPr id="43" name="Group 29"/>
            <p:cNvGrpSpPr>
              <a:grpSpLocks/>
            </p:cNvGrpSpPr>
            <p:nvPr/>
          </p:nvGrpSpPr>
          <p:grpSpPr bwMode="auto">
            <a:xfrm>
              <a:off x="513" y="596"/>
              <a:ext cx="188" cy="56"/>
              <a:chOff x="513" y="596"/>
              <a:chExt cx="188" cy="56"/>
            </a:xfrm>
          </p:grpSpPr>
          <p:sp>
            <p:nvSpPr>
              <p:cNvPr id="47" name="Arc 30"/>
              <p:cNvSpPr>
                <a:spLocks/>
              </p:cNvSpPr>
              <p:nvPr/>
            </p:nvSpPr>
            <p:spPr bwMode="auto">
              <a:xfrm flipH="1" flipV="1">
                <a:off x="513" y="596"/>
                <a:ext cx="95" cy="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Arc 31"/>
              <p:cNvSpPr>
                <a:spLocks/>
              </p:cNvSpPr>
              <p:nvPr/>
            </p:nvSpPr>
            <p:spPr bwMode="auto">
              <a:xfrm flipV="1">
                <a:off x="606" y="596"/>
                <a:ext cx="95" cy="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32"/>
            <p:cNvGrpSpPr>
              <a:grpSpLocks/>
            </p:cNvGrpSpPr>
            <p:nvPr/>
          </p:nvGrpSpPr>
          <p:grpSpPr bwMode="auto">
            <a:xfrm flipV="1">
              <a:off x="513" y="542"/>
              <a:ext cx="188" cy="56"/>
              <a:chOff x="513" y="596"/>
              <a:chExt cx="188" cy="56"/>
            </a:xfrm>
          </p:grpSpPr>
          <p:sp>
            <p:nvSpPr>
              <p:cNvPr id="45" name="Arc 33"/>
              <p:cNvSpPr>
                <a:spLocks/>
              </p:cNvSpPr>
              <p:nvPr/>
            </p:nvSpPr>
            <p:spPr bwMode="auto">
              <a:xfrm flipH="1" flipV="1">
                <a:off x="513" y="596"/>
                <a:ext cx="95" cy="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Arc 34"/>
              <p:cNvSpPr>
                <a:spLocks/>
              </p:cNvSpPr>
              <p:nvPr/>
            </p:nvSpPr>
            <p:spPr bwMode="auto">
              <a:xfrm flipV="1">
                <a:off x="606" y="596"/>
                <a:ext cx="95" cy="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9" name="Group 35"/>
          <p:cNvGrpSpPr>
            <a:grpSpLocks/>
          </p:cNvGrpSpPr>
          <p:nvPr/>
        </p:nvGrpSpPr>
        <p:grpSpPr bwMode="auto">
          <a:xfrm>
            <a:off x="4694213" y="2138387"/>
            <a:ext cx="1450975" cy="2262188"/>
            <a:chOff x="879" y="286"/>
            <a:chExt cx="118" cy="189"/>
          </a:xfrm>
        </p:grpSpPr>
        <p:sp>
          <p:nvSpPr>
            <p:cNvPr id="50" name="Arc 36"/>
            <p:cNvSpPr>
              <a:spLocks/>
            </p:cNvSpPr>
            <p:nvPr/>
          </p:nvSpPr>
          <p:spPr bwMode="auto">
            <a:xfrm>
              <a:off x="939" y="286"/>
              <a:ext cx="58" cy="9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Arc 37"/>
            <p:cNvSpPr>
              <a:spLocks/>
            </p:cNvSpPr>
            <p:nvPr/>
          </p:nvSpPr>
          <p:spPr bwMode="auto">
            <a:xfrm flipV="1">
              <a:off x="939" y="380"/>
              <a:ext cx="58" cy="9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Arc 38"/>
            <p:cNvSpPr>
              <a:spLocks/>
            </p:cNvSpPr>
            <p:nvPr/>
          </p:nvSpPr>
          <p:spPr bwMode="auto">
            <a:xfrm flipH="1" flipV="1">
              <a:off x="879" y="380"/>
              <a:ext cx="59" cy="9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Arc 39"/>
            <p:cNvSpPr>
              <a:spLocks/>
            </p:cNvSpPr>
            <p:nvPr/>
          </p:nvSpPr>
          <p:spPr bwMode="auto">
            <a:xfrm flipH="1">
              <a:off x="879" y="286"/>
              <a:ext cx="59" cy="9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1"/>
          <p:cNvGrpSpPr>
            <a:grpSpLocks/>
          </p:cNvGrpSpPr>
          <p:nvPr/>
        </p:nvGrpSpPr>
        <p:grpSpPr bwMode="auto">
          <a:xfrm>
            <a:off x="5522893" y="2581297"/>
            <a:ext cx="665163" cy="650874"/>
            <a:chOff x="4080" y="2377"/>
            <a:chExt cx="419" cy="410"/>
          </a:xfrm>
        </p:grpSpPr>
        <p:sp>
          <p:nvSpPr>
            <p:cNvPr id="55" name="AutoShape 20"/>
            <p:cNvSpPr>
              <a:spLocks noChangeArrowheads="1"/>
            </p:cNvSpPr>
            <p:nvPr/>
          </p:nvSpPr>
          <p:spPr bwMode="auto">
            <a:xfrm rot="7157481">
              <a:off x="4303" y="2383"/>
              <a:ext cx="106" cy="93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6" name="Text Box 43"/>
            <p:cNvSpPr txBox="1">
              <a:spLocks noChangeArrowheads="1"/>
            </p:cNvSpPr>
            <p:nvPr/>
          </p:nvSpPr>
          <p:spPr bwMode="auto">
            <a:xfrm>
              <a:off x="4080" y="2496"/>
              <a:ext cx="419" cy="29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fi-FI" altLang="fi-FI" sz="2400" i="1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7" name="Group 45"/>
          <p:cNvGrpSpPr>
            <a:grpSpLocks/>
          </p:cNvGrpSpPr>
          <p:nvPr/>
        </p:nvGrpSpPr>
        <p:grpSpPr bwMode="auto">
          <a:xfrm>
            <a:off x="4913288" y="2846412"/>
            <a:ext cx="592138" cy="519113"/>
            <a:chOff x="3696" y="2544"/>
            <a:chExt cx="373" cy="327"/>
          </a:xfrm>
        </p:grpSpPr>
        <p:sp>
          <p:nvSpPr>
            <p:cNvPr id="58" name="Oval 16"/>
            <p:cNvSpPr>
              <a:spLocks noChangeArrowheads="1"/>
            </p:cNvSpPr>
            <p:nvPr/>
          </p:nvSpPr>
          <p:spPr bwMode="auto">
            <a:xfrm>
              <a:off x="3977" y="2762"/>
              <a:ext cx="92" cy="9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9" name="Text Box 44"/>
            <p:cNvSpPr txBox="1">
              <a:spLocks noChangeArrowheads="1"/>
            </p:cNvSpPr>
            <p:nvPr/>
          </p:nvSpPr>
          <p:spPr bwMode="auto">
            <a:xfrm>
              <a:off x="3696" y="2544"/>
              <a:ext cx="288" cy="327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GB" altLang="fi-FI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0" name="Group 49"/>
          <p:cNvGrpSpPr>
            <a:grpSpLocks/>
          </p:cNvGrpSpPr>
          <p:nvPr/>
        </p:nvGrpSpPr>
        <p:grpSpPr bwMode="auto">
          <a:xfrm>
            <a:off x="5935638" y="1627212"/>
            <a:ext cx="730250" cy="1014413"/>
            <a:chOff x="4340" y="1776"/>
            <a:chExt cx="460" cy="639"/>
          </a:xfrm>
        </p:grpSpPr>
        <p:sp>
          <p:nvSpPr>
            <p:cNvPr id="61" name="Line 21"/>
            <p:cNvSpPr>
              <a:spLocks noChangeShapeType="1"/>
            </p:cNvSpPr>
            <p:nvPr/>
          </p:nvSpPr>
          <p:spPr bwMode="auto">
            <a:xfrm flipV="1">
              <a:off x="4340" y="2023"/>
              <a:ext cx="318" cy="3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48"/>
            <p:cNvSpPr txBox="1">
              <a:spLocks noChangeArrowheads="1"/>
            </p:cNvSpPr>
            <p:nvPr/>
          </p:nvSpPr>
          <p:spPr bwMode="auto">
            <a:xfrm>
              <a:off x="4416" y="177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4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24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Group 59"/>
          <p:cNvGrpSpPr>
            <a:grpSpLocks/>
          </p:cNvGrpSpPr>
          <p:nvPr/>
        </p:nvGrpSpPr>
        <p:grpSpPr bwMode="auto">
          <a:xfrm>
            <a:off x="5997551" y="1322412"/>
            <a:ext cx="1430337" cy="1354138"/>
            <a:chOff x="4379" y="1584"/>
            <a:chExt cx="901" cy="853"/>
          </a:xfrm>
        </p:grpSpPr>
        <p:sp>
          <p:nvSpPr>
            <p:cNvPr id="64" name="Line 22"/>
            <p:cNvSpPr>
              <a:spLocks noChangeShapeType="1"/>
            </p:cNvSpPr>
            <p:nvPr/>
          </p:nvSpPr>
          <p:spPr bwMode="auto">
            <a:xfrm flipV="1">
              <a:off x="4379" y="1751"/>
              <a:ext cx="581" cy="686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50"/>
            <p:cNvSpPr txBox="1">
              <a:spLocks noChangeArrowheads="1"/>
            </p:cNvSpPr>
            <p:nvPr/>
          </p:nvSpPr>
          <p:spPr bwMode="auto">
            <a:xfrm>
              <a:off x="4992" y="1584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>
                      <a:alpha val="50195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fi-FI" altLang="fi-FI" sz="2800" b="1" i="1" dirty="0">
                  <a:solidFill>
                    <a:srgbClr val="66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altLang="fi-FI" sz="2800" b="1" i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86095"/>
              </p:ext>
            </p:extLst>
          </p:nvPr>
        </p:nvGraphicFramePr>
        <p:xfrm>
          <a:off x="787400" y="1146175"/>
          <a:ext cx="15716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5" name="Equation" r:id="rId12" imgW="685800" imgH="266400" progId="Equation.DSMT4">
                  <p:embed/>
                </p:oleObj>
              </mc:Choice>
              <mc:Fallback>
                <p:oleObj name="Equation" r:id="rId12" imgW="685800" imgH="26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1146175"/>
                        <a:ext cx="15716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558990"/>
              </p:ext>
            </p:extLst>
          </p:nvPr>
        </p:nvGraphicFramePr>
        <p:xfrm>
          <a:off x="2385368" y="1157436"/>
          <a:ext cx="14843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6" name="Equation" r:id="rId14" imgW="647640" imgH="266400" progId="Equation.DSMT4">
                  <p:embed/>
                </p:oleObj>
              </mc:Choice>
              <mc:Fallback>
                <p:oleObj name="Equation" r:id="rId14" imgW="64764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1157436"/>
                        <a:ext cx="148431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607287"/>
              </p:ext>
            </p:extLst>
          </p:nvPr>
        </p:nvGraphicFramePr>
        <p:xfrm>
          <a:off x="3825528" y="1157288"/>
          <a:ext cx="96043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7" name="Equation" r:id="rId16" imgW="419040" imgH="266400" progId="Equation.DSMT4">
                  <p:embed/>
                </p:oleObj>
              </mc:Choice>
              <mc:Fallback>
                <p:oleObj name="Equation" r:id="rId16" imgW="41904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528" y="1157288"/>
                        <a:ext cx="960438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878353"/>
              </p:ext>
            </p:extLst>
          </p:nvPr>
        </p:nvGraphicFramePr>
        <p:xfrm>
          <a:off x="801192" y="1733500"/>
          <a:ext cx="20669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8" name="Equation" r:id="rId18" imgW="901440" imgH="330120" progId="Equation.DSMT4">
                  <p:embed/>
                </p:oleObj>
              </mc:Choice>
              <mc:Fallback>
                <p:oleObj name="Equation" r:id="rId18" imgW="901440" imgH="330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1733500"/>
                        <a:ext cx="20669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08619"/>
              </p:ext>
            </p:extLst>
          </p:nvPr>
        </p:nvGraphicFramePr>
        <p:xfrm>
          <a:off x="2940893" y="1773113"/>
          <a:ext cx="20367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9" name="Equation" r:id="rId20" imgW="888840" imgH="330120" progId="Equation.DSMT4">
                  <p:embed/>
                </p:oleObj>
              </mc:Choice>
              <mc:Fallback>
                <p:oleObj name="Equation" r:id="rId20" imgW="8888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893" y="1773113"/>
                        <a:ext cx="203676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893746"/>
              </p:ext>
            </p:extLst>
          </p:nvPr>
        </p:nvGraphicFramePr>
        <p:xfrm>
          <a:off x="801192" y="2381572"/>
          <a:ext cx="20653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0" name="Equation" r:id="rId22" imgW="901440" imgH="253800" progId="Equation.DSMT4">
                  <p:embed/>
                </p:oleObj>
              </mc:Choice>
              <mc:Fallback>
                <p:oleObj name="Equation" r:id="rId22" imgW="90144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2381572"/>
                        <a:ext cx="20653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350762"/>
              </p:ext>
            </p:extLst>
          </p:nvPr>
        </p:nvGraphicFramePr>
        <p:xfrm>
          <a:off x="801192" y="2957636"/>
          <a:ext cx="18335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1" name="Equation" r:id="rId24" imgW="799920" imgH="190440" progId="Equation.DSMT4">
                  <p:embed/>
                </p:oleObj>
              </mc:Choice>
              <mc:Fallback>
                <p:oleObj name="Equation" r:id="rId24" imgW="799920" imgH="1904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2957636"/>
                        <a:ext cx="1833563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406026"/>
              </p:ext>
            </p:extLst>
          </p:nvPr>
        </p:nvGraphicFramePr>
        <p:xfrm>
          <a:off x="801192" y="3533700"/>
          <a:ext cx="11922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92" name="Equation" r:id="rId26" imgW="520560" imgH="203040" progId="Equation.DSMT4">
                  <p:embed/>
                </p:oleObj>
              </mc:Choice>
              <mc:Fallback>
                <p:oleObj name="Equation" r:id="rId26" imgW="52056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3533700"/>
                        <a:ext cx="1192212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2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270138"/>
              </p:ext>
            </p:extLst>
          </p:nvPr>
        </p:nvGraphicFramePr>
        <p:xfrm>
          <a:off x="2385368" y="1733500"/>
          <a:ext cx="235426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6" name="Equation" r:id="rId6" imgW="1028520" imgH="291960" progId="Equation.DSMT4">
                  <p:embed/>
                </p:oleObj>
              </mc:Choice>
              <mc:Fallback>
                <p:oleObj name="Equation" r:id="rId6" imgW="1028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1733500"/>
                        <a:ext cx="2354262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00981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Pistevarauksen aikaansaama sähkövuon tiheys ja sähkökentän voimakkuus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483953"/>
              </p:ext>
            </p:extLst>
          </p:nvPr>
        </p:nvGraphicFramePr>
        <p:xfrm>
          <a:off x="2329532" y="2597150"/>
          <a:ext cx="14239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7" name="Equation" r:id="rId8" imgW="622080" imgH="291960" progId="Equation.DSMT4">
                  <p:embed/>
                </p:oleObj>
              </mc:Choice>
              <mc:Fallback>
                <p:oleObj name="Equation" r:id="rId8" imgW="622080" imgH="2919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532" y="2597150"/>
                        <a:ext cx="14239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285385"/>
              </p:ext>
            </p:extLst>
          </p:nvPr>
        </p:nvGraphicFramePr>
        <p:xfrm>
          <a:off x="2385368" y="3562350"/>
          <a:ext cx="11033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8" name="Equation" r:id="rId10" imgW="482400" imgH="139680" progId="Equation.DSMT4">
                  <p:embed/>
                </p:oleObj>
              </mc:Choice>
              <mc:Fallback>
                <p:oleObj name="Equation" r:id="rId10" imgW="482400" imgH="1396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3562350"/>
                        <a:ext cx="110331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643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22.8.2018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Sähkövuo ja Gaussin laki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Gaussin ”pinta”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229444"/>
            <a:ext cx="6812949" cy="43204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Vaatimukset: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41152" y="1661492"/>
            <a:ext cx="6812949" cy="43204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Pinnan on oltava suljettu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41152" y="2165548"/>
            <a:ext cx="6812949" cy="43204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Jokaisessa pinnan pisteessä sähkövuon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oltava suunnaltaan ko. pinnalle normaali tai tangentiaalinen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468963" y="2957636"/>
            <a:ext cx="6812949" cy="432048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paikallisesti vakio osissa, joissa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suunnaltaan normaali ko.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pinnalle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11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9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1304</TotalTime>
  <Words>328</Words>
  <Application>Microsoft Office PowerPoint</Application>
  <PresentationFormat>Custom</PresentationFormat>
  <Paragraphs>91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yleispohja</vt:lpstr>
      <vt:lpstr>Equation</vt:lpstr>
      <vt:lpstr>SATE2180 Kenttäteorian perusteet Sähkövuo ja Gaussin laki Sähkötekniikka/MV </vt:lpstr>
      <vt:lpstr>Kokonaisvaraus Q</vt:lpstr>
      <vt:lpstr>Sähkövuo Y </vt:lpstr>
      <vt:lpstr>Sähkövuon tiheys D </vt:lpstr>
      <vt:lpstr>Differentiaalinen sähkövuo dY </vt:lpstr>
      <vt:lpstr>Gaussin laki</vt:lpstr>
      <vt:lpstr>Gaussin laki: pistevaraus</vt:lpstr>
      <vt:lpstr>Pistevarauksen aikaansaama sähkövuon tiheys ja sähkökentän voimakkuus</vt:lpstr>
      <vt:lpstr>Gaussin ”pinta”</vt:lpstr>
      <vt:lpstr>Gaussin ”pinta”: viivavaraus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154</cp:revision>
  <cp:lastPrinted>2018-08-22T09:38:22Z</cp:lastPrinted>
  <dcterms:created xsi:type="dcterms:W3CDTF">2018-08-21T07:35:50Z</dcterms:created>
  <dcterms:modified xsi:type="dcterms:W3CDTF">2018-09-10T14:18:28Z</dcterms:modified>
</cp:coreProperties>
</file>