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3" r:id="rId2"/>
    <p:sldId id="261" r:id="rId3"/>
    <p:sldId id="366" r:id="rId4"/>
    <p:sldId id="378" r:id="rId5"/>
    <p:sldId id="379" r:id="rId6"/>
    <p:sldId id="302" r:id="rId7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>
        <p:scale>
          <a:sx n="151" d="100"/>
          <a:sy n="151" d="100"/>
        </p:scale>
        <p:origin x="-822" y="-30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21.9.2018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SATE2108 Gaussin divergenssi teoreema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9.wmf"/><Relationship Id="rId5" Type="http://schemas.microsoft.com/office/2007/relationships/hdphoto" Target="../media/hdphoto1.wdp"/><Relationship Id="rId10" Type="http://schemas.openxmlformats.org/officeDocument/2006/relationships/oleObject" Target="../embeddings/oleObject7.bin"/><Relationship Id="rId4" Type="http://schemas.openxmlformats.org/officeDocument/2006/relationships/image" Target="../media/image2.png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Gaussin divergenssi teoreema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Divergenssi / sähkökentät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372884"/>
            <a:ext cx="6812949" cy="72065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kern="0" dirty="0">
                <a:latin typeface="Arial" panose="020B0604020202020204" pitchFamily="34" charset="0"/>
                <a:cs typeface="Arial" panose="020B0604020202020204" pitchFamily="34" charset="0"/>
              </a:rPr>
              <a:t>Jos vektorikentän divergenssi on positiivinen, ko. alueella on olemassa lähteitä (=&gt; +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eli positiivisia varauksia).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441152" y="2236980"/>
            <a:ext cx="6812949" cy="720656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Jos vektorikentän divergenssi on negatiivinen, ko. alueella on olemassa nieluja (=&gt; -</a:t>
            </a:r>
            <a:r>
              <a:rPr lang="fi-FI" altLang="fi-FI" sz="1800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eli negatiivisia varauksia).</a:t>
            </a:r>
          </a:p>
          <a:p>
            <a:pPr marL="0" indent="0">
              <a:buFont typeface="Arial" pitchFamily="34" charset="0"/>
              <a:buNone/>
            </a:pPr>
            <a:endParaRPr lang="fi-FI" altLang="fi-FI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4"/>
          <p:cNvSpPr txBox="1">
            <a:spLocks/>
          </p:cNvSpPr>
          <p:nvPr/>
        </p:nvSpPr>
        <p:spPr>
          <a:xfrm>
            <a:off x="468963" y="3376901"/>
            <a:ext cx="6812949" cy="720656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Jos vektorikentän divergenssi on nolla, ko. alueella ei ole lähteitä eikä nieluja (=&gt; alueella ei ole varauksia).</a:t>
            </a:r>
          </a:p>
          <a:p>
            <a:pPr marL="0" indent="0">
              <a:buFont typeface="Arial" pitchFamily="34" charset="0"/>
              <a:buNone/>
            </a:pPr>
            <a:endParaRPr lang="fi-FI" altLang="fi-FI" sz="18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516805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Sähkövuon tiheyden divergenssi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344830"/>
              </p:ext>
            </p:extLst>
          </p:nvPr>
        </p:nvGraphicFramePr>
        <p:xfrm>
          <a:off x="1553790" y="2525713"/>
          <a:ext cx="40719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71" name="Equation" r:id="rId6" imgW="1625400" imgH="393480" progId="Equation.DSMT4">
                  <p:embed/>
                </p:oleObj>
              </mc:Choice>
              <mc:Fallback>
                <p:oleObj name="Equation" r:id="rId6" imgW="162540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3790" y="2525713"/>
                        <a:ext cx="407193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372884"/>
            <a:ext cx="1700381" cy="5046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Gaussin laista: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177664"/>
              </p:ext>
            </p:extLst>
          </p:nvPr>
        </p:nvGraphicFramePr>
        <p:xfrm>
          <a:off x="2606675" y="1387475"/>
          <a:ext cx="165417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72" name="Equation" r:id="rId8" imgW="660240" imgH="266400" progId="Equation.DSMT4">
                  <p:embed/>
                </p:oleObj>
              </mc:Choice>
              <mc:Fallback>
                <p:oleObj name="Equation" r:id="rId8" imgW="660240" imgH="26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1387475"/>
                        <a:ext cx="165417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530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516805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Maxwellin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1. yhtälö </a:t>
            </a:r>
            <a:b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staattisille kentille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15265"/>
              </p:ext>
            </p:extLst>
          </p:nvPr>
        </p:nvGraphicFramePr>
        <p:xfrm>
          <a:off x="2889424" y="1518096"/>
          <a:ext cx="120808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Equation" r:id="rId6" imgW="482400" imgH="431640" progId="Equation.DSMT4">
                  <p:embed/>
                </p:oleObj>
              </mc:Choice>
              <mc:Fallback>
                <p:oleObj name="Equation" r:id="rId6" imgW="482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424" y="1518096"/>
                        <a:ext cx="1208087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372884"/>
            <a:ext cx="1700381" cy="5046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Jos </a:t>
            </a:r>
            <a:r>
              <a:rPr lang="fi-FI" altLang="fi-FI" sz="1800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on vakio: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4"/>
          <p:cNvSpPr txBox="1">
            <a:spLocks/>
          </p:cNvSpPr>
          <p:nvPr/>
        </p:nvSpPr>
        <p:spPr>
          <a:xfrm>
            <a:off x="513160" y="2738952"/>
            <a:ext cx="2016224" cy="504632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Jos </a:t>
            </a:r>
            <a:r>
              <a:rPr lang="fi-FI" altLang="fi-FI" sz="1800" i="1" kern="0" dirty="0" smtClean="0">
                <a:latin typeface="Symbol" panose="05050102010706020507" pitchFamily="18" charset="2"/>
                <a:cs typeface="Arial" panose="020B0604020202020204" pitchFamily="34" charset="0"/>
              </a:rPr>
              <a:t>e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ei ole vakio: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151437"/>
              </p:ext>
            </p:extLst>
          </p:nvPr>
        </p:nvGraphicFramePr>
        <p:xfrm>
          <a:off x="2882230" y="2792660"/>
          <a:ext cx="13033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1" name="Equation" r:id="rId8" imgW="520560" imgH="152280" progId="Equation.DSMT4">
                  <p:embed/>
                </p:oleObj>
              </mc:Choice>
              <mc:Fallback>
                <p:oleObj name="Equation" r:id="rId8" imgW="520560" imgH="1522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230" y="2792660"/>
                        <a:ext cx="13033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4"/>
          <p:cNvSpPr txBox="1">
            <a:spLocks/>
          </p:cNvSpPr>
          <p:nvPr/>
        </p:nvSpPr>
        <p:spPr>
          <a:xfrm>
            <a:off x="585168" y="3965172"/>
            <a:ext cx="5400601" cy="504632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altLang="fi-FI" sz="1800" b="1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 ja </a:t>
            </a:r>
            <a:r>
              <a:rPr lang="fi-FI" altLang="fi-FI" sz="1800" b="1" i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-kenttien divergenssi on nolla kaikissa isotrooppisissa varauksettomissa kentissä.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7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516805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Gaussin divergenssi teoreema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130109"/>
              </p:ext>
            </p:extLst>
          </p:nvPr>
        </p:nvGraphicFramePr>
        <p:xfrm>
          <a:off x="2313360" y="3624263"/>
          <a:ext cx="248126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7" name="Equation" r:id="rId6" imgW="990360" imgH="291960" progId="Equation.DSMT4">
                  <p:embed/>
                </p:oleObj>
              </mc:Choice>
              <mc:Fallback>
                <p:oleObj name="Equation" r:id="rId6" imgW="9903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360" y="3624263"/>
                        <a:ext cx="2481262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4"/>
          <p:cNvSpPr>
            <a:spLocks noGrp="1"/>
          </p:cNvSpPr>
          <p:nvPr>
            <p:ph idx="1"/>
          </p:nvPr>
        </p:nvSpPr>
        <p:spPr>
          <a:xfrm>
            <a:off x="396955" y="1372884"/>
            <a:ext cx="1700381" cy="5046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Gaussin laista:</a:t>
            </a:r>
            <a:endParaRPr lang="fi-FI" altLang="fi-FI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792653"/>
              </p:ext>
            </p:extLst>
          </p:nvPr>
        </p:nvGraphicFramePr>
        <p:xfrm>
          <a:off x="2304306" y="1387475"/>
          <a:ext cx="26733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8" name="Equation" r:id="rId8" imgW="1066680" imgH="266400" progId="Equation.DSMT4">
                  <p:embed/>
                </p:oleObj>
              </mc:Choice>
              <mc:Fallback>
                <p:oleObj name="Equation" r:id="rId8" imgW="10666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4306" y="1387475"/>
                        <a:ext cx="26733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4"/>
          <p:cNvSpPr txBox="1">
            <a:spLocks/>
          </p:cNvSpPr>
          <p:nvPr/>
        </p:nvSpPr>
        <p:spPr>
          <a:xfrm>
            <a:off x="441152" y="2237556"/>
            <a:ext cx="1700381" cy="504632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Toisaalta: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811578"/>
              </p:ext>
            </p:extLst>
          </p:nvPr>
        </p:nvGraphicFramePr>
        <p:xfrm>
          <a:off x="2241352" y="2237556"/>
          <a:ext cx="11779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9"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1352" y="2237556"/>
                        <a:ext cx="117792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4"/>
          <p:cNvSpPr txBox="1">
            <a:spLocks/>
          </p:cNvSpPr>
          <p:nvPr/>
        </p:nvSpPr>
        <p:spPr>
          <a:xfrm>
            <a:off x="513160" y="2993352"/>
            <a:ext cx="3816424" cy="504632"/>
          </a:xfrm>
          <a:prstGeom prst="rect">
            <a:avLst/>
          </a:prstGeom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i-FI" altLang="fi-FI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=&gt; (Gaussin) divergenssi teoreema: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5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SATE2108 Gaussin divergenssi teoreema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21.9.2018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1666</TotalTime>
  <Words>168</Words>
  <Application>Microsoft Office PowerPoint</Application>
  <PresentationFormat>Custom</PresentationFormat>
  <Paragraphs>34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yleispohja</vt:lpstr>
      <vt:lpstr>Equation</vt:lpstr>
      <vt:lpstr>SATE2180 Kenttäteorian perusteet Gaussin divergenssi teoreema Sähkötekniikka/MV </vt:lpstr>
      <vt:lpstr>Divergenssi / sähkökentät</vt:lpstr>
      <vt:lpstr>Sähkövuon tiheyden divergenssi</vt:lpstr>
      <vt:lpstr>Maxwellin 1. yhtälö  staattisille kentille</vt:lpstr>
      <vt:lpstr>Gaussin divergenssi teoreema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</cp:lastModifiedBy>
  <cp:revision>190</cp:revision>
  <cp:lastPrinted>2018-08-22T09:38:22Z</cp:lastPrinted>
  <dcterms:created xsi:type="dcterms:W3CDTF">2018-08-21T07:35:50Z</dcterms:created>
  <dcterms:modified xsi:type="dcterms:W3CDTF">2018-09-24T10:43:29Z</dcterms:modified>
</cp:coreProperties>
</file>