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3" r:id="rId2"/>
    <p:sldId id="261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02" r:id="rId13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>
        <p:scale>
          <a:sx n="151" d="100"/>
          <a:sy n="151" d="100"/>
        </p:scale>
        <p:origin x="-822" y="-30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21.9.2018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9.wmf"/><Relationship Id="rId5" Type="http://schemas.microsoft.com/office/2007/relationships/hdphoto" Target="../media/hdphoto1.wdp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2.png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microsoft.com/office/2007/relationships/hdphoto" Target="../media/hdphoto1.wdp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png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2.wmf"/><Relationship Id="rId5" Type="http://schemas.microsoft.com/office/2007/relationships/hdphoto" Target="../media/hdphoto1.wdp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6.wmf"/><Relationship Id="rId4" Type="http://schemas.openxmlformats.org/officeDocument/2006/relationships/image" Target="../media/image2.png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9.wmf"/><Relationship Id="rId5" Type="http://schemas.microsoft.com/office/2007/relationships/hdphoto" Target="../media/hdphoto1.wdp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.png"/><Relationship Id="rId9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2.wmf"/><Relationship Id="rId5" Type="http://schemas.microsoft.com/office/2007/relationships/hdphoto" Target="../media/hdphoto1.wdp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2.png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Työ, energia ja potentiaali </a:t>
            </a:r>
            <a:br>
              <a:rPr lang="fi-FI" sz="2400" dirty="0" smtClean="0"/>
            </a:br>
            <a:r>
              <a:rPr lang="fi-FI" sz="2400" dirty="0" smtClean="0"/>
              <a:t>(Staattinen sähkökenttä)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Staattisessa sähkökenttään varastoitunut energia </a:t>
            </a:r>
            <a:r>
              <a:rPr 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fi-FI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6"/>
          <p:cNvSpPr txBox="1">
            <a:spLocks noChangeArrowheads="1"/>
          </p:cNvSpPr>
          <p:nvPr/>
        </p:nvSpPr>
        <p:spPr>
          <a:xfrm>
            <a:off x="153120" y="1484585"/>
            <a:ext cx="7958138" cy="3881437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z="1800" smtClean="0"/>
          </a:p>
          <a:p>
            <a:pPr>
              <a:buFont typeface="Wingdings" pitchFamily="2" charset="2"/>
              <a:buNone/>
            </a:pPr>
            <a:endParaRPr lang="fi-FI" altLang="fi-FI" sz="3600" smtClean="0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285657"/>
              </p:ext>
            </p:extLst>
          </p:nvPr>
        </p:nvGraphicFramePr>
        <p:xfrm>
          <a:off x="775494" y="3791619"/>
          <a:ext cx="31940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2" name="Equation" r:id="rId6" imgW="1523880" imgH="495000" progId="Equation.DSMT4">
                  <p:embed/>
                </p:oleObj>
              </mc:Choice>
              <mc:Fallback>
                <p:oleObj name="Equation" r:id="rId6" imgW="152388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494" y="3791619"/>
                        <a:ext cx="319405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728887" y="1653455"/>
            <a:ext cx="338467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Tuotaessa varaus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paikkaan 1, on tarvittava työ nolla.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729184" y="2525588"/>
            <a:ext cx="345638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Tuotaessa varaus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paikkaan 2, tarvittava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työ on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verrannollinen varauksen 2 suuruuteen ja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varauksen 1 potentiaaliin.</a:t>
            </a:r>
          </a:p>
        </p:txBody>
      </p:sp>
      <p:sp>
        <p:nvSpPr>
          <p:cNvPr id="18" name="Freeform 11" descr="5%"/>
          <p:cNvSpPr>
            <a:spLocks/>
          </p:cNvSpPr>
          <p:nvPr/>
        </p:nvSpPr>
        <p:spPr bwMode="auto">
          <a:xfrm>
            <a:off x="3940399" y="2113830"/>
            <a:ext cx="1827213" cy="2139950"/>
          </a:xfrm>
          <a:custGeom>
            <a:avLst/>
            <a:gdLst>
              <a:gd name="T0" fmla="*/ 2147483647 w 135"/>
              <a:gd name="T1" fmla="*/ 2147483647 h 124"/>
              <a:gd name="T2" fmla="*/ 2147483647 w 135"/>
              <a:gd name="T3" fmla="*/ 2147483647 h 124"/>
              <a:gd name="T4" fmla="*/ 2147483647 w 135"/>
              <a:gd name="T5" fmla="*/ 2147483647 h 124"/>
              <a:gd name="T6" fmla="*/ 2147483647 w 135"/>
              <a:gd name="T7" fmla="*/ 2147483647 h 124"/>
              <a:gd name="T8" fmla="*/ 2147483647 w 135"/>
              <a:gd name="T9" fmla="*/ 2147483647 h 124"/>
              <a:gd name="T10" fmla="*/ 2147483647 w 135"/>
              <a:gd name="T11" fmla="*/ 2147483647 h 124"/>
              <a:gd name="T12" fmla="*/ 2147483647 w 135"/>
              <a:gd name="T13" fmla="*/ 2147483647 h 124"/>
              <a:gd name="T14" fmla="*/ 2147483647 w 135"/>
              <a:gd name="T15" fmla="*/ 2147483647 h 124"/>
              <a:gd name="T16" fmla="*/ 2147483647 w 135"/>
              <a:gd name="T17" fmla="*/ 2147483647 h 124"/>
              <a:gd name="T18" fmla="*/ 2147483647 w 135"/>
              <a:gd name="T19" fmla="*/ 2147483647 h 124"/>
              <a:gd name="T20" fmla="*/ 2147483647 w 135"/>
              <a:gd name="T21" fmla="*/ 2147483647 h 124"/>
              <a:gd name="T22" fmla="*/ 2147483647 w 135"/>
              <a:gd name="T23" fmla="*/ 2147483647 h 124"/>
              <a:gd name="T24" fmla="*/ 2147483647 w 135"/>
              <a:gd name="T25" fmla="*/ 2147483647 h 124"/>
              <a:gd name="T26" fmla="*/ 2147483647 w 135"/>
              <a:gd name="T27" fmla="*/ 2147483647 h 124"/>
              <a:gd name="T28" fmla="*/ 2147483647 w 135"/>
              <a:gd name="T29" fmla="*/ 2147483647 h 124"/>
              <a:gd name="T30" fmla="*/ 2147483647 w 135"/>
              <a:gd name="T31" fmla="*/ 2147483647 h 124"/>
              <a:gd name="T32" fmla="*/ 2147483647 w 135"/>
              <a:gd name="T33" fmla="*/ 2147483647 h 124"/>
              <a:gd name="T34" fmla="*/ 2147483647 w 135"/>
              <a:gd name="T35" fmla="*/ 2147483647 h 124"/>
              <a:gd name="T36" fmla="*/ 2147483647 w 135"/>
              <a:gd name="T37" fmla="*/ 2147483647 h 124"/>
              <a:gd name="T38" fmla="*/ 2147483647 w 135"/>
              <a:gd name="T39" fmla="*/ 2147483647 h 124"/>
              <a:gd name="T40" fmla="*/ 2147483647 w 135"/>
              <a:gd name="T41" fmla="*/ 2147483647 h 124"/>
              <a:gd name="T42" fmla="*/ 2147483647 w 135"/>
              <a:gd name="T43" fmla="*/ 0 h 124"/>
              <a:gd name="T44" fmla="*/ 2147483647 w 135"/>
              <a:gd name="T45" fmla="*/ 2147483647 h 124"/>
              <a:gd name="T46" fmla="*/ 2147483647 w 135"/>
              <a:gd name="T47" fmla="*/ 2147483647 h 124"/>
              <a:gd name="T48" fmla="*/ 2147483647 w 135"/>
              <a:gd name="T49" fmla="*/ 2147483647 h 124"/>
              <a:gd name="T50" fmla="*/ 2147483647 w 135"/>
              <a:gd name="T51" fmla="*/ 2147483647 h 12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35" h="124">
                <a:moveTo>
                  <a:pt x="44" y="15"/>
                </a:moveTo>
                <a:cubicBezTo>
                  <a:pt x="41" y="16"/>
                  <a:pt x="35" y="19"/>
                  <a:pt x="35" y="19"/>
                </a:cubicBezTo>
                <a:cubicBezTo>
                  <a:pt x="31" y="26"/>
                  <a:pt x="28" y="33"/>
                  <a:pt x="24" y="40"/>
                </a:cubicBezTo>
                <a:cubicBezTo>
                  <a:pt x="21" y="44"/>
                  <a:pt x="19" y="54"/>
                  <a:pt x="19" y="54"/>
                </a:cubicBezTo>
                <a:cubicBezTo>
                  <a:pt x="18" y="67"/>
                  <a:pt x="16" y="76"/>
                  <a:pt x="4" y="82"/>
                </a:cubicBezTo>
                <a:cubicBezTo>
                  <a:pt x="3" y="84"/>
                  <a:pt x="1" y="88"/>
                  <a:pt x="1" y="88"/>
                </a:cubicBezTo>
                <a:cubicBezTo>
                  <a:pt x="2" y="97"/>
                  <a:pt x="0" y="107"/>
                  <a:pt x="7" y="114"/>
                </a:cubicBezTo>
                <a:cubicBezTo>
                  <a:pt x="11" y="118"/>
                  <a:pt x="20" y="124"/>
                  <a:pt x="20" y="124"/>
                </a:cubicBezTo>
                <a:cubicBezTo>
                  <a:pt x="35" y="122"/>
                  <a:pt x="49" y="116"/>
                  <a:pt x="64" y="114"/>
                </a:cubicBezTo>
                <a:cubicBezTo>
                  <a:pt x="79" y="115"/>
                  <a:pt x="76" y="116"/>
                  <a:pt x="93" y="115"/>
                </a:cubicBezTo>
                <a:cubicBezTo>
                  <a:pt x="99" y="113"/>
                  <a:pt x="102" y="109"/>
                  <a:pt x="105" y="104"/>
                </a:cubicBezTo>
                <a:cubicBezTo>
                  <a:pt x="107" y="101"/>
                  <a:pt x="109" y="95"/>
                  <a:pt x="109" y="95"/>
                </a:cubicBezTo>
                <a:cubicBezTo>
                  <a:pt x="108" y="86"/>
                  <a:pt x="106" y="77"/>
                  <a:pt x="108" y="68"/>
                </a:cubicBezTo>
                <a:cubicBezTo>
                  <a:pt x="109" y="64"/>
                  <a:pt x="116" y="60"/>
                  <a:pt x="116" y="60"/>
                </a:cubicBezTo>
                <a:cubicBezTo>
                  <a:pt x="118" y="57"/>
                  <a:pt x="120" y="56"/>
                  <a:pt x="123" y="55"/>
                </a:cubicBezTo>
                <a:cubicBezTo>
                  <a:pt x="124" y="55"/>
                  <a:pt x="125" y="54"/>
                  <a:pt x="125" y="54"/>
                </a:cubicBezTo>
                <a:cubicBezTo>
                  <a:pt x="127" y="50"/>
                  <a:pt x="130" y="48"/>
                  <a:pt x="132" y="44"/>
                </a:cubicBezTo>
                <a:cubicBezTo>
                  <a:pt x="133" y="42"/>
                  <a:pt x="135" y="38"/>
                  <a:pt x="135" y="38"/>
                </a:cubicBezTo>
                <a:cubicBezTo>
                  <a:pt x="133" y="32"/>
                  <a:pt x="129" y="31"/>
                  <a:pt x="124" y="28"/>
                </a:cubicBezTo>
                <a:cubicBezTo>
                  <a:pt x="122" y="27"/>
                  <a:pt x="117" y="24"/>
                  <a:pt x="117" y="24"/>
                </a:cubicBezTo>
                <a:cubicBezTo>
                  <a:pt x="116" y="22"/>
                  <a:pt x="108" y="5"/>
                  <a:pt x="107" y="4"/>
                </a:cubicBezTo>
                <a:cubicBezTo>
                  <a:pt x="105" y="2"/>
                  <a:pt x="100" y="1"/>
                  <a:pt x="97" y="0"/>
                </a:cubicBezTo>
                <a:cubicBezTo>
                  <a:pt x="81" y="1"/>
                  <a:pt x="87" y="0"/>
                  <a:pt x="78" y="5"/>
                </a:cubicBezTo>
                <a:cubicBezTo>
                  <a:pt x="77" y="8"/>
                  <a:pt x="71" y="10"/>
                  <a:pt x="71" y="10"/>
                </a:cubicBezTo>
                <a:cubicBezTo>
                  <a:pt x="64" y="9"/>
                  <a:pt x="54" y="7"/>
                  <a:pt x="47" y="9"/>
                </a:cubicBezTo>
                <a:cubicBezTo>
                  <a:pt x="46" y="11"/>
                  <a:pt x="44" y="15"/>
                  <a:pt x="44" y="15"/>
                </a:cubicBezTo>
                <a:close/>
              </a:path>
            </a:pathLst>
          </a:custGeom>
          <a:pattFill prst="pct5">
            <a:fgClr>
              <a:srgbClr val="000000"/>
            </a:fgClr>
            <a:bgClr>
              <a:srgbClr val="FFFFFF"/>
            </a:bgClr>
          </a:patt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9" name="Group 40"/>
          <p:cNvGrpSpPr>
            <a:grpSpLocks/>
          </p:cNvGrpSpPr>
          <p:nvPr/>
        </p:nvGrpSpPr>
        <p:grpSpPr bwMode="auto">
          <a:xfrm>
            <a:off x="4500787" y="2524993"/>
            <a:ext cx="374650" cy="306387"/>
            <a:chOff x="3763" y="2827"/>
            <a:chExt cx="236" cy="193"/>
          </a:xfrm>
        </p:grpSpPr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3763" y="2827"/>
              <a:ext cx="155" cy="193"/>
            </a:xfrm>
            <a:prstGeom prst="rect">
              <a:avLst/>
            </a:prstGeom>
            <a:solidFill>
              <a:srgbClr val="FFFFFF">
                <a:alpha val="6705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930" y="2840"/>
              <a:ext cx="69" cy="6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graphicFrame>
        <p:nvGraphicFramePr>
          <p:cNvPr id="2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19257"/>
              </p:ext>
            </p:extLst>
          </p:nvPr>
        </p:nvGraphicFramePr>
        <p:xfrm>
          <a:off x="6958237" y="2043980"/>
          <a:ext cx="284162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3" name="Equation" r:id="rId8" imgW="152280" imgH="126720" progId="Equation.DSMT4">
                  <p:embed/>
                </p:oleObj>
              </mc:Choice>
              <mc:Fallback>
                <p:oleObj name="Equation" r:id="rId8" imgW="1522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8237" y="2043980"/>
                        <a:ext cx="284162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3E2C7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43"/>
          <p:cNvGrpSpPr>
            <a:grpSpLocks/>
          </p:cNvGrpSpPr>
          <p:nvPr/>
        </p:nvGrpSpPr>
        <p:grpSpPr bwMode="auto">
          <a:xfrm>
            <a:off x="4697637" y="1250230"/>
            <a:ext cx="2301875" cy="1208088"/>
            <a:chOff x="3887" y="2024"/>
            <a:chExt cx="1450" cy="761"/>
          </a:xfrm>
        </p:grpSpPr>
        <p:grpSp>
          <p:nvGrpSpPr>
            <p:cNvPr id="31" name="Group 36"/>
            <p:cNvGrpSpPr>
              <a:grpSpLocks/>
            </p:cNvGrpSpPr>
            <p:nvPr/>
          </p:nvGrpSpPr>
          <p:grpSpPr bwMode="auto">
            <a:xfrm>
              <a:off x="3887" y="2024"/>
              <a:ext cx="1450" cy="761"/>
              <a:chOff x="3887" y="2024"/>
              <a:chExt cx="1450" cy="761"/>
            </a:xfrm>
          </p:grpSpPr>
          <p:sp>
            <p:nvSpPr>
              <p:cNvPr id="33" name="Text Box 14"/>
              <p:cNvSpPr txBox="1">
                <a:spLocks noChangeArrowheads="1"/>
              </p:cNvSpPr>
              <p:nvPr/>
            </p:nvSpPr>
            <p:spPr bwMode="auto">
              <a:xfrm>
                <a:off x="4561" y="2078"/>
                <a:ext cx="372" cy="2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i-FI" sz="2400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r>
                  <a:rPr lang="en-US" altLang="fi-FI" sz="2400" baseline="-250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4" name="Freeform 22"/>
              <p:cNvSpPr>
                <a:spLocks/>
              </p:cNvSpPr>
              <p:nvPr/>
            </p:nvSpPr>
            <p:spPr bwMode="auto">
              <a:xfrm>
                <a:off x="3887" y="2024"/>
                <a:ext cx="1450" cy="761"/>
              </a:xfrm>
              <a:custGeom>
                <a:avLst/>
                <a:gdLst>
                  <a:gd name="T0" fmla="*/ 915834 w 169"/>
                  <a:gd name="T1" fmla="*/ 642469 h 70"/>
                  <a:gd name="T2" fmla="*/ 796436 w 169"/>
                  <a:gd name="T3" fmla="*/ 154233 h 70"/>
                  <a:gd name="T4" fmla="*/ 341720 w 169"/>
                  <a:gd name="T5" fmla="*/ 69381 h 70"/>
                  <a:gd name="T6" fmla="*/ 48657 w 169"/>
                  <a:gd name="T7" fmla="*/ 573098 h 70"/>
                  <a:gd name="T8" fmla="*/ 32243 w 169"/>
                  <a:gd name="T9" fmla="*/ 97776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9" h="70">
                    <a:moveTo>
                      <a:pt x="169" y="46"/>
                    </a:moveTo>
                    <a:cubicBezTo>
                      <a:pt x="167" y="32"/>
                      <a:pt x="165" y="18"/>
                      <a:pt x="147" y="11"/>
                    </a:cubicBezTo>
                    <a:cubicBezTo>
                      <a:pt x="129" y="4"/>
                      <a:pt x="86" y="0"/>
                      <a:pt x="63" y="5"/>
                    </a:cubicBezTo>
                    <a:cubicBezTo>
                      <a:pt x="40" y="10"/>
                      <a:pt x="18" y="30"/>
                      <a:pt x="9" y="41"/>
                    </a:cubicBezTo>
                    <a:cubicBezTo>
                      <a:pt x="0" y="52"/>
                      <a:pt x="3" y="61"/>
                      <a:pt x="6" y="70"/>
                    </a:cubicBez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 flipH="1">
              <a:off x="4544" y="2057"/>
              <a:ext cx="162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" name="Group 41"/>
          <p:cNvGrpSpPr>
            <a:grpSpLocks/>
          </p:cNvGrpSpPr>
          <p:nvPr/>
        </p:nvGrpSpPr>
        <p:grpSpPr bwMode="auto">
          <a:xfrm>
            <a:off x="4297587" y="3375893"/>
            <a:ext cx="311150" cy="306387"/>
            <a:chOff x="3635" y="3363"/>
            <a:chExt cx="196" cy="193"/>
          </a:xfrm>
        </p:grpSpPr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3635" y="3363"/>
              <a:ext cx="179" cy="193"/>
            </a:xfrm>
            <a:prstGeom prst="rect">
              <a:avLst/>
            </a:prstGeom>
            <a:solidFill>
              <a:srgbClr val="FFFFFF">
                <a:alpha val="6705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7" name="Oval 29"/>
            <p:cNvSpPr>
              <a:spLocks noChangeArrowheads="1"/>
            </p:cNvSpPr>
            <p:nvPr/>
          </p:nvSpPr>
          <p:spPr bwMode="auto">
            <a:xfrm>
              <a:off x="3762" y="3384"/>
              <a:ext cx="69" cy="6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grpSp>
        <p:nvGrpSpPr>
          <p:cNvPr id="38" name="Group 44"/>
          <p:cNvGrpSpPr>
            <a:grpSpLocks/>
          </p:cNvGrpSpPr>
          <p:nvPr/>
        </p:nvGrpSpPr>
        <p:grpSpPr bwMode="auto">
          <a:xfrm>
            <a:off x="4616674" y="1993180"/>
            <a:ext cx="2314575" cy="1397000"/>
            <a:chOff x="3836" y="2492"/>
            <a:chExt cx="1458" cy="880"/>
          </a:xfrm>
        </p:grpSpPr>
        <p:sp>
          <p:nvSpPr>
            <p:cNvPr id="39" name="Line 26"/>
            <p:cNvSpPr>
              <a:spLocks noChangeShapeType="1"/>
            </p:cNvSpPr>
            <p:nvPr/>
          </p:nvSpPr>
          <p:spPr bwMode="auto">
            <a:xfrm flipH="1" flipV="1">
              <a:off x="4910" y="2524"/>
              <a:ext cx="154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" name="Group 37"/>
            <p:cNvGrpSpPr>
              <a:grpSpLocks/>
            </p:cNvGrpSpPr>
            <p:nvPr/>
          </p:nvGrpSpPr>
          <p:grpSpPr bwMode="auto">
            <a:xfrm>
              <a:off x="3836" y="2492"/>
              <a:ext cx="1458" cy="880"/>
              <a:chOff x="3836" y="2492"/>
              <a:chExt cx="1458" cy="880"/>
            </a:xfrm>
          </p:grpSpPr>
          <p:sp>
            <p:nvSpPr>
              <p:cNvPr id="41" name="Text Box 34"/>
              <p:cNvSpPr txBox="1">
                <a:spLocks noChangeArrowheads="1"/>
              </p:cNvSpPr>
              <p:nvPr/>
            </p:nvSpPr>
            <p:spPr bwMode="auto">
              <a:xfrm>
                <a:off x="4649" y="2614"/>
                <a:ext cx="372" cy="2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i-FI" sz="2400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r>
                  <a:rPr lang="en-US" altLang="fi-FI" sz="2400" baseline="-250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42" name="Freeform 23"/>
              <p:cNvSpPr>
                <a:spLocks/>
              </p:cNvSpPr>
              <p:nvPr/>
            </p:nvSpPr>
            <p:spPr bwMode="auto">
              <a:xfrm>
                <a:off x="3836" y="2492"/>
                <a:ext cx="1458" cy="880"/>
              </a:xfrm>
              <a:custGeom>
                <a:avLst/>
                <a:gdLst>
                  <a:gd name="T0" fmla="*/ 1082850 w 161"/>
                  <a:gd name="T1" fmla="*/ 125699 h 81"/>
                  <a:gd name="T2" fmla="*/ 706261 w 161"/>
                  <a:gd name="T3" fmla="*/ 83328 h 81"/>
                  <a:gd name="T4" fmla="*/ 262186 w 161"/>
                  <a:gd name="T5" fmla="*/ 612936 h 81"/>
                  <a:gd name="T6" fmla="*/ 0 w 161"/>
                  <a:gd name="T7" fmla="*/ 1128377 h 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1" h="81">
                    <a:moveTo>
                      <a:pt x="161" y="9"/>
                    </a:moveTo>
                    <a:cubicBezTo>
                      <a:pt x="143" y="4"/>
                      <a:pt x="125" y="0"/>
                      <a:pt x="105" y="6"/>
                    </a:cubicBezTo>
                    <a:cubicBezTo>
                      <a:pt x="85" y="12"/>
                      <a:pt x="56" y="32"/>
                      <a:pt x="39" y="44"/>
                    </a:cubicBezTo>
                    <a:cubicBezTo>
                      <a:pt x="22" y="56"/>
                      <a:pt x="6" y="75"/>
                      <a:pt x="0" y="81"/>
                    </a:cubicBez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3" name="Group 45"/>
          <p:cNvGrpSpPr>
            <a:grpSpLocks/>
          </p:cNvGrpSpPr>
          <p:nvPr/>
        </p:nvGrpSpPr>
        <p:grpSpPr bwMode="auto">
          <a:xfrm>
            <a:off x="5184999" y="2320205"/>
            <a:ext cx="1854200" cy="1501775"/>
            <a:chOff x="4194" y="2698"/>
            <a:chExt cx="1168" cy="946"/>
          </a:xfrm>
        </p:grpSpPr>
        <p:sp>
          <p:nvSpPr>
            <p:cNvPr id="44" name="Line 27"/>
            <p:cNvSpPr>
              <a:spLocks noChangeShapeType="1"/>
            </p:cNvSpPr>
            <p:nvPr/>
          </p:nvSpPr>
          <p:spPr bwMode="auto">
            <a:xfrm flipH="1">
              <a:off x="5089" y="3198"/>
              <a:ext cx="86" cy="109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" name="Group 38"/>
            <p:cNvGrpSpPr>
              <a:grpSpLocks/>
            </p:cNvGrpSpPr>
            <p:nvPr/>
          </p:nvGrpSpPr>
          <p:grpSpPr bwMode="auto">
            <a:xfrm>
              <a:off x="4194" y="2698"/>
              <a:ext cx="1168" cy="946"/>
              <a:chOff x="4194" y="2698"/>
              <a:chExt cx="1168" cy="946"/>
            </a:xfrm>
          </p:grpSpPr>
          <p:sp>
            <p:nvSpPr>
              <p:cNvPr id="46" name="Text Box 35"/>
              <p:cNvSpPr txBox="1">
                <a:spLocks noChangeArrowheads="1"/>
              </p:cNvSpPr>
              <p:nvPr/>
            </p:nvSpPr>
            <p:spPr bwMode="auto">
              <a:xfrm>
                <a:off x="4677" y="3170"/>
                <a:ext cx="372" cy="2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i-FI" sz="2400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r>
                  <a:rPr lang="en-US" altLang="fi-FI" sz="2400" baseline="-250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47" name="Freeform 24"/>
              <p:cNvSpPr>
                <a:spLocks/>
              </p:cNvSpPr>
              <p:nvPr/>
            </p:nvSpPr>
            <p:spPr bwMode="auto">
              <a:xfrm>
                <a:off x="4194" y="2698"/>
                <a:ext cx="1168" cy="946"/>
              </a:xfrm>
              <a:custGeom>
                <a:avLst/>
                <a:gdLst>
                  <a:gd name="T0" fmla="*/ 678216 w 140"/>
                  <a:gd name="T1" fmla="*/ 0 h 80"/>
                  <a:gd name="T2" fmla="*/ 585919 w 140"/>
                  <a:gd name="T3" fmla="*/ 762216 h 80"/>
                  <a:gd name="T4" fmla="*/ 387342 w 140"/>
                  <a:gd name="T5" fmla="*/ 1329367 h 80"/>
                  <a:gd name="T6" fmla="*/ 203240 w 140"/>
                  <a:gd name="T7" fmla="*/ 1486544 h 80"/>
                  <a:gd name="T8" fmla="*/ 0 w 140"/>
                  <a:gd name="T9" fmla="*/ 156414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0" h="80">
                    <a:moveTo>
                      <a:pt x="140" y="0"/>
                    </a:moveTo>
                    <a:cubicBezTo>
                      <a:pt x="135" y="14"/>
                      <a:pt x="131" y="28"/>
                      <a:pt x="121" y="39"/>
                    </a:cubicBezTo>
                    <a:cubicBezTo>
                      <a:pt x="111" y="50"/>
                      <a:pt x="93" y="62"/>
                      <a:pt x="80" y="68"/>
                    </a:cubicBezTo>
                    <a:cubicBezTo>
                      <a:pt x="67" y="74"/>
                      <a:pt x="55" y="74"/>
                      <a:pt x="42" y="76"/>
                    </a:cubicBezTo>
                    <a:cubicBezTo>
                      <a:pt x="29" y="78"/>
                      <a:pt x="7" y="79"/>
                      <a:pt x="0" y="80"/>
                    </a:cubicBez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4767487" y="3725143"/>
            <a:ext cx="374650" cy="306387"/>
            <a:chOff x="3931" y="3583"/>
            <a:chExt cx="236" cy="193"/>
          </a:xfrm>
        </p:grpSpPr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3931" y="3583"/>
              <a:ext cx="175" cy="193"/>
            </a:xfrm>
            <a:prstGeom prst="rect">
              <a:avLst/>
            </a:prstGeom>
            <a:solidFill>
              <a:srgbClr val="FFFFFF">
                <a:alpha val="6705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0" name="Oval 30"/>
            <p:cNvSpPr>
              <a:spLocks noChangeArrowheads="1"/>
            </p:cNvSpPr>
            <p:nvPr/>
          </p:nvSpPr>
          <p:spPr bwMode="auto">
            <a:xfrm>
              <a:off x="4098" y="3620"/>
              <a:ext cx="69" cy="6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6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7" grpId="0" autoUpdateAnimBg="0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Staattisessa sähkökenttään varastoitunut energia </a:t>
            </a:r>
            <a:r>
              <a:rPr 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fi-FI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6"/>
          <p:cNvSpPr txBox="1">
            <a:spLocks noChangeArrowheads="1"/>
          </p:cNvSpPr>
          <p:nvPr/>
        </p:nvSpPr>
        <p:spPr>
          <a:xfrm>
            <a:off x="153120" y="1484585"/>
            <a:ext cx="7958138" cy="3881437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z="1800" smtClean="0"/>
          </a:p>
          <a:p>
            <a:pPr>
              <a:buFont typeface="Wingdings" pitchFamily="2" charset="2"/>
              <a:buNone/>
            </a:pPr>
            <a:endParaRPr lang="fi-FI" altLang="fi-FI" sz="3600" smtClean="0"/>
          </a:p>
        </p:txBody>
      </p:sp>
      <p:graphicFrame>
        <p:nvGraphicFramePr>
          <p:cNvPr id="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550394"/>
              </p:ext>
            </p:extLst>
          </p:nvPr>
        </p:nvGraphicFramePr>
        <p:xfrm>
          <a:off x="3884364" y="1661492"/>
          <a:ext cx="195738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4" name="Equation" r:id="rId6" imgW="761760" imgH="317160" progId="Equation.DSMT4">
                  <p:embed/>
                </p:oleObj>
              </mc:Choice>
              <mc:Fallback>
                <p:oleObj name="Equation" r:id="rId6" imgW="7617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4364" y="1661492"/>
                        <a:ext cx="1957388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091095"/>
              </p:ext>
            </p:extLst>
          </p:nvPr>
        </p:nvGraphicFramePr>
        <p:xfrm>
          <a:off x="3840361" y="3749724"/>
          <a:ext cx="18573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5" name="Equation" r:id="rId8" imgW="723600" imgH="330120" progId="Equation.DSMT4">
                  <p:embed/>
                </p:oleObj>
              </mc:Choice>
              <mc:Fallback>
                <p:oleObj name="Equation" r:id="rId8" imgW="723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361" y="3749724"/>
                        <a:ext cx="185737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878814"/>
              </p:ext>
            </p:extLst>
          </p:nvPr>
        </p:nvGraphicFramePr>
        <p:xfrm>
          <a:off x="2385368" y="2741612"/>
          <a:ext cx="273843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6" name="Equation" r:id="rId10" imgW="1066680" imgH="317160" progId="Equation.DSMT4">
                  <p:embed/>
                </p:oleObj>
              </mc:Choice>
              <mc:Fallback>
                <p:oleObj name="Equation" r:id="rId10" imgW="10666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2741612"/>
                        <a:ext cx="2738438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122586"/>
              </p:ext>
            </p:extLst>
          </p:nvPr>
        </p:nvGraphicFramePr>
        <p:xfrm>
          <a:off x="1089224" y="3749724"/>
          <a:ext cx="192405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7" name="Equation" r:id="rId12" imgW="749160" imgH="317160" progId="Equation.DSMT4">
                  <p:embed/>
                </p:oleObj>
              </mc:Choice>
              <mc:Fallback>
                <p:oleObj name="Equation" r:id="rId12" imgW="7491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24" y="3749724"/>
                        <a:ext cx="1924050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496926"/>
              </p:ext>
            </p:extLst>
          </p:nvPr>
        </p:nvGraphicFramePr>
        <p:xfrm>
          <a:off x="1120775" y="1670050"/>
          <a:ext cx="179863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8" name="Equation" r:id="rId14" imgW="749160" imgH="304560" progId="Equation.DSMT4">
                  <p:embed/>
                </p:oleObj>
              </mc:Choice>
              <mc:Fallback>
                <p:oleObj name="Equation" r:id="rId14" imgW="749160" imgH="304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1670050"/>
                        <a:ext cx="1798638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85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Varaus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sähkökentässä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619919" y="3031132"/>
            <a:ext cx="5509865" cy="9144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Varaukseen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vaikuttaa sähkökentässä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voima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577056" y="3749724"/>
            <a:ext cx="5984776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Jotta varaus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pysyisi ”paikallaan”, on siihen vaikutettava ”ulkoinen” voima </a:t>
            </a:r>
            <a:r>
              <a:rPr lang="fi-FI" altLang="fi-FI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 -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872728" y="1157882"/>
            <a:ext cx="4876800" cy="1644650"/>
            <a:chOff x="1488" y="1220"/>
            <a:chExt cx="3072" cy="1036"/>
          </a:xfrm>
        </p:grpSpPr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488" y="1220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1488" y="1566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1502" y="1911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1488" y="2256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256" y="1545"/>
              <a:ext cx="304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grpSp>
        <p:nvGrpSpPr>
          <p:cNvPr id="25" name="Group 32"/>
          <p:cNvGrpSpPr>
            <a:grpSpLocks/>
          </p:cNvGrpSpPr>
          <p:nvPr/>
        </p:nvGrpSpPr>
        <p:grpSpPr bwMode="auto">
          <a:xfrm>
            <a:off x="3173016" y="1735732"/>
            <a:ext cx="1254125" cy="612775"/>
            <a:chOff x="2937" y="1584"/>
            <a:chExt cx="790" cy="386"/>
          </a:xfrm>
        </p:grpSpPr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2937" y="1748"/>
              <a:ext cx="4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3408" y="1584"/>
              <a:ext cx="31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</p:grpSp>
      <p:grpSp>
        <p:nvGrpSpPr>
          <p:cNvPr id="28" name="Group 34"/>
          <p:cNvGrpSpPr>
            <a:grpSpLocks/>
          </p:cNvGrpSpPr>
          <p:nvPr/>
        </p:nvGrpSpPr>
        <p:grpSpPr bwMode="auto">
          <a:xfrm>
            <a:off x="2707878" y="1126132"/>
            <a:ext cx="657225" cy="935038"/>
            <a:chOff x="2644" y="1200"/>
            <a:chExt cx="414" cy="589"/>
          </a:xfrm>
        </p:grpSpPr>
        <p:sp>
          <p:nvSpPr>
            <p:cNvPr id="29" name="Oval 20"/>
            <p:cNvSpPr>
              <a:spLocks noChangeArrowheads="1"/>
            </p:cNvSpPr>
            <p:nvPr/>
          </p:nvSpPr>
          <p:spPr bwMode="auto">
            <a:xfrm>
              <a:off x="2778" y="1687"/>
              <a:ext cx="104" cy="10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2644" y="1200"/>
              <a:ext cx="414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+Q</a:t>
              </a:r>
            </a:p>
          </p:txBody>
        </p:sp>
      </p:grpSp>
      <p:grpSp>
        <p:nvGrpSpPr>
          <p:cNvPr id="31" name="Group 33"/>
          <p:cNvGrpSpPr>
            <a:grpSpLocks/>
          </p:cNvGrpSpPr>
          <p:nvPr/>
        </p:nvGrpSpPr>
        <p:grpSpPr bwMode="auto">
          <a:xfrm>
            <a:off x="1558528" y="1659532"/>
            <a:ext cx="1246188" cy="612775"/>
            <a:chOff x="1920" y="1536"/>
            <a:chExt cx="785" cy="386"/>
          </a:xfrm>
        </p:grpSpPr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>
              <a:off x="1920" y="1536"/>
              <a:ext cx="31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en-US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altLang="fi-FI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 flipH="1">
              <a:off x="2256" y="1728"/>
              <a:ext cx="4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utoUpdateAnimBg="0" advAuto="0"/>
      <p:bldP spid="1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Työ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differentiaalinen työ 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872728" y="1157882"/>
            <a:ext cx="4876800" cy="1644650"/>
            <a:chOff x="1488" y="1220"/>
            <a:chExt cx="3072" cy="1036"/>
          </a:xfrm>
        </p:grpSpPr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488" y="1220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1488" y="1566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1502" y="1911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1488" y="2256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256" y="1545"/>
              <a:ext cx="304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grpSp>
        <p:nvGrpSpPr>
          <p:cNvPr id="25" name="Group 32"/>
          <p:cNvGrpSpPr>
            <a:grpSpLocks/>
          </p:cNvGrpSpPr>
          <p:nvPr/>
        </p:nvGrpSpPr>
        <p:grpSpPr bwMode="auto">
          <a:xfrm>
            <a:off x="3173016" y="1735732"/>
            <a:ext cx="1254125" cy="612775"/>
            <a:chOff x="2937" y="1584"/>
            <a:chExt cx="790" cy="386"/>
          </a:xfrm>
        </p:grpSpPr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2937" y="1748"/>
              <a:ext cx="4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3408" y="1584"/>
              <a:ext cx="31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</p:grpSp>
      <p:grpSp>
        <p:nvGrpSpPr>
          <p:cNvPr id="28" name="Group 34"/>
          <p:cNvGrpSpPr>
            <a:grpSpLocks/>
          </p:cNvGrpSpPr>
          <p:nvPr/>
        </p:nvGrpSpPr>
        <p:grpSpPr bwMode="auto">
          <a:xfrm>
            <a:off x="2707878" y="1126132"/>
            <a:ext cx="657225" cy="935038"/>
            <a:chOff x="2644" y="1200"/>
            <a:chExt cx="414" cy="589"/>
          </a:xfrm>
        </p:grpSpPr>
        <p:sp>
          <p:nvSpPr>
            <p:cNvPr id="29" name="Oval 20"/>
            <p:cNvSpPr>
              <a:spLocks noChangeArrowheads="1"/>
            </p:cNvSpPr>
            <p:nvPr/>
          </p:nvSpPr>
          <p:spPr bwMode="auto">
            <a:xfrm>
              <a:off x="2778" y="1687"/>
              <a:ext cx="104" cy="10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2644" y="1200"/>
              <a:ext cx="414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+Q</a:t>
              </a:r>
            </a:p>
          </p:txBody>
        </p:sp>
      </p:grpSp>
      <p:grpSp>
        <p:nvGrpSpPr>
          <p:cNvPr id="31" name="Group 33"/>
          <p:cNvGrpSpPr>
            <a:grpSpLocks/>
          </p:cNvGrpSpPr>
          <p:nvPr/>
        </p:nvGrpSpPr>
        <p:grpSpPr bwMode="auto">
          <a:xfrm>
            <a:off x="1558528" y="1659532"/>
            <a:ext cx="1246188" cy="612775"/>
            <a:chOff x="1920" y="1536"/>
            <a:chExt cx="785" cy="386"/>
          </a:xfrm>
        </p:grpSpPr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>
              <a:off x="1920" y="1536"/>
              <a:ext cx="31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en-US" altLang="fi-FI" sz="2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altLang="fi-FI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 flipH="1">
              <a:off x="2256" y="1728"/>
              <a:ext cx="4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441152" y="4469804"/>
            <a:ext cx="5904656" cy="504056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 pitchFamily="18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Jos </a:t>
            </a:r>
            <a:r>
              <a:rPr lang="fi-FI" alt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&gt; 0, ”tehdään työtä sähkökenttää vastaan”.</a:t>
            </a:r>
          </a:p>
        </p:txBody>
      </p:sp>
      <p:graphicFrame>
        <p:nvGraphicFramePr>
          <p:cNvPr id="3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956580"/>
              </p:ext>
            </p:extLst>
          </p:nvPr>
        </p:nvGraphicFramePr>
        <p:xfrm>
          <a:off x="1521272" y="3134220"/>
          <a:ext cx="27940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1" name="Equation" r:id="rId6" imgW="1054080" imgH="177480" progId="Equation.DSMT4">
                  <p:embed/>
                </p:oleObj>
              </mc:Choice>
              <mc:Fallback>
                <p:oleObj name="Equation" r:id="rId6" imgW="10540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3134220"/>
                        <a:ext cx="27940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441152" y="3677716"/>
            <a:ext cx="7958137" cy="704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varaus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on positiivinen ja d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:n suuntaan 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Char char="Þ"/>
            </a:pP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&lt; 0, eli ”sähkökenttä tekee työtä”.</a:t>
            </a:r>
          </a:p>
        </p:txBody>
      </p:sp>
    </p:spTree>
    <p:extLst>
      <p:ext uri="{BB962C8B-B14F-4D97-AF65-F5344CB8AC3E}">
        <p14:creationId xmlns:p14="http://schemas.microsoft.com/office/powerpoint/2010/main" val="336616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 autoUpdateAnimBg="0"/>
      <p:bldP spid="3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Differentiaaliset etäisyysvektorit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572860"/>
              </p:ext>
            </p:extLst>
          </p:nvPr>
        </p:nvGraphicFramePr>
        <p:xfrm>
          <a:off x="1017216" y="1504702"/>
          <a:ext cx="3478212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0" name="Equation" r:id="rId6" imgW="1422360" imgH="330120" progId="Equation.DSMT4">
                  <p:embed/>
                </p:oleObj>
              </mc:Choice>
              <mc:Fallback>
                <p:oleObj name="Equation" r:id="rId6" imgW="1422360" imgH="330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216" y="1504702"/>
                        <a:ext cx="3478212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814859"/>
              </p:ext>
            </p:extLst>
          </p:nvPr>
        </p:nvGraphicFramePr>
        <p:xfrm>
          <a:off x="997099" y="2563813"/>
          <a:ext cx="3692525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1" name="Equation" r:id="rId8" imgW="1511280" imgH="330120" progId="Equation.DSMT4">
                  <p:embed/>
                </p:oleObj>
              </mc:Choice>
              <mc:Fallback>
                <p:oleObj name="Equation" r:id="rId8" imgW="1511280" imgH="330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099" y="2563813"/>
                        <a:ext cx="3692525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174008"/>
              </p:ext>
            </p:extLst>
          </p:nvPr>
        </p:nvGraphicFramePr>
        <p:xfrm>
          <a:off x="1017216" y="3605708"/>
          <a:ext cx="3632200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2" name="Equation" r:id="rId10" imgW="1485720" imgH="330120" progId="Equation.DSMT4">
                  <p:embed/>
                </p:oleObj>
              </mc:Choice>
              <mc:Fallback>
                <p:oleObj name="Equation" r:id="rId10" imgW="1485720" imgH="3301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216" y="3605708"/>
                        <a:ext cx="3632200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189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Staattinen sähkökenttä -&gt; konservatiivisuus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13161" y="1518790"/>
            <a:ext cx="4032448" cy="1366838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Staattisessa sähkökentässä tehty työ (siirrettäessä pistevaraus kohdasta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kohtaan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on riippumaton käytetystä ”reitistä”.</a:t>
            </a:r>
          </a:p>
        </p:txBody>
      </p:sp>
      <p:graphicFrame>
        <p:nvGraphicFramePr>
          <p:cNvPr id="1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517445"/>
              </p:ext>
            </p:extLst>
          </p:nvPr>
        </p:nvGraphicFramePr>
        <p:xfrm>
          <a:off x="1046857" y="3101652"/>
          <a:ext cx="906463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6" name="Equation" r:id="rId6" imgW="342720" imgH="266400" progId="Equation.DSMT4">
                  <p:embed/>
                </p:oleObj>
              </mc:Choice>
              <mc:Fallback>
                <p:oleObj name="Equation" r:id="rId6" imgW="3427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857" y="3101652"/>
                        <a:ext cx="906463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32"/>
          <p:cNvGrpSpPr>
            <a:grpSpLocks/>
          </p:cNvGrpSpPr>
          <p:nvPr/>
        </p:nvGrpSpPr>
        <p:grpSpPr bwMode="auto">
          <a:xfrm>
            <a:off x="5539917" y="725388"/>
            <a:ext cx="444500" cy="517525"/>
            <a:chOff x="4190" y="1968"/>
            <a:chExt cx="280" cy="326"/>
          </a:xfrm>
        </p:grpSpPr>
        <p:sp>
          <p:nvSpPr>
            <p:cNvPr id="16" name="Oval 22"/>
            <p:cNvSpPr>
              <a:spLocks noChangeArrowheads="1"/>
            </p:cNvSpPr>
            <p:nvPr/>
          </p:nvSpPr>
          <p:spPr bwMode="auto">
            <a:xfrm>
              <a:off x="4384" y="2208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4190" y="1968"/>
              <a:ext cx="21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18" name="Group 33"/>
          <p:cNvGrpSpPr>
            <a:grpSpLocks/>
          </p:cNvGrpSpPr>
          <p:nvPr/>
        </p:nvGrpSpPr>
        <p:grpSpPr bwMode="auto">
          <a:xfrm>
            <a:off x="5779624" y="3454876"/>
            <a:ext cx="401638" cy="446088"/>
            <a:chOff x="3987" y="2934"/>
            <a:chExt cx="253" cy="281"/>
          </a:xfrm>
        </p:grpSpPr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4006" y="2995"/>
              <a:ext cx="23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0" name="Oval 29"/>
            <p:cNvSpPr>
              <a:spLocks noChangeArrowheads="1"/>
            </p:cNvSpPr>
            <p:nvPr/>
          </p:nvSpPr>
          <p:spPr bwMode="auto">
            <a:xfrm>
              <a:off x="3987" y="2934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grpSp>
        <p:nvGrpSpPr>
          <p:cNvPr id="21" name="Group 34"/>
          <p:cNvGrpSpPr>
            <a:grpSpLocks/>
          </p:cNvGrpSpPr>
          <p:nvPr/>
        </p:nvGrpSpPr>
        <p:grpSpPr bwMode="auto">
          <a:xfrm>
            <a:off x="4841417" y="1132352"/>
            <a:ext cx="1023940" cy="2390776"/>
            <a:chOff x="3396" y="1471"/>
            <a:chExt cx="645" cy="1506"/>
          </a:xfrm>
        </p:grpSpPr>
        <p:cxnSp>
          <p:nvCxnSpPr>
            <p:cNvPr id="22" name="AutoShape 23"/>
            <p:cNvCxnSpPr>
              <a:cxnSpLocks noChangeShapeType="1"/>
            </p:cNvCxnSpPr>
            <p:nvPr/>
          </p:nvCxnSpPr>
          <p:spPr bwMode="auto">
            <a:xfrm rot="10800000" flipH="1">
              <a:off x="4019" y="1498"/>
              <a:ext cx="22" cy="1479"/>
            </a:xfrm>
            <a:prstGeom prst="curvedConnector3">
              <a:avLst>
                <a:gd name="adj1" fmla="val -3245458"/>
              </a:avLst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3396" y="1471"/>
              <a:ext cx="23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4" name="Group 35"/>
          <p:cNvGrpSpPr>
            <a:grpSpLocks/>
          </p:cNvGrpSpPr>
          <p:nvPr/>
        </p:nvGrpSpPr>
        <p:grpSpPr bwMode="auto">
          <a:xfrm>
            <a:off x="5913760" y="1174650"/>
            <a:ext cx="857252" cy="2454270"/>
            <a:chOff x="3721" y="746"/>
            <a:chExt cx="540" cy="1546"/>
          </a:xfrm>
        </p:grpSpPr>
        <p:cxnSp>
          <p:nvCxnSpPr>
            <p:cNvPr id="25" name="AutoShape 24"/>
            <p:cNvCxnSpPr>
              <a:cxnSpLocks noChangeShapeType="1"/>
              <a:stCxn id="16" idx="6"/>
            </p:cNvCxnSpPr>
            <p:nvPr/>
          </p:nvCxnSpPr>
          <p:spPr bwMode="auto">
            <a:xfrm flipH="1">
              <a:off x="3721" y="746"/>
              <a:ext cx="52" cy="1479"/>
            </a:xfrm>
            <a:prstGeom prst="curvedConnector3">
              <a:avLst>
                <a:gd name="adj1" fmla="val -1026926"/>
              </a:avLst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 Box 31"/>
            <p:cNvSpPr txBox="1">
              <a:spLocks noChangeArrowheads="1"/>
            </p:cNvSpPr>
            <p:nvPr/>
          </p:nvSpPr>
          <p:spPr bwMode="auto">
            <a:xfrm>
              <a:off x="4027" y="2072"/>
              <a:ext cx="23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aphicFrame>
        <p:nvGraphicFramePr>
          <p:cNvPr id="2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672168"/>
              </p:ext>
            </p:extLst>
          </p:nvPr>
        </p:nvGraphicFramePr>
        <p:xfrm>
          <a:off x="996950" y="3101652"/>
          <a:ext cx="2181225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7" name="Equation" r:id="rId8" imgW="825480" imgH="685800" progId="Equation.DSMT4">
                  <p:embed/>
                </p:oleObj>
              </mc:Choice>
              <mc:Fallback>
                <p:oleObj name="Equation" r:id="rId8" imgW="8254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3101652"/>
                        <a:ext cx="2181225" cy="180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960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Pisteiden välinen potentiaali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450083" y="1294383"/>
            <a:ext cx="6227954" cy="94317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Pisteen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potentiaali pisteeseen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verrattuna </a:t>
            </a:r>
            <a:b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 työ, joka tehdään siirrettäessä positiivinen yksikkövaraus </a:t>
            </a:r>
            <a:r>
              <a:rPr lang="fi-FI" altLang="fi-FI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pisteestä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pisteeseen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0" indent="0">
              <a:buFont typeface="Wingdings" pitchFamily="2" charset="2"/>
              <a:buNone/>
            </a:pP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77180"/>
              </p:ext>
            </p:extLst>
          </p:nvPr>
        </p:nvGraphicFramePr>
        <p:xfrm>
          <a:off x="2178050" y="2535238"/>
          <a:ext cx="356552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6" name="Equation" r:id="rId6" imgW="1460160" imgH="330120" progId="Equation.DSMT4">
                  <p:embed/>
                </p:oleObj>
              </mc:Choice>
              <mc:Fallback>
                <p:oleObj name="Equation" r:id="rId6" imgW="14601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535238"/>
                        <a:ext cx="3565525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2025328" y="3677716"/>
            <a:ext cx="417646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200" dirty="0" err="1">
                <a:latin typeface="Arial" panose="020B0604020202020204" pitchFamily="34" charset="0"/>
                <a:cs typeface="Arial" panose="020B0604020202020204" pitchFamily="34" charset="0"/>
              </a:rPr>
              <a:t>Huom</a:t>
            </a:r>
            <a:r>
              <a:rPr lang="fi-FI" altLang="fi-FI" sz="1200" dirty="0">
                <a:latin typeface="Arial" panose="020B0604020202020204" pitchFamily="34" charset="0"/>
                <a:cs typeface="Arial" panose="020B0604020202020204" pitchFamily="34" charset="0"/>
              </a:rPr>
              <a:t>: Referenssipiste on viivaintegraalin alarajana.</a:t>
            </a:r>
          </a:p>
        </p:txBody>
      </p:sp>
    </p:spTree>
    <p:extLst>
      <p:ext uri="{BB962C8B-B14F-4D97-AF65-F5344CB8AC3E}">
        <p14:creationId xmlns:p14="http://schemas.microsoft.com/office/powerpoint/2010/main" val="129866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autoUpdateAnimBg="0"/>
      <p:bldP spid="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Pistevarauksen </a:t>
            </a:r>
            <a:r>
              <a:rPr 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potentiaali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13160" y="1254646"/>
            <a:ext cx="6552728" cy="550862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Pistevarauksen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aikaansaama sähkökenttä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on radiaalinen.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947959"/>
              </p:ext>
            </p:extLst>
          </p:nvPr>
        </p:nvGraphicFramePr>
        <p:xfrm>
          <a:off x="585168" y="1733500"/>
          <a:ext cx="150177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6" name="Equation" r:id="rId6" imgW="660240" imgH="330120" progId="Equation.DSMT4">
                  <p:embed/>
                </p:oleObj>
              </mc:Choice>
              <mc:Fallback>
                <p:oleObj name="Equation" r:id="rId6" imgW="660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1733500"/>
                        <a:ext cx="150177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99715" y="3741315"/>
            <a:ext cx="688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Referenssipisteen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ollessa äärettömyydessä:</a:t>
            </a: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277094"/>
              </p:ext>
            </p:extLst>
          </p:nvPr>
        </p:nvGraphicFramePr>
        <p:xfrm>
          <a:off x="1526555" y="4181772"/>
          <a:ext cx="366712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7" name="Equation" r:id="rId8" imgW="1612800" imgH="330120" progId="Equation.DSMT4">
                  <p:embed/>
                </p:oleObj>
              </mc:Choice>
              <mc:Fallback>
                <p:oleObj name="Equation" r:id="rId8" imgW="1612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555" y="4181772"/>
                        <a:ext cx="3667125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205147"/>
              </p:ext>
            </p:extLst>
          </p:nvPr>
        </p:nvGraphicFramePr>
        <p:xfrm>
          <a:off x="2169344" y="1779463"/>
          <a:ext cx="15589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8" name="Equation" r:id="rId10" imgW="685800" imgH="330120" progId="Equation.DSMT4">
                  <p:embed/>
                </p:oleObj>
              </mc:Choice>
              <mc:Fallback>
                <p:oleObj name="Equation" r:id="rId10" imgW="685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1779463"/>
                        <a:ext cx="15589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240698"/>
              </p:ext>
            </p:extLst>
          </p:nvPr>
        </p:nvGraphicFramePr>
        <p:xfrm>
          <a:off x="2241352" y="2669604"/>
          <a:ext cx="1674813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9" name="Equation" r:id="rId12" imgW="736560" imgH="330120" progId="Equation.DSMT4">
                  <p:embed/>
                </p:oleObj>
              </mc:Choice>
              <mc:Fallback>
                <p:oleObj name="Equation" r:id="rId12" imgW="736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352" y="2669604"/>
                        <a:ext cx="1674813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235138"/>
              </p:ext>
            </p:extLst>
          </p:nvPr>
        </p:nvGraphicFramePr>
        <p:xfrm>
          <a:off x="3681512" y="1777876"/>
          <a:ext cx="104140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0" name="Equation" r:id="rId14" imgW="457200" imgH="330120" progId="Equation.DSMT4">
                  <p:embed/>
                </p:oleObj>
              </mc:Choice>
              <mc:Fallback>
                <p:oleObj name="Equation" r:id="rId14" imgW="4572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512" y="1777876"/>
                        <a:ext cx="1041400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534579"/>
              </p:ext>
            </p:extLst>
          </p:nvPr>
        </p:nvGraphicFramePr>
        <p:xfrm>
          <a:off x="4701604" y="1765746"/>
          <a:ext cx="15001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1" name="Equation" r:id="rId16" imgW="660240" imgH="368280" progId="Equation.DSMT4">
                  <p:embed/>
                </p:oleObj>
              </mc:Choice>
              <mc:Fallback>
                <p:oleObj name="Equation" r:id="rId16" imgW="6602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1604" y="1765746"/>
                        <a:ext cx="1500188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220080"/>
              </p:ext>
            </p:extLst>
          </p:nvPr>
        </p:nvGraphicFramePr>
        <p:xfrm>
          <a:off x="1017216" y="2669604"/>
          <a:ext cx="112553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2" name="Equation" r:id="rId18" imgW="495000" imgH="304560" progId="Equation.DSMT4">
                  <p:embed/>
                </p:oleObj>
              </mc:Choice>
              <mc:Fallback>
                <p:oleObj name="Equation" r:id="rId18" imgW="4950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216" y="2669604"/>
                        <a:ext cx="1125537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79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  <p:bldP spid="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Varausjakauman </a:t>
            </a:r>
            <a:r>
              <a:rPr lang="fi-FI" i="1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r</a:t>
            </a:r>
            <a:r>
              <a:rPr lang="fi-FI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potentiaali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13160" y="1254646"/>
            <a:ext cx="6552728" cy="550862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Differentiaalisen varauksen aikaansaama differentiaalinen potentiaali pisteessä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P:</a:t>
            </a:r>
          </a:p>
        </p:txBody>
      </p:sp>
      <p:graphicFrame>
        <p:nvGraphicFramePr>
          <p:cNvPr id="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348962"/>
              </p:ext>
            </p:extLst>
          </p:nvPr>
        </p:nvGraphicFramePr>
        <p:xfrm>
          <a:off x="1877293" y="1949524"/>
          <a:ext cx="1300163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2" name="Equation" r:id="rId6" imgW="571320" imgH="304560" progId="Equation.DSMT4">
                  <p:embed/>
                </p:oleObj>
              </mc:Choice>
              <mc:Fallback>
                <p:oleObj name="Equation" r:id="rId6" imgW="5713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7293" y="1949524"/>
                        <a:ext cx="1300163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532358" y="3105695"/>
            <a:ext cx="40132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Kokonaispotentiaali pisteessä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906577"/>
              </p:ext>
            </p:extLst>
          </p:nvPr>
        </p:nvGraphicFramePr>
        <p:xfrm>
          <a:off x="1403400" y="3743238"/>
          <a:ext cx="12700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3" name="Equation" r:id="rId8" imgW="558720" imgH="317160" progId="Equation.DSMT4">
                  <p:embed/>
                </p:oleObj>
              </mc:Choice>
              <mc:Fallback>
                <p:oleObj name="Equation" r:id="rId8" imgW="55872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400" y="3743238"/>
                        <a:ext cx="12700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eform 8"/>
          <p:cNvSpPr>
            <a:spLocks/>
          </p:cNvSpPr>
          <p:nvPr/>
        </p:nvSpPr>
        <p:spPr bwMode="auto">
          <a:xfrm>
            <a:off x="4606528" y="2221508"/>
            <a:ext cx="1770063" cy="1604962"/>
          </a:xfrm>
          <a:custGeom>
            <a:avLst/>
            <a:gdLst>
              <a:gd name="T0" fmla="*/ 2147483647 w 135"/>
              <a:gd name="T1" fmla="*/ 2147483647 h 124"/>
              <a:gd name="T2" fmla="*/ 2147483647 w 135"/>
              <a:gd name="T3" fmla="*/ 2147483647 h 124"/>
              <a:gd name="T4" fmla="*/ 2147483647 w 135"/>
              <a:gd name="T5" fmla="*/ 2147483647 h 124"/>
              <a:gd name="T6" fmla="*/ 2147483647 w 135"/>
              <a:gd name="T7" fmla="*/ 2147483647 h 124"/>
              <a:gd name="T8" fmla="*/ 2147483647 w 135"/>
              <a:gd name="T9" fmla="*/ 2147483647 h 124"/>
              <a:gd name="T10" fmla="*/ 2147483647 w 135"/>
              <a:gd name="T11" fmla="*/ 2147483647 h 124"/>
              <a:gd name="T12" fmla="*/ 2147483647 w 135"/>
              <a:gd name="T13" fmla="*/ 2147483647 h 124"/>
              <a:gd name="T14" fmla="*/ 2147483647 w 135"/>
              <a:gd name="T15" fmla="*/ 2147483647 h 124"/>
              <a:gd name="T16" fmla="*/ 2147483647 w 135"/>
              <a:gd name="T17" fmla="*/ 2147483647 h 124"/>
              <a:gd name="T18" fmla="*/ 2147483647 w 135"/>
              <a:gd name="T19" fmla="*/ 2147483647 h 124"/>
              <a:gd name="T20" fmla="*/ 2147483647 w 135"/>
              <a:gd name="T21" fmla="*/ 2147483647 h 124"/>
              <a:gd name="T22" fmla="*/ 2147483647 w 135"/>
              <a:gd name="T23" fmla="*/ 2147483647 h 124"/>
              <a:gd name="T24" fmla="*/ 2147483647 w 135"/>
              <a:gd name="T25" fmla="*/ 2147483647 h 124"/>
              <a:gd name="T26" fmla="*/ 2147483647 w 135"/>
              <a:gd name="T27" fmla="*/ 2147483647 h 124"/>
              <a:gd name="T28" fmla="*/ 2147483647 w 135"/>
              <a:gd name="T29" fmla="*/ 2147483647 h 124"/>
              <a:gd name="T30" fmla="*/ 2147483647 w 135"/>
              <a:gd name="T31" fmla="*/ 2147483647 h 124"/>
              <a:gd name="T32" fmla="*/ 2147483647 w 135"/>
              <a:gd name="T33" fmla="*/ 2147483647 h 124"/>
              <a:gd name="T34" fmla="*/ 2147483647 w 135"/>
              <a:gd name="T35" fmla="*/ 2147483647 h 124"/>
              <a:gd name="T36" fmla="*/ 2147483647 w 135"/>
              <a:gd name="T37" fmla="*/ 2147483647 h 124"/>
              <a:gd name="T38" fmla="*/ 2147483647 w 135"/>
              <a:gd name="T39" fmla="*/ 2147483647 h 124"/>
              <a:gd name="T40" fmla="*/ 2147483647 w 135"/>
              <a:gd name="T41" fmla="*/ 2147483647 h 124"/>
              <a:gd name="T42" fmla="*/ 2147483647 w 135"/>
              <a:gd name="T43" fmla="*/ 0 h 124"/>
              <a:gd name="T44" fmla="*/ 2147483647 w 135"/>
              <a:gd name="T45" fmla="*/ 2147483647 h 124"/>
              <a:gd name="T46" fmla="*/ 2147483647 w 135"/>
              <a:gd name="T47" fmla="*/ 2147483647 h 124"/>
              <a:gd name="T48" fmla="*/ 2147483647 w 135"/>
              <a:gd name="T49" fmla="*/ 2147483647 h 124"/>
              <a:gd name="T50" fmla="*/ 2147483647 w 135"/>
              <a:gd name="T51" fmla="*/ 2147483647 h 12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35" h="124">
                <a:moveTo>
                  <a:pt x="44" y="15"/>
                </a:moveTo>
                <a:cubicBezTo>
                  <a:pt x="41" y="16"/>
                  <a:pt x="35" y="19"/>
                  <a:pt x="35" y="19"/>
                </a:cubicBezTo>
                <a:cubicBezTo>
                  <a:pt x="31" y="26"/>
                  <a:pt x="28" y="33"/>
                  <a:pt x="24" y="40"/>
                </a:cubicBezTo>
                <a:cubicBezTo>
                  <a:pt x="21" y="44"/>
                  <a:pt x="19" y="54"/>
                  <a:pt x="19" y="54"/>
                </a:cubicBezTo>
                <a:cubicBezTo>
                  <a:pt x="18" y="67"/>
                  <a:pt x="16" y="76"/>
                  <a:pt x="4" y="82"/>
                </a:cubicBezTo>
                <a:cubicBezTo>
                  <a:pt x="3" y="84"/>
                  <a:pt x="1" y="88"/>
                  <a:pt x="1" y="88"/>
                </a:cubicBezTo>
                <a:cubicBezTo>
                  <a:pt x="2" y="97"/>
                  <a:pt x="0" y="107"/>
                  <a:pt x="7" y="114"/>
                </a:cubicBezTo>
                <a:cubicBezTo>
                  <a:pt x="11" y="118"/>
                  <a:pt x="20" y="124"/>
                  <a:pt x="20" y="124"/>
                </a:cubicBezTo>
                <a:cubicBezTo>
                  <a:pt x="35" y="122"/>
                  <a:pt x="49" y="116"/>
                  <a:pt x="64" y="114"/>
                </a:cubicBezTo>
                <a:cubicBezTo>
                  <a:pt x="79" y="115"/>
                  <a:pt x="76" y="116"/>
                  <a:pt x="93" y="115"/>
                </a:cubicBezTo>
                <a:cubicBezTo>
                  <a:pt x="99" y="113"/>
                  <a:pt x="102" y="109"/>
                  <a:pt x="105" y="104"/>
                </a:cubicBezTo>
                <a:cubicBezTo>
                  <a:pt x="107" y="101"/>
                  <a:pt x="109" y="95"/>
                  <a:pt x="109" y="95"/>
                </a:cubicBezTo>
                <a:cubicBezTo>
                  <a:pt x="108" y="86"/>
                  <a:pt x="106" y="77"/>
                  <a:pt x="108" y="68"/>
                </a:cubicBezTo>
                <a:cubicBezTo>
                  <a:pt x="109" y="64"/>
                  <a:pt x="116" y="60"/>
                  <a:pt x="116" y="60"/>
                </a:cubicBezTo>
                <a:cubicBezTo>
                  <a:pt x="118" y="57"/>
                  <a:pt x="120" y="56"/>
                  <a:pt x="123" y="55"/>
                </a:cubicBezTo>
                <a:cubicBezTo>
                  <a:pt x="124" y="55"/>
                  <a:pt x="125" y="54"/>
                  <a:pt x="125" y="54"/>
                </a:cubicBezTo>
                <a:cubicBezTo>
                  <a:pt x="127" y="50"/>
                  <a:pt x="130" y="48"/>
                  <a:pt x="132" y="44"/>
                </a:cubicBezTo>
                <a:cubicBezTo>
                  <a:pt x="133" y="42"/>
                  <a:pt x="135" y="38"/>
                  <a:pt x="135" y="38"/>
                </a:cubicBezTo>
                <a:cubicBezTo>
                  <a:pt x="133" y="32"/>
                  <a:pt x="129" y="31"/>
                  <a:pt x="124" y="28"/>
                </a:cubicBezTo>
                <a:cubicBezTo>
                  <a:pt x="122" y="27"/>
                  <a:pt x="117" y="24"/>
                  <a:pt x="117" y="24"/>
                </a:cubicBezTo>
                <a:cubicBezTo>
                  <a:pt x="116" y="22"/>
                  <a:pt x="108" y="5"/>
                  <a:pt x="107" y="4"/>
                </a:cubicBezTo>
                <a:cubicBezTo>
                  <a:pt x="105" y="2"/>
                  <a:pt x="100" y="1"/>
                  <a:pt x="97" y="0"/>
                </a:cubicBezTo>
                <a:cubicBezTo>
                  <a:pt x="81" y="1"/>
                  <a:pt x="87" y="0"/>
                  <a:pt x="78" y="5"/>
                </a:cubicBezTo>
                <a:cubicBezTo>
                  <a:pt x="77" y="8"/>
                  <a:pt x="71" y="10"/>
                  <a:pt x="71" y="10"/>
                </a:cubicBezTo>
                <a:cubicBezTo>
                  <a:pt x="64" y="9"/>
                  <a:pt x="54" y="7"/>
                  <a:pt x="47" y="9"/>
                </a:cubicBezTo>
                <a:cubicBezTo>
                  <a:pt x="46" y="11"/>
                  <a:pt x="44" y="15"/>
                  <a:pt x="44" y="15"/>
                </a:cubicBez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767676"/>
              </a:gs>
            </a:gsLst>
            <a:path path="rect">
              <a:fillToRect r="100000" b="100000"/>
            </a:path>
          </a:gra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6679803" y="1600795"/>
            <a:ext cx="7302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i-FI" sz="2400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fi-FI" sz="2400" i="1" dirty="0" err="1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altLang="fi-FI" sz="2400" i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2"/>
          <p:cNvGrpSpPr>
            <a:grpSpLocks/>
          </p:cNvGrpSpPr>
          <p:nvPr/>
        </p:nvGrpSpPr>
        <p:grpSpPr bwMode="auto">
          <a:xfrm>
            <a:off x="5668566" y="1957983"/>
            <a:ext cx="1260475" cy="949325"/>
            <a:chOff x="4269" y="2375"/>
            <a:chExt cx="794" cy="598"/>
          </a:xfrm>
        </p:grpSpPr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V="1">
              <a:off x="4269" y="2460"/>
              <a:ext cx="794" cy="51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4631" y="2375"/>
              <a:ext cx="244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</p:grpSp>
      <p:grpSp>
        <p:nvGrpSpPr>
          <p:cNvPr id="30" name="Group 20"/>
          <p:cNvGrpSpPr>
            <a:grpSpLocks/>
          </p:cNvGrpSpPr>
          <p:nvPr/>
        </p:nvGrpSpPr>
        <p:grpSpPr bwMode="auto">
          <a:xfrm>
            <a:off x="5122469" y="2861270"/>
            <a:ext cx="654051" cy="534988"/>
            <a:chOff x="3925" y="2944"/>
            <a:chExt cx="412" cy="337"/>
          </a:xfrm>
        </p:grpSpPr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925" y="3024"/>
              <a:ext cx="412" cy="2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fi-FI" sz="2400" i="1" dirty="0" err="1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endParaRPr lang="en-US" altLang="fi-FI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15"/>
            <p:cNvSpPr>
              <a:spLocks noChangeArrowheads="1"/>
            </p:cNvSpPr>
            <p:nvPr/>
          </p:nvSpPr>
          <p:spPr bwMode="auto">
            <a:xfrm>
              <a:off x="4216" y="2944"/>
              <a:ext cx="75" cy="7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grpSp>
        <p:nvGrpSpPr>
          <p:cNvPr id="33" name="Group 21"/>
          <p:cNvGrpSpPr>
            <a:grpSpLocks/>
          </p:cNvGrpSpPr>
          <p:nvPr/>
        </p:nvGrpSpPr>
        <p:grpSpPr bwMode="auto">
          <a:xfrm>
            <a:off x="6868716" y="1832570"/>
            <a:ext cx="557212" cy="392113"/>
            <a:chOff x="5025" y="2296"/>
            <a:chExt cx="351" cy="247"/>
          </a:xfrm>
        </p:grpSpPr>
        <p:sp>
          <p:nvSpPr>
            <p:cNvPr id="34" name="Text Box 11"/>
            <p:cNvSpPr txBox="1">
              <a:spLocks noChangeArrowheads="1"/>
            </p:cNvSpPr>
            <p:nvPr/>
          </p:nvSpPr>
          <p:spPr bwMode="auto">
            <a:xfrm>
              <a:off x="5137" y="2296"/>
              <a:ext cx="239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35" name="Oval 18"/>
            <p:cNvSpPr>
              <a:spLocks noChangeArrowheads="1"/>
            </p:cNvSpPr>
            <p:nvPr/>
          </p:nvSpPr>
          <p:spPr bwMode="auto">
            <a:xfrm>
              <a:off x="5025" y="2410"/>
              <a:ext cx="75" cy="7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graphicFrame>
        <p:nvGraphicFramePr>
          <p:cNvPr id="3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263667"/>
              </p:ext>
            </p:extLst>
          </p:nvPr>
        </p:nvGraphicFramePr>
        <p:xfrm>
          <a:off x="2643188" y="3749675"/>
          <a:ext cx="106838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4" name="Equation" r:id="rId10" imgW="469800" imgH="317160" progId="Equation.DSMT4">
                  <p:embed/>
                </p:oleObj>
              </mc:Choice>
              <mc:Fallback>
                <p:oleObj name="Equation" r:id="rId10" imgW="4698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3749675"/>
                        <a:ext cx="1068387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011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  <p:bldP spid="23" grpId="0" autoUpdateAnimBg="0"/>
      <p:bldP spid="25" grpId="0" animBg="1"/>
      <p:bldP spid="2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Työ, energia ja potentiaali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4" y="219584"/>
            <a:ext cx="5732829" cy="913871"/>
          </a:xfrm>
        </p:spPr>
        <p:txBody>
          <a:bodyPr>
            <a:normAutofit fontScale="90000"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Sähkökentän voimakkuuden </a:t>
            </a:r>
            <a:r>
              <a:rPr 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potentiaalin </a:t>
            </a:r>
            <a:r>
              <a:rPr 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välinen yhteys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747642"/>
              </p:ext>
            </p:extLst>
          </p:nvPr>
        </p:nvGraphicFramePr>
        <p:xfrm>
          <a:off x="1511300" y="1535310"/>
          <a:ext cx="137953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8" name="Equation" r:id="rId6" imgW="583920" imgH="266400" progId="Equation.DSMT4">
                  <p:embed/>
                </p:oleObj>
              </mc:Choice>
              <mc:Fallback>
                <p:oleObj name="Equation" r:id="rId6" imgW="5839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1535310"/>
                        <a:ext cx="1379538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008783" y="4099197"/>
            <a:ext cx="5553049" cy="730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Sähkökentän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suunta on korkeammasta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matalampaan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potentiaaliin.</a:t>
            </a:r>
          </a:p>
        </p:txBody>
      </p:sp>
      <p:sp>
        <p:nvSpPr>
          <p:cNvPr id="24" name="Rectangle 6"/>
          <p:cNvSpPr txBox="1">
            <a:spLocks noChangeArrowheads="1"/>
          </p:cNvSpPr>
          <p:nvPr/>
        </p:nvSpPr>
        <p:spPr>
          <a:xfrm>
            <a:off x="153120" y="1484585"/>
            <a:ext cx="7958138" cy="3881437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mtClean="0"/>
          </a:p>
          <a:p>
            <a:pPr>
              <a:buFont typeface="Wingdings" pitchFamily="2" charset="2"/>
              <a:buNone/>
            </a:pPr>
            <a:endParaRPr lang="fi-FI" altLang="fi-FI" sz="1800" smtClean="0"/>
          </a:p>
          <a:p>
            <a:pPr>
              <a:buFont typeface="Wingdings" pitchFamily="2" charset="2"/>
              <a:buNone/>
            </a:pPr>
            <a:endParaRPr lang="fi-FI" altLang="fi-FI" sz="3600" smtClean="0"/>
          </a:p>
        </p:txBody>
      </p:sp>
      <p:graphicFrame>
        <p:nvGraphicFramePr>
          <p:cNvPr id="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866965"/>
              </p:ext>
            </p:extLst>
          </p:nvPr>
        </p:nvGraphicFramePr>
        <p:xfrm>
          <a:off x="1513186" y="3157538"/>
          <a:ext cx="15922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9" name="Equation" r:id="rId8" imgW="672840" imgH="139680" progId="Equation.DSMT4">
                  <p:embed/>
                </p:oleObj>
              </mc:Choice>
              <mc:Fallback>
                <p:oleObj name="Equation" r:id="rId8" imgW="67284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3186" y="3157538"/>
                        <a:ext cx="15922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662974"/>
              </p:ext>
            </p:extLst>
          </p:nvPr>
        </p:nvGraphicFramePr>
        <p:xfrm>
          <a:off x="1449264" y="2364357"/>
          <a:ext cx="27305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0" name="Equation" r:id="rId10" imgW="1155600" imgH="190440" progId="Equation.DSMT4">
                  <p:embed/>
                </p:oleObj>
              </mc:Choice>
              <mc:Fallback>
                <p:oleObj name="Equation" r:id="rId10" imgW="11556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264" y="2364357"/>
                        <a:ext cx="27305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335302"/>
              </p:ext>
            </p:extLst>
          </p:nvPr>
        </p:nvGraphicFramePr>
        <p:xfrm>
          <a:off x="2745408" y="1589162"/>
          <a:ext cx="21637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1" name="Equation" r:id="rId12" imgW="914400" imgH="152280" progId="Equation.DSMT4">
                  <p:embed/>
                </p:oleObj>
              </mc:Choice>
              <mc:Fallback>
                <p:oleObj name="Equation" r:id="rId12" imgW="9144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5408" y="1589162"/>
                        <a:ext cx="2163763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401272"/>
              </p:ext>
            </p:extLst>
          </p:nvPr>
        </p:nvGraphicFramePr>
        <p:xfrm>
          <a:off x="2025328" y="3461692"/>
          <a:ext cx="15906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2" name="Equation" r:id="rId14" imgW="672840" imgH="190440" progId="Equation.DSMT4">
                  <p:embed/>
                </p:oleObj>
              </mc:Choice>
              <mc:Fallback>
                <p:oleObj name="Equation" r:id="rId14" imgW="6728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328" y="3461692"/>
                        <a:ext cx="15906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992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1903</TotalTime>
  <Words>377</Words>
  <Application>Microsoft Office PowerPoint</Application>
  <PresentationFormat>Custom</PresentationFormat>
  <Paragraphs>103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yleispohja</vt:lpstr>
      <vt:lpstr>Equation</vt:lpstr>
      <vt:lpstr>SATE2180 Kenttäteorian perusteet Työ, energia ja potentiaali  (Staattinen sähkökenttä) Sähkötekniikka/MV </vt:lpstr>
      <vt:lpstr>Varaus Q sähkökentässä E</vt:lpstr>
      <vt:lpstr>Työ W ja differentiaalinen työ dW</vt:lpstr>
      <vt:lpstr>Differentiaaliset etäisyysvektorit</vt:lpstr>
      <vt:lpstr>Staattinen sähkökenttä -&gt; konservatiivisuus</vt:lpstr>
      <vt:lpstr>Pisteiden välinen potentiaali</vt:lpstr>
      <vt:lpstr>Pistevarauksen Q potentiaali</vt:lpstr>
      <vt:lpstr>Varausjakauman rV potentiaali</vt:lpstr>
      <vt:lpstr>Sähkökentän voimakkuuden E ja potentiaalin V välinen yhteys</vt:lpstr>
      <vt:lpstr>Staattisessa sähkökenttään varastoitunut energia WE</vt:lpstr>
      <vt:lpstr>Staattisessa sähkökenttään varastoitunut energia WE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217</cp:revision>
  <cp:lastPrinted>2018-08-22T09:38:22Z</cp:lastPrinted>
  <dcterms:created xsi:type="dcterms:W3CDTF">2018-08-21T07:35:50Z</dcterms:created>
  <dcterms:modified xsi:type="dcterms:W3CDTF">2018-09-24T10:44:20Z</dcterms:modified>
</cp:coreProperties>
</file>